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8" r:id="rId7"/>
  </p:sldMasterIdLst>
  <p:notesMasterIdLst>
    <p:notesMasterId r:id="rId112"/>
  </p:notesMasterIdLst>
  <p:handoutMasterIdLst>
    <p:handoutMasterId r:id="rId113"/>
  </p:handoutMasterIdLst>
  <p:sldIdLst>
    <p:sldId id="1861" r:id="rId8"/>
    <p:sldId id="3519" r:id="rId9"/>
    <p:sldId id="3525" r:id="rId10"/>
    <p:sldId id="3557" r:id="rId11"/>
    <p:sldId id="3521" r:id="rId12"/>
    <p:sldId id="8473" r:id="rId13"/>
    <p:sldId id="3596" r:id="rId14"/>
    <p:sldId id="3524" r:id="rId15"/>
    <p:sldId id="3526" r:id="rId16"/>
    <p:sldId id="3597" r:id="rId17"/>
    <p:sldId id="3598" r:id="rId18"/>
    <p:sldId id="3587" r:id="rId19"/>
    <p:sldId id="3425" r:id="rId20"/>
    <p:sldId id="3599" r:id="rId21"/>
    <p:sldId id="3452" r:id="rId22"/>
    <p:sldId id="3426" r:id="rId23"/>
    <p:sldId id="3501" r:id="rId24"/>
    <p:sldId id="3502" r:id="rId25"/>
    <p:sldId id="3447" r:id="rId26"/>
    <p:sldId id="8474" r:id="rId27"/>
    <p:sldId id="3376" r:id="rId28"/>
    <p:sldId id="3485" r:id="rId29"/>
    <p:sldId id="3528" r:id="rId30"/>
    <p:sldId id="3582" r:id="rId31"/>
    <p:sldId id="8489" r:id="rId32"/>
    <p:sldId id="8472" r:id="rId33"/>
    <p:sldId id="3537" r:id="rId34"/>
    <p:sldId id="3436" r:id="rId35"/>
    <p:sldId id="3549" r:id="rId36"/>
    <p:sldId id="3539" r:id="rId37"/>
    <p:sldId id="3540" r:id="rId38"/>
    <p:sldId id="3541" r:id="rId39"/>
    <p:sldId id="3542" r:id="rId40"/>
    <p:sldId id="3601" r:id="rId41"/>
    <p:sldId id="8495" r:id="rId42"/>
    <p:sldId id="8496" r:id="rId43"/>
    <p:sldId id="8497" r:id="rId44"/>
    <p:sldId id="3545" r:id="rId45"/>
    <p:sldId id="3595" r:id="rId46"/>
    <p:sldId id="3543" r:id="rId47"/>
    <p:sldId id="3578" r:id="rId48"/>
    <p:sldId id="3546" r:id="rId49"/>
    <p:sldId id="3435" r:id="rId50"/>
    <p:sldId id="3560" r:id="rId51"/>
    <p:sldId id="3547" r:id="rId52"/>
    <p:sldId id="3458" r:id="rId53"/>
    <p:sldId id="3561" r:id="rId54"/>
    <p:sldId id="3554" r:id="rId55"/>
    <p:sldId id="3556" r:id="rId56"/>
    <p:sldId id="3562" r:id="rId57"/>
    <p:sldId id="3563" r:id="rId58"/>
    <p:sldId id="3564" r:id="rId59"/>
    <p:sldId id="3565" r:id="rId60"/>
    <p:sldId id="3566" r:id="rId61"/>
    <p:sldId id="3567" r:id="rId62"/>
    <p:sldId id="8471" r:id="rId63"/>
    <p:sldId id="3569" r:id="rId64"/>
    <p:sldId id="3570" r:id="rId65"/>
    <p:sldId id="3571" r:id="rId66"/>
    <p:sldId id="3572" r:id="rId67"/>
    <p:sldId id="3583" r:id="rId68"/>
    <p:sldId id="3584" r:id="rId69"/>
    <p:sldId id="3585" r:id="rId70"/>
    <p:sldId id="3586" r:id="rId71"/>
    <p:sldId id="3552" r:id="rId72"/>
    <p:sldId id="3504" r:id="rId73"/>
    <p:sldId id="3503" r:id="rId74"/>
    <p:sldId id="3444" r:id="rId75"/>
    <p:sldId id="265" r:id="rId76"/>
    <p:sldId id="3513" r:id="rId77"/>
    <p:sldId id="3454" r:id="rId78"/>
    <p:sldId id="3535" r:id="rId79"/>
    <p:sldId id="3594" r:id="rId80"/>
    <p:sldId id="3507" r:id="rId81"/>
    <p:sldId id="3509" r:id="rId82"/>
    <p:sldId id="8498" r:id="rId83"/>
    <p:sldId id="3512" r:id="rId84"/>
    <p:sldId id="3448" r:id="rId85"/>
    <p:sldId id="3449" r:id="rId86"/>
    <p:sldId id="3550" r:id="rId87"/>
    <p:sldId id="3433" r:id="rId88"/>
    <p:sldId id="3580" r:id="rId89"/>
    <p:sldId id="3590" r:id="rId90"/>
    <p:sldId id="3592" r:id="rId91"/>
    <p:sldId id="3593" r:id="rId92"/>
    <p:sldId id="1940" r:id="rId93"/>
    <p:sldId id="3423" r:id="rId94"/>
    <p:sldId id="3581" r:id="rId95"/>
    <p:sldId id="3438" r:id="rId96"/>
    <p:sldId id="1931" r:id="rId97"/>
    <p:sldId id="3419" r:id="rId98"/>
    <p:sldId id="3553" r:id="rId99"/>
    <p:sldId id="3588" r:id="rId100"/>
    <p:sldId id="3589" r:id="rId101"/>
    <p:sldId id="1723" r:id="rId102"/>
    <p:sldId id="1697" r:id="rId103"/>
    <p:sldId id="1696" r:id="rId104"/>
    <p:sldId id="1731" r:id="rId105"/>
    <p:sldId id="3551" r:id="rId106"/>
    <p:sldId id="1661" r:id="rId107"/>
    <p:sldId id="1699" r:id="rId108"/>
    <p:sldId id="1701" r:id="rId109"/>
    <p:sldId id="261" r:id="rId110"/>
    <p:sldId id="1822" r:id="rId11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136E38-393F-4168-8A85-9F04A506EF3E}">
          <p14:sldIdLst>
            <p14:sldId id="1861"/>
            <p14:sldId id="3519"/>
            <p14:sldId id="3525"/>
            <p14:sldId id="3557"/>
            <p14:sldId id="3521"/>
            <p14:sldId id="8473"/>
            <p14:sldId id="3596"/>
            <p14:sldId id="3524"/>
            <p14:sldId id="3526"/>
            <p14:sldId id="3597"/>
            <p14:sldId id="3598"/>
          </p14:sldIdLst>
        </p14:section>
        <p14:section name="deep learning" id="{21EA2A34-E587-460F-BC11-9D4522EBA79C}">
          <p14:sldIdLst>
            <p14:sldId id="3587"/>
            <p14:sldId id="3425"/>
            <p14:sldId id="3599"/>
            <p14:sldId id="3452"/>
            <p14:sldId id="3426"/>
            <p14:sldId id="3501"/>
            <p14:sldId id="3502"/>
            <p14:sldId id="3447"/>
            <p14:sldId id="8474"/>
            <p14:sldId id="3376"/>
            <p14:sldId id="3485"/>
            <p14:sldId id="3528"/>
          </p14:sldIdLst>
        </p14:section>
        <p14:section name="AML service" id="{B70AEAA7-6139-4914-BA20-3EAAA8B08709}">
          <p14:sldIdLst>
            <p14:sldId id="3582"/>
            <p14:sldId id="8489"/>
            <p14:sldId id="8472"/>
            <p14:sldId id="3537"/>
            <p14:sldId id="3436"/>
            <p14:sldId id="3549"/>
            <p14:sldId id="3539"/>
            <p14:sldId id="3540"/>
            <p14:sldId id="3541"/>
            <p14:sldId id="3542"/>
            <p14:sldId id="3601"/>
            <p14:sldId id="8495"/>
            <p14:sldId id="8496"/>
            <p14:sldId id="8497"/>
            <p14:sldId id="3545"/>
            <p14:sldId id="3595"/>
            <p14:sldId id="3543"/>
            <p14:sldId id="3578"/>
            <p14:sldId id="3546"/>
            <p14:sldId id="3435"/>
            <p14:sldId id="3560"/>
            <p14:sldId id="3547"/>
            <p14:sldId id="3458"/>
            <p14:sldId id="3561"/>
            <p14:sldId id="3554"/>
            <p14:sldId id="3556"/>
            <p14:sldId id="3562"/>
            <p14:sldId id="3563"/>
            <p14:sldId id="3564"/>
            <p14:sldId id="3565"/>
            <p14:sldId id="3566"/>
            <p14:sldId id="3567"/>
            <p14:sldId id="8471"/>
            <p14:sldId id="3569"/>
            <p14:sldId id="3570"/>
            <p14:sldId id="3571"/>
            <p14:sldId id="3572"/>
            <p14:sldId id="3583"/>
            <p14:sldId id="3584"/>
            <p14:sldId id="3585"/>
            <p14:sldId id="3586"/>
            <p14:sldId id="3552"/>
            <p14:sldId id="3504"/>
            <p14:sldId id="3503"/>
            <p14:sldId id="3444"/>
            <p14:sldId id="265"/>
            <p14:sldId id="3513"/>
            <p14:sldId id="3454"/>
            <p14:sldId id="3535"/>
            <p14:sldId id="3594"/>
            <p14:sldId id="3507"/>
            <p14:sldId id="3509"/>
            <p14:sldId id="8498"/>
            <p14:sldId id="3512"/>
            <p14:sldId id="3448"/>
            <p14:sldId id="3449"/>
            <p14:sldId id="3550"/>
            <p14:sldId id="3433"/>
            <p14:sldId id="3580"/>
            <p14:sldId id="3590"/>
            <p14:sldId id="3592"/>
            <p14:sldId id="3593"/>
            <p14:sldId id="1940"/>
            <p14:sldId id="3423"/>
            <p14:sldId id="3581"/>
            <p14:sldId id="3438"/>
            <p14:sldId id="1931"/>
            <p14:sldId id="3419"/>
            <p14:sldId id="3553"/>
            <p14:sldId id="3588"/>
            <p14:sldId id="3589"/>
            <p14:sldId id="1723"/>
            <p14:sldId id="1697"/>
            <p14:sldId id="1696"/>
            <p14:sldId id="1731"/>
            <p14:sldId id="3551"/>
            <p14:sldId id="1661"/>
            <p14:sldId id="1699"/>
            <p14:sldId id="1701"/>
            <p14:sldId id="261"/>
            <p14:sldId id="18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Schneider" initials="DS" lastIdx="1" clrIdx="0">
    <p:extLst>
      <p:ext uri="{19B8F6BF-5375-455C-9EA6-DF929625EA0E}">
        <p15:presenceInfo xmlns:p15="http://schemas.microsoft.com/office/powerpoint/2012/main" userId="S::danielsc@microsoft.com::f195af02-0a79-422d-b6ec-3cb206ca6c6f" providerId="AD"/>
      </p:ext>
    </p:extLst>
  </p:cmAuthor>
  <p:cmAuthor id="2" name="Serina Kaye" initials="SK" lastIdx="6" clrIdx="1">
    <p:extLst>
      <p:ext uri="{19B8F6BF-5375-455C-9EA6-DF929625EA0E}">
        <p15:presenceInfo xmlns:p15="http://schemas.microsoft.com/office/powerpoint/2012/main" userId="S-1-5-21-2127521184-1604012920-1887927527-46905" providerId="AD"/>
      </p:ext>
    </p:extLst>
  </p:cmAuthor>
  <p:cmAuthor id="3" name="Nick Dwyer" initials="ND" lastIdx="62" clrIdx="2">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4AA"/>
    <a:srgbClr val="D1D1D1"/>
    <a:srgbClr val="A80000"/>
    <a:srgbClr val="0078D4"/>
    <a:srgbClr val="006C31"/>
    <a:srgbClr val="D2D2D2"/>
    <a:srgbClr val="002050"/>
    <a:srgbClr val="F37521"/>
    <a:srgbClr val="737373"/>
    <a:srgbClr val="006B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64" autoAdjust="0"/>
  </p:normalViewPr>
  <p:slideViewPr>
    <p:cSldViewPr snapToGrid="0">
      <p:cViewPr>
        <p:scale>
          <a:sx n="101" d="100"/>
          <a:sy n="101" d="100"/>
        </p:scale>
        <p:origin x="48"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heme" Target="theme/theme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customXml" Target="../customXml/item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commentAuthors" Target="commentAuthor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1.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8061E8-06B8-4DE2-A454-E52B5CC169EF}" type="datetime8">
              <a:rPr lang="en-US" smtClean="0">
                <a:latin typeface="Segoe UI" pitchFamily="34" charset="0"/>
              </a:rPr>
              <a:t>3/14/2020 7:02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FAB50EE9-837C-4F00-A470-B5401D3DA763}" type="datetime8">
              <a:rPr lang="en-US" smtClean="0"/>
              <a:t>3/14/2020 7:02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41506A-CE3E-4D66-BA36-235C54832D1D}" type="datetime8">
              <a:rPr lang="en-US" smtClean="0"/>
              <a:t>3/14/2020 7:02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8C80DFC-A5CC-4BAD-90D4-DB3E6867799A}" type="datetime8">
              <a:rPr lang="en-US" smtClean="0"/>
              <a:t>3/14/2020 7:02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29924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022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FC2C0E37-E8B6-4723-84E6-C9A4DBD0EF36}"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t>3/14/2020 7:02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007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2448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3/14/2020 7:02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018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3/14/2020 7:02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07978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a:spcAft>
                <a:spcPts val="600"/>
              </a:spcAft>
              <a:buClr>
                <a:srgbClr val="8AB101"/>
              </a:buClr>
              <a:buFont typeface="Wingdings" panose="05000000000000000000" pitchFamily="2" charset="2"/>
              <a:buChar char="ü"/>
            </a:pPr>
            <a:r>
              <a:rPr lang="en-US" sz="1400" dirty="0">
                <a:gradFill>
                  <a:gsLst>
                    <a:gs pos="40075">
                      <a:schemeClr val="accent2">
                        <a:lumMod val="50000"/>
                      </a:schemeClr>
                    </a:gs>
                    <a:gs pos="30000">
                      <a:schemeClr val="accent2">
                        <a:lumMod val="50000"/>
                      </a:schemeClr>
                    </a:gs>
                  </a:gsLst>
                  <a:lin ang="5400000" scaled="0"/>
                </a:gradFill>
              </a:rPr>
              <a:t>Using distinct steps makes it possible to rerun only the steps you need as you tweak and test your workflow.</a:t>
            </a:r>
          </a:p>
          <a:p>
            <a:pPr marL="274320" indent="-274320">
              <a:spcAft>
                <a:spcPts val="600"/>
              </a:spcAft>
              <a:buClr>
                <a:srgbClr val="8AB101"/>
              </a:buClr>
              <a:buFont typeface="Wingdings" panose="05000000000000000000" pitchFamily="2" charset="2"/>
              <a:buChar char="ü"/>
            </a:pPr>
            <a:r>
              <a:rPr lang="en-US" sz="1400" dirty="0">
                <a:gradFill>
                  <a:gsLst>
                    <a:gs pos="40075">
                      <a:schemeClr val="accent2">
                        <a:lumMod val="50000"/>
                      </a:schemeClr>
                    </a:gs>
                    <a:gs pos="30000">
                      <a:schemeClr val="accent2">
                        <a:lumMod val="50000"/>
                      </a:schemeClr>
                    </a:gs>
                  </a:gsLst>
                  <a:lin ang="5400000" scaled="0"/>
                </a:gradFill>
              </a:rPr>
              <a:t>When you rerun a pipeline, the run jumps to the steps that need to be rerun, such as an updated training script, and skips what hasn't changed.</a:t>
            </a:r>
          </a:p>
          <a:p>
            <a:pPr marL="731503" lvl="1" indent="-274320">
              <a:spcAft>
                <a:spcPts val="600"/>
              </a:spcAft>
              <a:buClr>
                <a:srgbClr val="8AB101"/>
              </a:buClr>
              <a:buFont typeface="Wingdings" panose="05000000000000000000" pitchFamily="2" charset="2"/>
              <a:buChar char="ü"/>
            </a:pPr>
            <a:r>
              <a:rPr lang="en-US" sz="1400" dirty="0">
                <a:gradFill>
                  <a:gsLst>
                    <a:gs pos="40075">
                      <a:schemeClr val="accent2">
                        <a:lumMod val="50000"/>
                      </a:schemeClr>
                    </a:gs>
                    <a:gs pos="30000">
                      <a:schemeClr val="accent2">
                        <a:lumMod val="50000"/>
                      </a:schemeClr>
                    </a:gs>
                  </a:gsLst>
                  <a:lin ang="5400000" scaled="0"/>
                </a:gradFill>
              </a:rPr>
              <a:t>The same holds true for unchanged scripts used for the execution of the step</a:t>
            </a:r>
          </a:p>
          <a:p>
            <a:pPr marL="274320" indent="-274320">
              <a:spcAft>
                <a:spcPts val="600"/>
              </a:spcAft>
              <a:buClr>
                <a:srgbClr val="8AB101"/>
              </a:buClr>
              <a:buFont typeface="Wingdings" panose="05000000000000000000" pitchFamily="2" charset="2"/>
              <a:buChar char="ü"/>
            </a:pPr>
            <a:r>
              <a:rPr lang="en-US" sz="1400" dirty="0">
                <a:gradFill>
                  <a:gsLst>
                    <a:gs pos="40075">
                      <a:schemeClr val="accent2">
                        <a:lumMod val="50000"/>
                      </a:schemeClr>
                    </a:gs>
                    <a:gs pos="30000">
                      <a:schemeClr val="accent2">
                        <a:lumMod val="50000"/>
                      </a:schemeClr>
                    </a:gs>
                  </a:gsLst>
                  <a:lin ang="5400000" scaled="0"/>
                </a:gradFill>
              </a:rPr>
              <a:t>You can use various toolkits and frameworks for each step in your pipeline. Azure coordinates between the various compute targets you use so that your intermediate data can be shared with the downstream compute targets easily.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3/14/2020 7:02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806849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3/14/2020 7:02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26241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Azure Databricks and Azure Data Lake Analytics can </a:t>
            </a:r>
            <a:r>
              <a:rPr lang="en-US" sz="882" b="1" i="0" kern="1200">
                <a:solidFill>
                  <a:schemeClr val="tx1"/>
                </a:solidFill>
                <a:effectLst/>
                <a:latin typeface="Segoe UI Light" pitchFamily="34" charset="0"/>
                <a:ea typeface="+mn-ea"/>
                <a:cs typeface="+mn-cs"/>
              </a:rPr>
              <a:t>only</a:t>
            </a:r>
            <a:r>
              <a:rPr lang="en-US" sz="882" b="0" i="0" kern="1200">
                <a:solidFill>
                  <a:schemeClr val="tx1"/>
                </a:solidFill>
                <a:effectLst/>
                <a:latin typeface="Segoe UI Light" pitchFamily="34" charset="0"/>
                <a:ea typeface="+mn-ea"/>
                <a:cs typeface="+mn-cs"/>
              </a:rPr>
              <a:t> be used in a pipeline.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cannot attach an existing Azure Containers Instance to your workspace. Instead, you must create a new instance.</a:t>
            </a:r>
          </a:p>
          <a:p>
            <a:r>
              <a:rPr lang="en-US" sz="882" b="0" i="0" kern="1200">
                <a:solidFill>
                  <a:schemeClr val="tx1"/>
                </a:solidFill>
                <a:effectLst/>
                <a:latin typeface="Segoe UI Light" pitchFamily="34" charset="0"/>
                <a:ea typeface="+mn-ea"/>
                <a:cs typeface="+mn-cs"/>
              </a:rPr>
              <a:t>You cannot create Azure HDInsight, Azure Databricks, or Azure Data Lake Store within a workspace. Instead, you must create the resource and then attach it to your workspace.</a:t>
            </a:r>
          </a:p>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3/14/2020 7:02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660942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128BA3F-D4ED-4354-9D87-588D5E55D14E}" type="datetime8">
              <a:rPr lang="en-US" smtClean="0">
                <a:solidFill>
                  <a:prstClr val="black"/>
                </a:solidFill>
              </a:rPr>
              <a:t>3/14/2020 7:02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EACE18C-C482-4CD3-8F00-E0FD030F61B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3/14/2020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925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D04A80A-15DA-49F2-B329-8E354A2162B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3/14/2020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123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120E8E-58F8-4EFE-87BE-96A4E99155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3/14/2020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406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A426FDB-8689-4BD0-B28F-BCE516327AB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3/14/2020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1312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67C52F-FC69-44A2-8C3B-C2B7C30740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3/14/2020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2385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E67C0C-0EA7-47BE-9DB5-D1741F177F1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3/14/2020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8904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6FD8F7F-43DE-4DA3-9EAB-CA01292C96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3/14/2020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2403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7D3BB6-1657-499C-B82C-70134AEBAD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3/14/2020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44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E49D36-8E4E-4332-BFCB-3EBC396FCEC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356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3/14/2020 7:02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1369177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71BBC-EEFD-5D4F-90AC-087E76608A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287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is the data scientist’s inner loop of work</a:t>
            </a: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4765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3/14/2020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255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5319DA-8D28-4008-BABE-907D11163AC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3/14/2020 7:02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445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Research 2013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5F5888-463A-4428-AD84-43AEAC55FA24}"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3/14/2020 7:02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907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3/14/2020 7:02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662659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9BDA18-00F5-4542-8B20-BAA755C4D0E4}"/>
              </a:ext>
            </a:extLst>
          </p:cNvPr>
          <p:cNvSpPr>
            <a:spLocks noGrp="1"/>
          </p:cNvSpPr>
          <p:nvPr>
            <p:ph type="body" idx="1"/>
          </p:nvPr>
        </p:nvSpPr>
        <p:spPr/>
        <p:txBody>
          <a:bodyPr/>
          <a:lstStyle/>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https://blogs.technet.microsoft.com/machinelearning/2016/11/02/connected-drones-3-powerful-lessons-we-can-all-take-away/</a:t>
            </a:r>
          </a:p>
          <a:p>
            <a:pPr defTabSz="914225" fontAlgn="base">
              <a:spcBef>
                <a:spcPct val="0"/>
              </a:spcBef>
              <a:spcAft>
                <a:spcPts val="1200"/>
              </a:spcAft>
              <a:buClr>
                <a:prstClr val="white"/>
              </a:buClr>
              <a:buSzPct val="100000"/>
              <a:defRPr/>
            </a:pPr>
            <a:endParaRPr lang="en-US" sz="2400" b="1" kern="1200">
              <a:solidFill>
                <a:prstClr val="white"/>
              </a:solidFill>
              <a:latin typeface="+mn-lt"/>
              <a:ea typeface="Segoe UI" panose="020B0502040204020203" pitchFamily="34" charset="0"/>
              <a:cs typeface="Segoe UI" panose="020B0502040204020203" pitchFamily="34" charset="0"/>
            </a:endParaRPr>
          </a:p>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Challenge </a:t>
            </a:r>
          </a:p>
          <a:p>
            <a:pPr marL="173702" indent="-173702" defTabSz="914225" fontAlgn="ctr">
              <a:spcBef>
                <a:spcPts val="200"/>
              </a:spcBef>
              <a:buFont typeface="Wingdings" panose="05000000000000000000" pitchFamily="2" charset="2"/>
              <a:buChar char="§"/>
              <a:defRPr/>
            </a:pPr>
            <a:r>
              <a:rPr lang="en-US" sz="1200" kern="0">
                <a:solidFill>
                  <a:srgbClr val="FFFFFF"/>
                </a:solidFill>
                <a:latin typeface="+mn-lt"/>
                <a:ea typeface="+mn-ea"/>
                <a:cs typeface="Segoe UI Semilight" panose="020B0402040204020203" pitchFamily="34" charset="0"/>
              </a:rPr>
              <a:t>Power line inspection service based on drone collected imagery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Large scale image scoring service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Low cost per image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Support for multiple customers concurrently</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Enable offline DNN model training </a:t>
            </a:r>
          </a:p>
          <a:p>
            <a:pPr marL="173702" indent="-173702" defTabSz="914225" fontAlgn="ctr">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Consistency of training and deployment environments</a:t>
            </a:r>
          </a:p>
          <a:p>
            <a:endParaRPr lang="en-US"/>
          </a:p>
          <a:p>
            <a:pPr defTabSz="914225" fontAlgn="base">
              <a:spcBef>
                <a:spcPct val="0"/>
              </a:spcBef>
              <a:spcAft>
                <a:spcPts val="1200"/>
              </a:spcAft>
              <a:buClr>
                <a:prstClr val="white"/>
              </a:buClr>
              <a:buSzPct val="100000"/>
              <a:defRPr/>
            </a:pPr>
            <a:r>
              <a:rPr lang="en-US" sz="2400" b="1" kern="1200">
                <a:solidFill>
                  <a:prstClr val="white"/>
                </a:solidFill>
                <a:latin typeface="+mn-lt"/>
                <a:ea typeface="Segoe UI" panose="020B0502040204020203" pitchFamily="34" charset="0"/>
                <a:cs typeface="Segoe UI" panose="020B0502040204020203" pitchFamily="34" charset="0"/>
              </a:rPr>
              <a:t>Strategy</a:t>
            </a:r>
            <a:endParaRPr lang="en-US" sz="2800" b="1" kern="1200">
              <a:solidFill>
                <a:prstClr val="white"/>
              </a:solidFill>
              <a:latin typeface="+mn-lt"/>
              <a:ea typeface="Segoe UI" panose="020B0502040204020203" pitchFamily="34" charset="0"/>
              <a:cs typeface="Segoe UI" panose="020B0502040204020203" pitchFamily="34" charset="0"/>
            </a:endParaRP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Offline DNN training (SSD/Caffe) </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Highly elastic, scaling out solution based on Azure Batch Shipyards</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Smart load distribution based on Azure Function</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Consistency of environment by deploying Docker images</a:t>
            </a:r>
          </a:p>
          <a:p>
            <a:pPr marL="173702" indent="-173702" defTabSz="914225" fontAlgn="ctr">
              <a:lnSpc>
                <a:spcPct val="90000"/>
              </a:lnSpc>
              <a:spcBef>
                <a:spcPts val="200"/>
              </a:spcBef>
              <a:buFont typeface="Wingdings" panose="05000000000000000000" pitchFamily="2" charset="2"/>
              <a:buChar char="§"/>
              <a:defRPr/>
            </a:pPr>
            <a:r>
              <a:rPr lang="en-US" sz="1200" kern="1200">
                <a:solidFill>
                  <a:srgbClr val="FFFFFF"/>
                </a:solidFill>
                <a:latin typeface="+mn-lt"/>
                <a:ea typeface="+mn-ea"/>
                <a:cs typeface="Segoe UI Semilight" panose="020B0402040204020203" pitchFamily="34" charset="0"/>
              </a:rPr>
              <a:t>Flexible cost control on scalability parameters</a:t>
            </a:r>
          </a:p>
          <a:p>
            <a:pPr marL="173702" indent="-173702" defTabSz="914225" fontAlgn="ctr">
              <a:lnSpc>
                <a:spcPct val="90000"/>
              </a:lnSpc>
              <a:spcBef>
                <a:spcPts val="200"/>
              </a:spcBef>
              <a:buFont typeface="Wingdings" panose="05000000000000000000" pitchFamily="2" charset="2"/>
              <a:buChar char="§"/>
              <a:defRPr/>
            </a:pPr>
            <a:endParaRPr lang="en-US" sz="1200" kern="1200">
              <a:solidFill>
                <a:srgbClr val="FFFFFF"/>
              </a:solidFill>
              <a:latin typeface="+mn-lt"/>
              <a:ea typeface="+mn-ea"/>
              <a:cs typeface="Segoe UI Semilight" panose="020B0402040204020203" pitchFamily="34" charset="0"/>
            </a:endParaRPr>
          </a:p>
          <a:p>
            <a:pPr defTabSz="914225" fontAlgn="base">
              <a:spcBef>
                <a:spcPct val="0"/>
              </a:spcBef>
              <a:spcAft>
                <a:spcPts val="1200"/>
              </a:spcAft>
              <a:buClr>
                <a:prstClr val="white"/>
              </a:buClr>
              <a:buSzPct val="100000"/>
              <a:defRPr/>
            </a:pPr>
            <a:r>
              <a:rPr lang="en-US" sz="2000" b="1" kern="1200">
                <a:solidFill>
                  <a:prstClr val="white"/>
                </a:solidFill>
                <a:latin typeface="+mn-lt"/>
                <a:ea typeface="Segoe UI" panose="020B0502040204020203" pitchFamily="34" charset="0"/>
                <a:cs typeface="Segoe UI" panose="020B0502040204020203" pitchFamily="34" charset="0"/>
              </a:rPr>
              <a:t>Results</a:t>
            </a:r>
            <a:endParaRPr lang="en-US" sz="2400" b="1" kern="1200">
              <a:solidFill>
                <a:prstClr val="white"/>
              </a:solidFill>
              <a:latin typeface="+mn-lt"/>
              <a:ea typeface="Segoe UI" panose="020B0502040204020203" pitchFamily="34" charset="0"/>
              <a:cs typeface="Segoe UI" panose="020B0502040204020203"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1100" kern="1200">
                <a:solidFill>
                  <a:prstClr val="white"/>
                </a:solidFill>
                <a:latin typeface="+mn-lt"/>
                <a:ea typeface="Segoe UI" pitchFamily="34" charset="0"/>
                <a:cs typeface="Segoe UI" pitchFamily="34" charset="0"/>
              </a:rPr>
              <a:t>Connected Drone Product Launched on 6/1/17</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Scalability at cost</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Reliability and availability</a:t>
            </a:r>
          </a:p>
          <a:p>
            <a:pPr marL="173702" indent="-173702" defTabSz="914225" fontAlgn="ctr">
              <a:lnSpc>
                <a:spcPct val="90000"/>
              </a:lnSpc>
              <a:spcBef>
                <a:spcPts val="200"/>
              </a:spcBef>
              <a:buFont typeface="Wingdings" panose="05000000000000000000" pitchFamily="2" charset="2"/>
              <a:buChar char="§"/>
              <a:defRPr/>
            </a:pPr>
            <a:r>
              <a:rPr lang="en-US" sz="1100" kern="1200">
                <a:solidFill>
                  <a:srgbClr val="FFFFFF"/>
                </a:solidFill>
                <a:latin typeface="+mn-lt"/>
                <a:ea typeface="+mn-ea"/>
                <a:cs typeface="Segoe UI Semilight" panose="020B0402040204020203" pitchFamily="34" charset="0"/>
              </a:rPr>
              <a:t>Consistency with training environment</a:t>
            </a:r>
          </a:p>
          <a:p>
            <a:pPr marL="173702" indent="-173702" defTabSz="914225" fontAlgn="ctr">
              <a:lnSpc>
                <a:spcPct val="90000"/>
              </a:lnSpc>
              <a:spcBef>
                <a:spcPts val="200"/>
              </a:spcBef>
              <a:buFont typeface="Wingdings" panose="05000000000000000000" pitchFamily="2" charset="2"/>
              <a:buChar char="§"/>
              <a:defRPr/>
            </a:pPr>
            <a:endParaRPr lang="en-US" sz="1174" kern="1200">
              <a:solidFill>
                <a:srgbClr val="FFFFFF"/>
              </a:solidFill>
              <a:latin typeface="+mn-lt"/>
              <a:ea typeface="Segoe UI" pitchFamily="34" charset="0"/>
              <a:cs typeface="Segoe UI" pitchFamily="34" charset="0"/>
            </a:endParaRPr>
          </a:p>
          <a:p>
            <a:endParaRPr lang="en-US"/>
          </a:p>
        </p:txBody>
      </p:sp>
    </p:spTree>
    <p:extLst>
      <p:ext uri="{BB962C8B-B14F-4D97-AF65-F5344CB8AC3E}">
        <p14:creationId xmlns:p14="http://schemas.microsoft.com/office/powerpoint/2010/main" val="4076067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E43D0E-7445-4C76-84DE-7178B008E0E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823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98</a:t>
            </a:fld>
            <a:endParaRPr lang="en-US"/>
          </a:p>
        </p:txBody>
      </p:sp>
    </p:spTree>
    <p:extLst>
      <p:ext uri="{BB962C8B-B14F-4D97-AF65-F5344CB8AC3E}">
        <p14:creationId xmlns:p14="http://schemas.microsoft.com/office/powerpoint/2010/main" val="332607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Problem statement</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Social sites, forums, and other text-heavy Q&amp;A services rely heavily on tagging, which enables indexing and user search. Without appropriate tagging, site efficacy is greatly diminished. Often however, tagging is left to a user’s discretion. Since users don’t have lists of commonly searched terms, nor understand the categorization or information architecture of a site, posts are frequently mislabeled. This renders content difficult or impossible to find. However, natural language processing in combination with data on site-specific search terms can greatly improve tagging accuracy. Appropriate tags are offered to users as they type. </a:t>
            </a:r>
          </a:p>
          <a:p>
            <a:r>
              <a:rPr lang="en-US" sz="900" b="1" kern="1200">
                <a:solidFill>
                  <a:schemeClr val="tx1"/>
                </a:solidFill>
                <a:effectLst/>
                <a:latin typeface="Segoe UI Light" pitchFamily="34" charset="0"/>
                <a:ea typeface="+mn-ea"/>
                <a:cs typeface="+mn-cs"/>
              </a:rPr>
              <a:t>Key benefits</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Improve search efficacy </a:t>
            </a:r>
          </a:p>
          <a:p>
            <a:r>
              <a:rPr lang="en-US" sz="900" kern="1200">
                <a:solidFill>
                  <a:schemeClr val="tx1"/>
                </a:solidFill>
                <a:effectLst/>
                <a:latin typeface="Segoe UI Light" pitchFamily="34" charset="0"/>
                <a:ea typeface="+mn-ea"/>
                <a:cs typeface="+mn-cs"/>
              </a:rPr>
              <a:t>Suggest high-use terms</a:t>
            </a:r>
          </a:p>
          <a:p>
            <a:r>
              <a:rPr lang="en-US" sz="900" kern="1200">
                <a:solidFill>
                  <a:schemeClr val="tx1"/>
                </a:solidFill>
                <a:effectLst/>
                <a:latin typeface="Segoe UI Light" pitchFamily="34" charset="0"/>
                <a:ea typeface="+mn-ea"/>
                <a:cs typeface="+mn-cs"/>
              </a:rPr>
              <a:t>Improve tagging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3/14/2020 7:02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899500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9BDA18-00F5-4542-8B20-BAA755C4D0E4}"/>
              </a:ext>
            </a:extLst>
          </p:cNvPr>
          <p:cNvSpPr>
            <a:spLocks noGrp="1"/>
          </p:cNvSpPr>
          <p:nvPr>
            <p:ph type="body" idx="1"/>
          </p:nvPr>
        </p:nvSpPr>
        <p:spPr/>
        <p:txBody>
          <a:bodyPr/>
          <a:lstStyle/>
          <a:p>
            <a:pPr defTabSz="914225" fontAlgn="base">
              <a:spcBef>
                <a:spcPct val="0"/>
              </a:spcBef>
              <a:spcAft>
                <a:spcPts val="1200"/>
              </a:spcAft>
              <a:buClr>
                <a:prstClr val="white"/>
              </a:buClr>
              <a:buSzPct val="100000"/>
              <a:defRPr/>
            </a:pPr>
            <a:r>
              <a:rPr lang="en-US" sz="4400" b="1" kern="1200">
                <a:solidFill>
                  <a:prstClr val="white"/>
                </a:solidFill>
                <a:latin typeface="+mn-lt"/>
                <a:ea typeface="Segoe UI" panose="020B0502040204020203" pitchFamily="34" charset="0"/>
                <a:cs typeface="Segoe UI" panose="020B0502040204020203" pitchFamily="34" charset="0"/>
              </a:rPr>
              <a:t>Challenge </a:t>
            </a:r>
          </a:p>
          <a:p>
            <a:pPr marL="173702" indent="-173702" defTabSz="914225" fontAlgn="ctr">
              <a:spcBef>
                <a:spcPts val="200"/>
              </a:spcBef>
              <a:buFont typeface="Wingdings" panose="05000000000000000000" pitchFamily="2" charset="2"/>
              <a:buChar char="§"/>
              <a:defRPr/>
            </a:pPr>
            <a:r>
              <a:rPr lang="en-US" sz="2400" kern="1200">
                <a:solidFill>
                  <a:srgbClr val="FFFFFF"/>
                </a:solidFill>
                <a:latin typeface="+mn-lt"/>
                <a:ea typeface="+mn-ea"/>
                <a:cs typeface="+mn-cs"/>
              </a:rPr>
              <a:t>Mobile Banking Adoption is on a Tear!!</a:t>
            </a:r>
          </a:p>
          <a:p>
            <a:pPr marL="173702" indent="-173702" defTabSz="914225" fontAlgn="ctr">
              <a:spcBef>
                <a:spcPts val="200"/>
              </a:spcBef>
              <a:buFont typeface="Wingdings" panose="05000000000000000000" pitchFamily="2" charset="2"/>
              <a:buChar char="§"/>
              <a:defRPr/>
            </a:pPr>
            <a:r>
              <a:rPr lang="en-GB" sz="2400" kern="1200">
                <a:solidFill>
                  <a:srgbClr val="FFFFFF"/>
                </a:solidFill>
                <a:latin typeface="+mn-lt"/>
                <a:ea typeface="+mn-ea"/>
                <a:cs typeface="+mn-cs"/>
              </a:rPr>
              <a:t>The business case is to prevent fraud losses of ZAR 37M p.a. (USD 2.8M) in internet banking for 1 channel &amp; 1 region</a:t>
            </a:r>
          </a:p>
          <a:p>
            <a:pPr marL="173702" indent="-173702" defTabSz="914225" fontAlgn="ctr">
              <a:spcBef>
                <a:spcPts val="200"/>
              </a:spcBef>
              <a:buFont typeface="Wingdings" panose="05000000000000000000" pitchFamily="2" charset="2"/>
              <a:buChar char="§"/>
              <a:defRPr/>
            </a:pPr>
            <a:r>
              <a:rPr lang="en-GB" sz="2400" kern="1200">
                <a:solidFill>
                  <a:srgbClr val="FFFFFF"/>
                </a:solidFill>
                <a:latin typeface="+mn-lt"/>
                <a:ea typeface="+mn-ea"/>
                <a:cs typeface="+mn-cs"/>
              </a:rPr>
              <a:t>Fraud detection needs to happen in real time. Almost no recovery possible after 15 minutes and </a:t>
            </a:r>
            <a:r>
              <a:rPr lang="en-US" sz="2400" kern="1200">
                <a:solidFill>
                  <a:srgbClr val="FFFFFF"/>
                </a:solidFill>
                <a:latin typeface="+mn-lt"/>
                <a:ea typeface="+mn-ea"/>
                <a:cs typeface="+mn-cs"/>
              </a:rPr>
              <a:t>to ensure that the account false positive rate (AFPR) goes no higher than 5 to 1</a:t>
            </a:r>
          </a:p>
          <a:p>
            <a:pPr marL="173702" indent="-173702" defTabSz="914225" fontAlgn="ctr">
              <a:spcBef>
                <a:spcPts val="200"/>
              </a:spcBef>
              <a:buFont typeface="Wingdings" panose="05000000000000000000" pitchFamily="2" charset="2"/>
              <a:buChar char="§"/>
              <a:defRPr/>
            </a:pPr>
            <a:endParaRPr lang="en-US"/>
          </a:p>
          <a:p>
            <a:pPr defTabSz="914225" fontAlgn="base">
              <a:spcBef>
                <a:spcPct val="0"/>
              </a:spcBef>
              <a:spcAft>
                <a:spcPts val="1200"/>
              </a:spcAft>
              <a:buClr>
                <a:prstClr val="white"/>
              </a:buClr>
              <a:buSzPct val="100000"/>
              <a:defRPr/>
            </a:pPr>
            <a:r>
              <a:rPr lang="en-US" sz="4400" b="1" kern="1200">
                <a:solidFill>
                  <a:prstClr val="white"/>
                </a:solidFill>
                <a:latin typeface="+mn-lt"/>
                <a:ea typeface="Segoe UI" panose="020B0502040204020203" pitchFamily="34" charset="0"/>
                <a:cs typeface="Segoe UI" panose="020B0502040204020203" pitchFamily="34" charset="0"/>
              </a:rPr>
              <a:t>Strategy</a:t>
            </a:r>
            <a:endParaRPr lang="en-US" sz="4800" b="1" kern="1200">
              <a:solidFill>
                <a:prstClr val="white"/>
              </a:solidFill>
              <a:latin typeface="+mn-lt"/>
              <a:ea typeface="Segoe UI" panose="020B0502040204020203" pitchFamily="34" charset="0"/>
              <a:cs typeface="Segoe UI" panose="020B0502040204020203" pitchFamily="34" charset="0"/>
            </a:endParaRPr>
          </a:p>
          <a:p>
            <a:pPr marL="173702" indent="-173702" defTabSz="914225" fontAlgn="ctr">
              <a:lnSpc>
                <a:spcPct val="90000"/>
              </a:lnSpc>
              <a:spcBef>
                <a:spcPts val="200"/>
              </a:spcBef>
              <a:buFont typeface="Wingdings" panose="05000000000000000000" pitchFamily="2" charset="2"/>
              <a:buChar char="§"/>
              <a:defRPr/>
            </a:pPr>
            <a:r>
              <a:rPr lang="en-US" sz="2400" kern="1200">
                <a:solidFill>
                  <a:srgbClr val="FFFFFF"/>
                </a:solidFill>
                <a:latin typeface="+mn-lt"/>
                <a:ea typeface="+mn-ea"/>
                <a:cs typeface="+mn-cs"/>
              </a:rPr>
              <a:t>Real World Lambda based Solution Architecture on Azure using Data PAAS Services</a:t>
            </a:r>
            <a:endParaRPr lang="en-US" sz="2400" kern="1200">
              <a:solidFill>
                <a:srgbClr val="FFFFFF"/>
              </a:solidFill>
              <a:latin typeface="+mn-lt"/>
              <a:ea typeface="Segoe UI" pitchFamily="34" charset="0"/>
              <a:cs typeface="Segoe UI" pitchFamily="34" charset="0"/>
            </a:endParaRPr>
          </a:p>
          <a:p>
            <a:pPr marL="173702" indent="-173702" defTabSz="914225" fontAlgn="ctr">
              <a:lnSpc>
                <a:spcPct val="90000"/>
              </a:lnSpc>
              <a:spcBef>
                <a:spcPts val="200"/>
              </a:spcBef>
              <a:buFont typeface="Wingdings" panose="05000000000000000000" pitchFamily="2" charset="2"/>
              <a:buChar char="§"/>
              <a:defRPr/>
            </a:pPr>
            <a:endParaRPr lang="en-US" sz="1200" kern="1200">
              <a:solidFill>
                <a:srgbClr val="FFFFFF"/>
              </a:solidFill>
              <a:latin typeface="+mn-lt"/>
              <a:ea typeface="+mn-ea"/>
              <a:cs typeface="Segoe UI Semilight" panose="020B0402040204020203" pitchFamily="34" charset="0"/>
            </a:endParaRPr>
          </a:p>
          <a:p>
            <a:pPr defTabSz="914225" fontAlgn="base">
              <a:spcBef>
                <a:spcPct val="0"/>
              </a:spcBef>
              <a:spcAft>
                <a:spcPts val="1200"/>
              </a:spcAft>
              <a:buClr>
                <a:prstClr val="white"/>
              </a:buClr>
              <a:buSzPct val="100000"/>
              <a:defRPr/>
            </a:pPr>
            <a:r>
              <a:rPr lang="en-US" sz="4000" b="1" kern="1200">
                <a:solidFill>
                  <a:prstClr val="white"/>
                </a:solidFill>
                <a:latin typeface="+mn-lt"/>
                <a:ea typeface="Segoe UI" panose="020B0502040204020203" pitchFamily="34" charset="0"/>
                <a:cs typeface="Segoe UI" panose="020B0502040204020203" pitchFamily="34" charset="0"/>
              </a:rPr>
              <a:t>Results</a:t>
            </a:r>
            <a:endParaRPr lang="en-US" sz="4400" b="1" kern="1200">
              <a:solidFill>
                <a:prstClr val="white"/>
              </a:solidFill>
              <a:latin typeface="+mn-lt"/>
              <a:ea typeface="Segoe UI" panose="020B0502040204020203" pitchFamily="34" charset="0"/>
              <a:cs typeface="Segoe UI" panose="020B0502040204020203"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2000" kern="1200">
                <a:solidFill>
                  <a:srgbClr val="FFFFFF"/>
                </a:solidFill>
                <a:latin typeface="+mn-lt"/>
                <a:ea typeface="+mn-ea"/>
                <a:cs typeface="+mn-cs"/>
              </a:rPr>
              <a:t>The current model achieves a fraud account detection rate (ADR) of 94% and a value detection rate (VDR) of 76% with a 1 minute delay post identification Much of the fraud committed on the platform is for voucher payments</a:t>
            </a: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2000" kern="1200">
                <a:solidFill>
                  <a:prstClr val="white"/>
                </a:solidFill>
                <a:latin typeface="+mn-lt"/>
                <a:ea typeface="Segoe UI" pitchFamily="34" charset="0"/>
                <a:cs typeface="Segoe UI" pitchFamily="34" charset="0"/>
              </a:rPr>
              <a:t>Currently in Pre-Production </a:t>
            </a:r>
          </a:p>
          <a:p>
            <a:pPr marL="0" indent="0" defTabSz="914225" fontAlgn="ctr">
              <a:lnSpc>
                <a:spcPct val="90000"/>
              </a:lnSpc>
              <a:spcBef>
                <a:spcPts val="200"/>
              </a:spcBef>
              <a:buFont typeface="Wingdings" panose="05000000000000000000" pitchFamily="2" charset="2"/>
              <a:buNone/>
              <a:defRPr/>
            </a:pPr>
            <a:endParaRPr lang="en-US" sz="1174" kern="1200">
              <a:solidFill>
                <a:srgbClr val="FFFFFF"/>
              </a:solidFill>
              <a:latin typeface="+mn-lt"/>
              <a:ea typeface="Segoe UI" pitchFamily="34" charset="0"/>
              <a:cs typeface="Segoe UI" pitchFamily="34" charset="0"/>
            </a:endParaRPr>
          </a:p>
          <a:p>
            <a:endParaRPr lang="en-US"/>
          </a:p>
        </p:txBody>
      </p:sp>
    </p:spTree>
    <p:extLst>
      <p:ext uri="{BB962C8B-B14F-4D97-AF65-F5344CB8AC3E}">
        <p14:creationId xmlns:p14="http://schemas.microsoft.com/office/powerpoint/2010/main" val="1547130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9BDA18-00F5-4542-8B20-BAA755C4D0E4}"/>
              </a:ext>
            </a:extLst>
          </p:cNvPr>
          <p:cNvSpPr>
            <a:spLocks noGrp="1"/>
          </p:cNvSpPr>
          <p:nvPr>
            <p:ph type="body" idx="1"/>
          </p:nvPr>
        </p:nvSpPr>
        <p:spPr/>
        <p:txBody>
          <a:bodyPr/>
          <a:lstStyle/>
          <a:p>
            <a:pPr defTabSz="914225">
              <a:defRPr/>
            </a:pPr>
            <a:r>
              <a:rPr lang="en-US" sz="7200" b="1" kern="1200">
                <a:solidFill>
                  <a:prstClr val="white"/>
                </a:solidFill>
                <a:latin typeface="+mn-lt"/>
                <a:ea typeface="Segoe UI" panose="020B0502040204020203" pitchFamily="34" charset="0"/>
                <a:cs typeface="Segoe UI" panose="020B0502040204020203" pitchFamily="34" charset="0"/>
              </a:rPr>
              <a:t>Challenge</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Find visually similar clothing items in a catalogue</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User provides a photo of a clothing item</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System compare user photo to items in clothing catalogue</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List of most similar clothing items returned to user</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Different measures of similarity (color, pattern, neck style, etc.)</a:t>
            </a:r>
          </a:p>
          <a:p>
            <a:pPr marL="173702" indent="-173702" defTabSz="914225" fontAlgn="ctr">
              <a:spcBef>
                <a:spcPts val="200"/>
              </a:spcBef>
              <a:buFont typeface="Wingdings" panose="05000000000000000000" pitchFamily="2" charset="2"/>
              <a:buChar char="§"/>
              <a:defRPr/>
            </a:pPr>
            <a:endParaRPr lang="en-US"/>
          </a:p>
          <a:p>
            <a:pPr marL="173702" indent="-173702" defTabSz="914225" fontAlgn="ctr">
              <a:spcBef>
                <a:spcPts val="200"/>
              </a:spcBef>
              <a:buFont typeface="Wingdings" panose="05000000000000000000" pitchFamily="2" charset="2"/>
              <a:buChar char="§"/>
              <a:defRPr/>
            </a:pPr>
            <a:endParaRPr lang="en-US"/>
          </a:p>
          <a:p>
            <a:pPr defTabSz="914225">
              <a:defRPr/>
            </a:pPr>
            <a:r>
              <a:rPr lang="en-US" sz="7200" b="1" kern="1200">
                <a:solidFill>
                  <a:prstClr val="white"/>
                </a:solidFill>
                <a:latin typeface="+mn-lt"/>
                <a:ea typeface="Segoe UI" panose="020B0502040204020203" pitchFamily="34" charset="0"/>
                <a:cs typeface="Segoe UI" panose="020B0502040204020203" pitchFamily="34" charset="0"/>
              </a:rPr>
              <a:t>Strategy</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Dataset creation using Bing</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Transfer Learning – DNN pre-trained on ImageNet. Refined network using domain specific clothing images</a:t>
            </a:r>
          </a:p>
          <a:p>
            <a:pPr marL="171417" indent="-171417" defTabSz="914225">
              <a:buFont typeface="Arial" panose="020B0604020202020204" pitchFamily="34" charset="0"/>
              <a:buChar char="•"/>
              <a:defRPr/>
            </a:pPr>
            <a:r>
              <a:rPr lang="en-US" sz="4400" kern="1200">
                <a:solidFill>
                  <a:srgbClr val="FFFFFF"/>
                </a:solidFill>
                <a:latin typeface="+mn-lt"/>
                <a:ea typeface="+mn-ea"/>
                <a:cs typeface="+mn-cs"/>
              </a:rPr>
              <a:t>Similarity metric for apparel</a:t>
            </a:r>
          </a:p>
          <a:p>
            <a:pPr marL="0" indent="0" defTabSz="914225" fontAlgn="ctr">
              <a:lnSpc>
                <a:spcPct val="90000"/>
              </a:lnSpc>
              <a:spcBef>
                <a:spcPts val="200"/>
              </a:spcBef>
              <a:buFont typeface="Wingdings" panose="05000000000000000000" pitchFamily="2" charset="2"/>
              <a:buNone/>
              <a:defRPr/>
            </a:pPr>
            <a:endParaRPr lang="en-US" sz="1200" kern="1200">
              <a:solidFill>
                <a:srgbClr val="FFFFFF"/>
              </a:solidFill>
              <a:latin typeface="+mn-lt"/>
              <a:ea typeface="+mn-ea"/>
              <a:cs typeface="Segoe UI Semilight" panose="020B0402040204020203" pitchFamily="34" charset="0"/>
            </a:endParaRPr>
          </a:p>
          <a:p>
            <a:pPr defTabSz="914225" fontAlgn="base">
              <a:spcBef>
                <a:spcPct val="0"/>
              </a:spcBef>
              <a:spcAft>
                <a:spcPts val="1200"/>
              </a:spcAft>
              <a:buClr>
                <a:prstClr val="white"/>
              </a:buClr>
              <a:buSzPct val="100000"/>
              <a:defRPr/>
            </a:pPr>
            <a:r>
              <a:rPr lang="en-US" sz="6600" b="1" kern="1200">
                <a:solidFill>
                  <a:prstClr val="white"/>
                </a:solidFill>
                <a:latin typeface="+mn-lt"/>
                <a:ea typeface="Segoe UI" panose="020B0502040204020203" pitchFamily="34" charset="0"/>
                <a:cs typeface="Segoe UI" panose="020B0502040204020203" pitchFamily="34" charset="0"/>
              </a:rPr>
              <a:t>Results</a:t>
            </a:r>
            <a:endParaRPr lang="en-US" sz="7200" b="1" kern="1200">
              <a:solidFill>
                <a:prstClr val="white"/>
              </a:solidFill>
              <a:latin typeface="+mn-lt"/>
              <a:ea typeface="Segoe UI" panose="020B0502040204020203" pitchFamily="34" charset="0"/>
              <a:cs typeface="Segoe UI" panose="020B0502040204020203"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Launched as part of </a:t>
            </a:r>
            <a:r>
              <a:rPr lang="en-US" sz="4000" kern="1200" err="1">
                <a:solidFill>
                  <a:prstClr val="white"/>
                </a:solidFill>
                <a:latin typeface="+mn-lt"/>
                <a:ea typeface="Segoe UI" pitchFamily="34" charset="0"/>
                <a:cs typeface="Segoe UI" pitchFamily="34" charset="0"/>
              </a:rPr>
              <a:t>Brillio</a:t>
            </a:r>
            <a:r>
              <a:rPr lang="en-US" sz="4000" kern="1200">
                <a:solidFill>
                  <a:prstClr val="white"/>
                </a:solidFill>
                <a:latin typeface="+mn-lt"/>
                <a:ea typeface="Segoe UI" pitchFamily="34" charset="0"/>
                <a:cs typeface="Segoe UI" pitchFamily="34" charset="0"/>
              </a:rPr>
              <a:t> AI </a:t>
            </a:r>
            <a:r>
              <a:rPr lang="en-US" sz="4000" kern="1200" err="1">
                <a:solidFill>
                  <a:prstClr val="white"/>
                </a:solidFill>
                <a:latin typeface="+mn-lt"/>
                <a:ea typeface="Segoe UI" pitchFamily="34" charset="0"/>
                <a:cs typeface="Segoe UI" pitchFamily="34" charset="0"/>
              </a:rPr>
              <a:t>Platfrom</a:t>
            </a:r>
            <a:endParaRPr lang="en-US" sz="4000" kern="1200">
              <a:solidFill>
                <a:prstClr val="white"/>
              </a:solidFill>
              <a:latin typeface="+mn-lt"/>
              <a:ea typeface="Segoe UI" pitchFamily="34" charset="0"/>
              <a:cs typeface="Segoe UI" pitchFamily="34" charset="0"/>
            </a:endParaRP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Introduced and being shared with various retailers</a:t>
            </a: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Driving 34K Azure consumption in month #1 of launch.</a:t>
            </a:r>
          </a:p>
          <a:p>
            <a:pPr marL="173636" indent="-173636" defTabSz="914225" fontAlgn="base">
              <a:lnSpc>
                <a:spcPts val="1370"/>
              </a:lnSpc>
              <a:spcBef>
                <a:spcPct val="0"/>
              </a:spcBef>
              <a:buClr>
                <a:prstClr val="white"/>
              </a:buClr>
              <a:buSzPct val="100000"/>
              <a:buFont typeface="Arial" panose="020B0604020202020204" pitchFamily="34" charset="0"/>
              <a:buChar char="•"/>
              <a:defRPr/>
            </a:pPr>
            <a:r>
              <a:rPr lang="en-US" sz="4000" kern="1200">
                <a:solidFill>
                  <a:prstClr val="white"/>
                </a:solidFill>
                <a:latin typeface="+mn-lt"/>
                <a:ea typeface="Segoe UI" pitchFamily="34" charset="0"/>
                <a:cs typeface="Segoe UI" pitchFamily="34" charset="0"/>
              </a:rPr>
              <a:t>Accuracy of 74% Pilot</a:t>
            </a:r>
          </a:p>
          <a:p>
            <a:pPr marL="0" indent="0" defTabSz="914225" fontAlgn="ctr">
              <a:lnSpc>
                <a:spcPct val="90000"/>
              </a:lnSpc>
              <a:spcBef>
                <a:spcPts val="200"/>
              </a:spcBef>
              <a:buFont typeface="Wingdings" panose="05000000000000000000" pitchFamily="2" charset="2"/>
              <a:buNone/>
              <a:defRPr/>
            </a:pPr>
            <a:endParaRPr lang="en-US" sz="1174" kern="1200">
              <a:solidFill>
                <a:srgbClr val="FFFFFF"/>
              </a:solidFill>
              <a:latin typeface="+mn-lt"/>
              <a:ea typeface="Segoe UI" pitchFamily="34" charset="0"/>
              <a:cs typeface="Segoe UI" pitchFamily="34" charset="0"/>
            </a:endParaRPr>
          </a:p>
          <a:p>
            <a:endParaRPr lang="en-US"/>
          </a:p>
        </p:txBody>
      </p:sp>
    </p:spTree>
    <p:extLst>
      <p:ext uri="{BB962C8B-B14F-4D97-AF65-F5344CB8AC3E}">
        <p14:creationId xmlns:p14="http://schemas.microsoft.com/office/powerpoint/2010/main" val="101308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7060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8A392F9-ECD1-4A36-8CC3-BFEE73FFCAED}" type="datetime8">
              <a:rPr lang="en-US" smtClean="0"/>
              <a:t>3/14/2020 7:02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1678772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3199CB0-05A4-43A5-B611-BB55DF341644}" type="datetime8">
              <a:rPr lang="en-US" smtClean="0"/>
              <a:t>3/14/2020 7:02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1281507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6F1B9B-A3E2-4231-A550-5126066E0E7D}" type="datetime8">
              <a:rPr lang="en-US" smtClean="0"/>
              <a:t>3/14/2020 7:02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01307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01FB3A86-1FD4-46EC-B39C-7F909DB05E3A}" type="datetime8">
              <a:rPr lang="en-US" smtClean="0"/>
              <a:t>3/14/2020 7:02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72975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780B123-9222-4D87-AE87-9F6592D1BB99}" type="datetime8">
              <a:rPr lang="en-US" smtClean="0"/>
              <a:t>3/14/2020 7:02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842821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17886AA-DD26-42DE-8AAE-429D00054727}" type="datetime8">
              <a:rPr lang="en-US" smtClean="0"/>
              <a:t>3/14/2020 7:02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
        <p:nvSpPr>
          <p:cNvPr id="3" name="Notes Placeholder 2">
            <a:extLst>
              <a:ext uri="{FF2B5EF4-FFF2-40B4-BE49-F238E27FC236}">
                <a16:creationId xmlns:a16="http://schemas.microsoft.com/office/drawing/2014/main" id="{B840043C-57FB-48E2-A3F2-CEAA12DEDFD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83061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40DCFB-BE10-4791-B748-ECC90C2726C7}" type="datetime8">
              <a:rPr lang="en-US" smtClean="0"/>
              <a:t>3/14/2020 7:02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01748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60784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613660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9252434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319265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8561535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485077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2523491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775524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14434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5" y="3429000"/>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591634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5827251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99709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4242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212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4363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0752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1" y="-3821"/>
            <a:ext cx="6095999" cy="353045"/>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6334937" y="2045659"/>
            <a:ext cx="4763234" cy="1077218"/>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6334935" y="289512"/>
            <a:ext cx="5581874" cy="899665"/>
          </a:xfrm>
        </p:spPr>
        <p:txBody>
          <a:bodyPr/>
          <a:lstStyle>
            <a:lvl1pPr>
              <a:defRPr lang="en-US" sz="3200" b="0" kern="0" cap="none" spc="49"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6686334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2" name="Rectangle 1">
            <a:extLst>
              <a:ext uri="{FF2B5EF4-FFF2-40B4-BE49-F238E27FC236}">
                <a16:creationId xmlns:a16="http://schemas.microsoft.com/office/drawing/2014/main" id="{C5425DAE-615C-43B0-B402-C4EAEA056288}"/>
              </a:ext>
            </a:extLst>
          </p:cNvPr>
          <p:cNvSpPr/>
          <p:nvPr userDrawn="1"/>
        </p:nvSpPr>
        <p:spPr bwMode="auto">
          <a:xfrm>
            <a:off x="200025" y="2609850"/>
            <a:ext cx="9772650" cy="3390900"/>
          </a:xfrm>
          <a:prstGeom prst="rect">
            <a:avLst/>
          </a:prstGeom>
          <a:solidFill>
            <a:schemeClr val="accent3">
              <a:lumMod val="75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954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9144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236887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330280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0" y="1601788"/>
            <a:ext cx="5681091" cy="1208921"/>
          </a:xfrm>
        </p:spPr>
        <p:txBody>
          <a:bodyPr wrap="square" lIns="0" tIns="0" rIns="0" bIns="0">
            <a:spAutoFit/>
          </a:bodyPr>
          <a:lstStyle>
            <a:lvl1pPr marL="0" indent="0">
              <a:lnSpc>
                <a:spcPct val="90000"/>
              </a:lnSpc>
              <a:spcBef>
                <a:spcPts val="0"/>
              </a:spcBef>
              <a:spcAft>
                <a:spcPts val="1274"/>
              </a:spcAft>
              <a:buNone/>
              <a:defRPr sz="2400" b="0" i="0">
                <a:solidFill>
                  <a:srgbClr val="000000"/>
                </a:solidFill>
                <a:latin typeface="+mn-lt"/>
              </a:defRPr>
            </a:lvl1pPr>
            <a:lvl2pPr marL="224097" indent="0">
              <a:lnSpc>
                <a:spcPct val="90000"/>
              </a:lnSpc>
              <a:spcBef>
                <a:spcPts val="0"/>
              </a:spcBef>
              <a:spcAft>
                <a:spcPts val="1274"/>
              </a:spcAft>
              <a:buNone/>
              <a:defRPr sz="1800">
                <a:solidFill>
                  <a:srgbClr val="000000"/>
                </a:solidFill>
              </a:defRPr>
            </a:lvl2pPr>
            <a:lvl3pPr marL="448193" indent="0">
              <a:spcBef>
                <a:spcPts val="0"/>
              </a:spcBef>
              <a:spcAft>
                <a:spcPts val="1274"/>
              </a:spcAft>
              <a:buNone/>
              <a:defRPr sz="18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3" name="Text Placeholder 2">
            <a:extLst>
              <a:ext uri="{FF2B5EF4-FFF2-40B4-BE49-F238E27FC236}">
                <a16:creationId xmlns:a16="http://schemas.microsoft.com/office/drawing/2014/main" id="{037CA88A-AF8C-4F1F-AC97-D9271C56957C}"/>
              </a:ext>
            </a:extLst>
          </p:cNvPr>
          <p:cNvSpPr>
            <a:spLocks noGrp="1"/>
          </p:cNvSpPr>
          <p:nvPr>
            <p:ph type="body" sz="quarter" idx="11" hasCustomPrompt="1"/>
          </p:nvPr>
        </p:nvSpPr>
        <p:spPr>
          <a:xfrm>
            <a:off x="427038" y="1601788"/>
            <a:ext cx="4252912" cy="332399"/>
          </a:xfrm>
        </p:spPr>
        <p:txBody>
          <a:bodyPr lIns="146304"/>
          <a:lstStyle>
            <a:lvl1pPr>
              <a:defRPr sz="2400">
                <a:solidFill>
                  <a:schemeClr val="tx2"/>
                </a:solidFill>
              </a:defRPr>
            </a:lvl1pPr>
          </a:lstStyle>
          <a:p>
            <a:pPr lvl="0"/>
            <a:r>
              <a:rPr lang="en-US"/>
              <a:t>Edit subtitle</a:t>
            </a:r>
          </a:p>
        </p:txBody>
      </p:sp>
    </p:spTree>
    <p:extLst>
      <p:ext uri="{BB962C8B-B14F-4D97-AF65-F5344CB8AC3E}">
        <p14:creationId xmlns:p14="http://schemas.microsoft.com/office/powerpoint/2010/main" val="36608887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0" y="1601788"/>
            <a:ext cx="5681091" cy="1208921"/>
          </a:xfrm>
        </p:spPr>
        <p:txBody>
          <a:bodyPr wrap="square" lIns="0" tIns="0" rIns="0" bIns="0">
            <a:spAutoFit/>
          </a:bodyPr>
          <a:lstStyle>
            <a:lvl1pPr marL="0" indent="0">
              <a:lnSpc>
                <a:spcPct val="90000"/>
              </a:lnSpc>
              <a:spcBef>
                <a:spcPts val="0"/>
              </a:spcBef>
              <a:spcAft>
                <a:spcPts val="1274"/>
              </a:spcAft>
              <a:buNone/>
              <a:defRPr sz="2400" b="0" i="0">
                <a:solidFill>
                  <a:srgbClr val="000000"/>
                </a:solidFill>
                <a:latin typeface="+mn-lt"/>
              </a:defRPr>
            </a:lvl1pPr>
            <a:lvl2pPr marL="224097" indent="0">
              <a:lnSpc>
                <a:spcPct val="90000"/>
              </a:lnSpc>
              <a:spcBef>
                <a:spcPts val="0"/>
              </a:spcBef>
              <a:spcAft>
                <a:spcPts val="1274"/>
              </a:spcAft>
              <a:buNone/>
              <a:defRPr sz="1800">
                <a:solidFill>
                  <a:srgbClr val="000000"/>
                </a:solidFill>
              </a:defRPr>
            </a:lvl2pPr>
            <a:lvl3pPr marL="448193" indent="0">
              <a:spcBef>
                <a:spcPts val="0"/>
              </a:spcBef>
              <a:spcAft>
                <a:spcPts val="1274"/>
              </a:spcAft>
              <a:buNone/>
              <a:defRPr sz="18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7" name="Text Placeholder 3">
            <a:extLst>
              <a:ext uri="{FF2B5EF4-FFF2-40B4-BE49-F238E27FC236}">
                <a16:creationId xmlns:a16="http://schemas.microsoft.com/office/drawing/2014/main" id="{FC9B7BD6-AEB0-414B-803A-D694DC93C284}"/>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5041251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7586360"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7588860"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
        <p:nvSpPr>
          <p:cNvPr id="4" name="Text Placeholder 3">
            <a:extLst>
              <a:ext uri="{FF2B5EF4-FFF2-40B4-BE49-F238E27FC236}">
                <a16:creationId xmlns:a16="http://schemas.microsoft.com/office/drawing/2014/main" id="{FA7626C7-7042-4BA3-8CEC-E87FE515C1F8}"/>
              </a:ext>
            </a:extLst>
          </p:cNvPr>
          <p:cNvSpPr>
            <a:spLocks noGrp="1"/>
          </p:cNvSpPr>
          <p:nvPr>
            <p:ph type="body" sz="quarter" idx="10" hasCustomPrompt="1"/>
          </p:nvPr>
        </p:nvSpPr>
        <p:spPr>
          <a:xfrm>
            <a:off x="426424" y="2145841"/>
            <a:ext cx="7586360" cy="829458"/>
          </a:xfrm>
        </p:spPr>
        <p:txBody>
          <a:bodyPr wrap="square" lIns="91440" tIns="0" rIns="0" bIns="0">
            <a:spAutoFit/>
          </a:bodyPr>
          <a:lstStyle>
            <a:lvl1pPr marL="0" indent="0">
              <a:lnSpc>
                <a:spcPct val="90000"/>
              </a:lnSpc>
              <a:spcBef>
                <a:spcPts val="0"/>
              </a:spcBef>
              <a:spcAft>
                <a:spcPts val="988"/>
              </a:spcAft>
              <a:buNone/>
              <a:defRPr sz="1800" b="0" i="0">
                <a:solidFill>
                  <a:schemeClr val="tx2"/>
                </a:solidFill>
                <a:latin typeface="+mj-lt"/>
              </a:defRPr>
            </a:lvl1pPr>
            <a:lvl2pPr marL="0" indent="0">
              <a:lnSpc>
                <a:spcPct val="90000"/>
              </a:lnSpc>
              <a:spcBef>
                <a:spcPts val="0"/>
              </a:spcBef>
              <a:spcAft>
                <a:spcPts val="488"/>
              </a:spcAft>
              <a:buNone/>
              <a:defRPr sz="1600">
                <a:solidFill>
                  <a:srgbClr val="000000"/>
                </a:solidFill>
              </a:defRPr>
            </a:lvl2pPr>
            <a:lvl3pPr marL="0" indent="0">
              <a:spcBef>
                <a:spcPts val="0"/>
              </a:spcBef>
              <a:spcAft>
                <a:spcPts val="1274"/>
              </a:spcAft>
              <a:buNone/>
              <a:defRPr sz="1200" spc="20" baseline="0">
                <a:solidFill>
                  <a:schemeClr val="tx1"/>
                </a:solidFill>
                <a:latin typeface="+mj-lt"/>
              </a:defRPr>
            </a:lvl3pPr>
            <a:lvl4pPr marL="672290" indent="0">
              <a:spcBef>
                <a:spcPts val="0"/>
              </a:spcBef>
              <a:spcAft>
                <a:spcPts val="1274"/>
              </a:spcAft>
              <a:buNone/>
              <a:defRPr sz="1961"/>
            </a:lvl4pPr>
            <a:lvl5pPr marL="896386" indent="0">
              <a:buNone/>
              <a:defRPr/>
            </a:lvl5pPr>
          </a:lstStyle>
          <a:p>
            <a:pPr lvl="0"/>
            <a:r>
              <a:rPr lang="en-US"/>
              <a:t>First level Segoe UI 24pt</a:t>
            </a:r>
          </a:p>
          <a:p>
            <a:pPr lvl="1"/>
            <a:r>
              <a:rPr lang="en-US"/>
              <a:t>Second level Segoe UI 16pt</a:t>
            </a:r>
          </a:p>
          <a:p>
            <a:pPr lvl="2"/>
            <a:r>
              <a:rPr lang="en-US"/>
              <a:t>THIRD LEVEL SEGOE UI 12PT</a:t>
            </a:r>
          </a:p>
        </p:txBody>
      </p:sp>
    </p:spTree>
    <p:extLst>
      <p:ext uri="{BB962C8B-B14F-4D97-AF65-F5344CB8AC3E}">
        <p14:creationId xmlns:p14="http://schemas.microsoft.com/office/powerpoint/2010/main" val="41347860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0552298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9144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9144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689969152"/>
      </p:ext>
    </p:extLst>
  </p:cSld>
  <p:clrMap bg1="lt1" tx1="dk1" bg2="lt2" tx2="dk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58" r:id="rId6"/>
    <p:sldLayoutId id="2147484760" r:id="rId7"/>
    <p:sldLayoutId id="2147484759"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 id="2147484754" r:id="rId19"/>
    <p:sldLayoutId id="2147484755" r:id="rId20"/>
    <p:sldLayoutId id="2147484756" r:id="rId21"/>
    <p:sldLayoutId id="2147484757" r:id="rId22"/>
    <p:sldLayoutId id="2147484761" r:id="rId23"/>
    <p:sldLayoutId id="2147484762" r:id="rId24"/>
  </p:sldLayoutIdLst>
  <p:transition>
    <p:fade/>
  </p:transition>
  <p:txStyles>
    <p:title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122.png"/></Relationships>
</file>

<file path=ppt/slides/_rels/slide10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12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cikit-image.org/docs/0.7.0/auto_examples/plot_hog.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devblogs.nvidia.com/deep-learning-nutshell-core-concept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hyperlink" Target="https://devblogs.nvidia.com/deep-learning-nutshell-core-concepts/"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12"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emf"/><Relationship Id="rId10" Type="http://schemas.openxmlformats.org/officeDocument/2006/relationships/image" Target="../media/image46.png"/><Relationship Id="rId4" Type="http://schemas.openxmlformats.org/officeDocument/2006/relationships/image" Target="../media/image40.sv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3" Type="http://schemas.microsoft.com/office/2007/relationships/hdphoto" Target="../media/hdphoto3.wdp"/><Relationship Id="rId7" Type="http://schemas.openxmlformats.org/officeDocument/2006/relationships/image" Target="../media/image52.png"/><Relationship Id="rId12" Type="http://schemas.openxmlformats.org/officeDocument/2006/relationships/image" Target="../media/image57.jpeg"/><Relationship Id="rId17" Type="http://schemas.openxmlformats.org/officeDocument/2006/relationships/image" Target="../media/image62.jpeg"/><Relationship Id="rId2" Type="http://schemas.openxmlformats.org/officeDocument/2006/relationships/image" Target="../media/image48.png"/><Relationship Id="rId16" Type="http://schemas.openxmlformats.org/officeDocument/2006/relationships/image" Target="../media/image61.png"/><Relationship Id="rId1" Type="http://schemas.openxmlformats.org/officeDocument/2006/relationships/slideLayout" Target="../slideLayouts/slideLayout10.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jpe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jpeg"/><Relationship Id="rId14"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microsoft.com/office/2007/relationships/hdphoto" Target="../media/hdphoto4.wdp"/><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services/storage/" TargetMode="External"/><Relationship Id="rId2" Type="http://schemas.openxmlformats.org/officeDocument/2006/relationships/hyperlink" Target="https://azure.microsoft.com/services/container-registry/" TargetMode="External"/><Relationship Id="rId1" Type="http://schemas.openxmlformats.org/officeDocument/2006/relationships/slideLayout" Target="../slideLayouts/slideLayout9.xml"/><Relationship Id="rId5" Type="http://schemas.openxmlformats.org/officeDocument/2006/relationships/hyperlink" Target="https://azure.microsoft.com/services/key-vault/" TargetMode="External"/><Relationship Id="rId4" Type="http://schemas.openxmlformats.org/officeDocument/2006/relationships/hyperlink" Target="https://azure.microsoft.com/services/application-insight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hyperlink" Target="https://docs.microsoft.com/en-us/azure/machine-learning/service/how-to-set-up-training-targets#hdinsight" TargetMode="External"/><Relationship Id="rId3" Type="http://schemas.openxmlformats.org/officeDocument/2006/relationships/hyperlink" Target="https://docs.microsoft.com/en-us/azure/machine-learning/service/how-to-set-up-training-targets#local" TargetMode="External"/><Relationship Id="rId7" Type="http://schemas.openxmlformats.org/officeDocument/2006/relationships/hyperlink" Target="https://docs.microsoft.com/en-us/azure/machine-learning/service/how-to-set-up-training-targets#adla"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docs.microsoft.com/en-us/azure/machine-learning/service/how-to-set-up-training-targets#databricks" TargetMode="External"/><Relationship Id="rId5" Type="http://schemas.openxmlformats.org/officeDocument/2006/relationships/hyperlink" Target="https://docs.microsoft.com/en-us/python/api/azureml-core/azureml.core.compute.amlcompute(class)?view=azure-ml-py" TargetMode="External"/><Relationship Id="rId4" Type="http://schemas.openxmlformats.org/officeDocument/2006/relationships/hyperlink" Target="https://docs.microsoft.com/en-us/azure/machine-learning/service/how-to-set-up-training-targets#dsvm" TargetMode="External"/><Relationship Id="rId9" Type="http://schemas.openxmlformats.org/officeDocument/2006/relationships/hyperlink" Target="https://docs.microsoft.com/en-us/azure/machine-learning/service/how-to-set-up-training-targets#supported-compute-targe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emf"/><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74.svg"/><Relationship Id="rId11" Type="http://schemas.openxmlformats.org/officeDocument/2006/relationships/image" Target="../media/image79.sv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svg"/><Relationship Id="rId9" Type="http://schemas.openxmlformats.org/officeDocument/2006/relationships/image" Target="../media/image77.svg"/></Relationships>
</file>

<file path=ppt/slides/_rels/slide47.xml.rels><?xml version="1.0" encoding="UTF-8" standalone="yes"?>
<Relationships xmlns="http://schemas.openxmlformats.org/package/2006/relationships"><Relationship Id="rId3" Type="http://schemas.openxmlformats.org/officeDocument/2006/relationships/hyperlink" Target="http://scikit-learn.org/" TargetMode="External"/><Relationship Id="rId2" Type="http://schemas.openxmlformats.org/officeDocument/2006/relationships/hyperlink" Target="http://yann.lecun.com/exdb/mnist/" TargetMode="External"/><Relationship Id="rId1" Type="http://schemas.openxmlformats.org/officeDocument/2006/relationships/slideLayout" Target="../slideLayouts/slideLayout8.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84.sv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cikit-learn.org/stable/tutorial/machine_learning_map/index.html" TargetMode="Externa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hyperlink" Target="https://docs.microsoft.com/en-us/azure/batch-ai/tutorial-horovod-tensorflow" TargetMode="External"/><Relationship Id="rId7"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07.jpg"/><Relationship Id="rId5" Type="http://schemas.openxmlformats.org/officeDocument/2006/relationships/image" Target="../media/image106.png"/><Relationship Id="rId10" Type="http://schemas.openxmlformats.org/officeDocument/2006/relationships/image" Target="../media/image110.png"/><Relationship Id="rId4" Type="http://schemas.openxmlformats.org/officeDocument/2006/relationships/image" Target="../media/image105.PNG"/><Relationship Id="rId9" Type="http://schemas.openxmlformats.org/officeDocument/2006/relationships/image" Target="../media/image10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hyperlink" Target="https://docs.microsoft.com/en-us/azure/iot-edge/iot-edge-modules" TargetMode="Externa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hyperlink" Target="IoT%20Edge%20device" TargetMode="External"/><Relationship Id="rId2" Type="http://schemas.openxmlformats.org/officeDocument/2006/relationships/hyperlink" Target="https://docs.microsoft.com/en-us/azure/iot-hub/iot-hub-create-through-portal" TargetMode="Externa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hyperlink" Target="https://docs.microsoft.com/en-us/azure/iot-edge/how-to-deploy-modules-portal#configure-a-deployment-manifest" TargetMode="Externa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13.pn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3" Type="http://schemas.openxmlformats.org/officeDocument/2006/relationships/hyperlink" Target="http://aka.ms/amlfree" TargetMode="External"/><Relationship Id="rId7" Type="http://schemas.openxmlformats.org/officeDocument/2006/relationships/hyperlink" Target="https://na01.safelinks.protection.outlook.com/?url=https://docs.microsoft.com/en-us/azure/machine-learning/service/quickstart-create-workspace-with-python&amp;data=02|01|Nishant.Thacker@microsoft.com|cf39575eaf38429c5e8a08d656e2e42e|72f988bf86f141af91ab2d7cd011db47|1|0|636791929820843655&amp;sdata=uJ7HkdJQ8JlAneRRmuQF37oxfgEkmIsSFQx%2BQy/5M8o%3D&amp;reserved=0" TargetMode="External"/><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hyperlink" Target="http://aka.ms/azureml-docs" TargetMode="External"/><Relationship Id="rId5" Type="http://schemas.openxmlformats.org/officeDocument/2006/relationships/image" Target="../media/image120.png"/><Relationship Id="rId4" Type="http://schemas.openxmlformats.org/officeDocument/2006/relationships/image" Target="../media/image1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426426" y="2182270"/>
            <a:ext cx="9401560" cy="1793104"/>
          </a:xfrm>
        </p:spPr>
        <p:txBody>
          <a:bodyPr/>
          <a:lstStyle/>
          <a:p>
            <a:r>
              <a:rPr lang="en-US" sz="4000" dirty="0">
                <a:solidFill>
                  <a:schemeClr val="bg1"/>
                </a:solidFill>
              </a:rPr>
              <a:t>Azure Machine Learning service: </a:t>
            </a:r>
            <a:br>
              <a:rPr lang="en-US" sz="4000" dirty="0">
                <a:solidFill>
                  <a:schemeClr val="bg1"/>
                </a:solidFill>
                <a:cs typeface="Segoe UI Semibold"/>
              </a:rPr>
            </a:br>
            <a:r>
              <a:rPr lang="en-US" sz="3200" i="1" dirty="0">
                <a:solidFill>
                  <a:schemeClr val="bg1"/>
                </a:solidFill>
                <a:latin typeface="+mn-lt"/>
              </a:rPr>
              <a:t>A Technical Overview</a:t>
            </a:r>
            <a:endParaRPr lang="en-US" sz="4000" i="1" dirty="0">
              <a:solidFill>
                <a:schemeClr val="bg1"/>
              </a:solidFill>
              <a:latin typeface="+mn-lt"/>
            </a:endParaRP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p:txBody>
          <a:bodyPr/>
          <a:lstStyle/>
          <a:p>
            <a:r>
              <a:rPr lang="en-US" sz="2400" dirty="0">
                <a:solidFill>
                  <a:schemeClr val="bg1"/>
                </a:solidFill>
              </a:rPr>
              <a:t>Daniel Wang </a:t>
            </a:r>
          </a:p>
          <a:p>
            <a:r>
              <a:rPr lang="en-US" sz="2400" dirty="0">
                <a:solidFill>
                  <a:schemeClr val="bg1"/>
                </a:solidFill>
              </a:rPr>
              <a:t>Cloud Solutions Architect</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en-US"/>
              <a:t>Model Registration and Management</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2"/>
          </p:nvPr>
        </p:nvSpPr>
        <p:spPr/>
        <p:txBody>
          <a:bodyPr lIns="91440"/>
          <a:lstStyle/>
          <a:p>
            <a:r>
              <a:rPr lang="en-US"/>
              <a:t>Requirements</a:t>
            </a:r>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5681091"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Containerization</a:t>
            </a:r>
          </a:p>
          <a:p>
            <a:pPr>
              <a:spcAft>
                <a:spcPts val="488"/>
              </a:spcAft>
            </a:pPr>
            <a:r>
              <a:rPr lang="en-US" sz="1800"/>
              <a:t>Automatically convert models to Docker containers so that they can be deployed into an execution environment.   </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Versioning</a:t>
            </a:r>
          </a:p>
          <a:p>
            <a:pPr>
              <a:spcAft>
                <a:spcPts val="988"/>
              </a:spcAft>
            </a:pPr>
            <a:r>
              <a:rPr lang="en-US" sz="1800"/>
              <a:t>Assign versions numbers to models, to track changes over time, to identify and retrieve a specific version for deployment, for A/B testing, rolling back changes etc.</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Model Repository</a:t>
            </a:r>
          </a:p>
          <a:p>
            <a:pPr>
              <a:spcAft>
                <a:spcPts val="488"/>
              </a:spcAft>
            </a:pPr>
            <a:r>
              <a:rPr lang="en-US" sz="1800"/>
              <a:t>For storing and sharing models, to enable integration into CI/CD pipelines.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Track Experiments</a:t>
            </a:r>
          </a:p>
          <a:p>
            <a:pPr>
              <a:spcAft>
                <a:spcPts val="488"/>
              </a:spcAft>
            </a:pPr>
            <a:r>
              <a:rPr lang="en-US" sz="1800"/>
              <a:t>For auditing, see changes over time and enable collaboration between team members. </a:t>
            </a:r>
          </a:p>
        </p:txBody>
      </p:sp>
      <p:grpSp>
        <p:nvGrpSpPr>
          <p:cNvPr id="13" name="Group 12">
            <a:extLst>
              <a:ext uri="{FF2B5EF4-FFF2-40B4-BE49-F238E27FC236}">
                <a16:creationId xmlns:a16="http://schemas.microsoft.com/office/drawing/2014/main" id="{0AB4A06C-B44F-4733-88EA-F77101BE46FB}"/>
              </a:ext>
            </a:extLst>
          </p:cNvPr>
          <p:cNvGrpSpPr/>
          <p:nvPr/>
        </p:nvGrpSpPr>
        <p:grpSpPr>
          <a:xfrm>
            <a:off x="9917941" y="-6858000"/>
            <a:ext cx="1477450" cy="6858000"/>
            <a:chOff x="9917941" y="0"/>
            <a:chExt cx="1477450" cy="6858000"/>
          </a:xfrm>
        </p:grpSpPr>
        <p:grpSp>
          <p:nvGrpSpPr>
            <p:cNvPr id="20" name="Group 19">
              <a:extLst>
                <a:ext uri="{FF2B5EF4-FFF2-40B4-BE49-F238E27FC236}">
                  <a16:creationId xmlns:a16="http://schemas.microsoft.com/office/drawing/2014/main" id="{5BEB227B-2E84-43B0-983B-47A9F587F6A3}"/>
                </a:ext>
              </a:extLst>
            </p:cNvPr>
            <p:cNvGrpSpPr/>
            <p:nvPr/>
          </p:nvGrpSpPr>
          <p:grpSpPr>
            <a:xfrm>
              <a:off x="9917941" y="2697187"/>
              <a:ext cx="1477450" cy="1221346"/>
              <a:chOff x="9524460" y="2632636"/>
              <a:chExt cx="2021177" cy="1670823"/>
            </a:xfrm>
          </p:grpSpPr>
          <p:sp>
            <p:nvSpPr>
              <p:cNvPr id="21" name="gear_3">
                <a:extLst>
                  <a:ext uri="{FF2B5EF4-FFF2-40B4-BE49-F238E27FC236}">
                    <a16:creationId xmlns:a16="http://schemas.microsoft.com/office/drawing/2014/main" id="{1587D9C7-1ED6-42E4-AE7D-59938EB29E06}"/>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gear_3">
                <a:extLst>
                  <a:ext uri="{FF2B5EF4-FFF2-40B4-BE49-F238E27FC236}">
                    <a16:creationId xmlns:a16="http://schemas.microsoft.com/office/drawing/2014/main" id="{9D1020AA-4F88-4ACE-95F9-6CF6885EEDB5}"/>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gear_3">
                <a:extLst>
                  <a:ext uri="{FF2B5EF4-FFF2-40B4-BE49-F238E27FC236}">
                    <a16:creationId xmlns:a16="http://schemas.microsoft.com/office/drawing/2014/main" id="{0DA7A933-B59C-4DAD-B1CC-26EEDD09F453}"/>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8" name="Group 27">
              <a:extLst>
                <a:ext uri="{FF2B5EF4-FFF2-40B4-BE49-F238E27FC236}">
                  <a16:creationId xmlns:a16="http://schemas.microsoft.com/office/drawing/2014/main" id="{4F565284-6182-415A-8A69-4148E491BA02}"/>
                </a:ext>
              </a:extLst>
            </p:cNvPr>
            <p:cNvGrpSpPr/>
            <p:nvPr/>
          </p:nvGrpSpPr>
          <p:grpSpPr>
            <a:xfrm>
              <a:off x="10656666" y="0"/>
              <a:ext cx="0" cy="6858000"/>
              <a:chOff x="10656666" y="0"/>
              <a:chExt cx="0" cy="6858000"/>
            </a:xfrm>
          </p:grpSpPr>
          <p:cxnSp>
            <p:nvCxnSpPr>
              <p:cNvPr id="29" name="Straight Connector 28">
                <a:extLst>
                  <a:ext uri="{FF2B5EF4-FFF2-40B4-BE49-F238E27FC236}">
                    <a16:creationId xmlns:a16="http://schemas.microsoft.com/office/drawing/2014/main" id="{BB9DFEC5-7264-4B39-A20F-AD682EA975F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F4205D-41A4-446B-B377-3129B3EDDD7A}"/>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 name="Line 19">
            <a:extLst>
              <a:ext uri="{FF2B5EF4-FFF2-40B4-BE49-F238E27FC236}">
                <a16:creationId xmlns:a16="http://schemas.microsoft.com/office/drawing/2014/main" id="{4BF9620B-655D-48FB-A9A2-4D07BA294315}"/>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nvGrpSpPr>
          <p:cNvPr id="6" name="Group 5">
            <a:extLst>
              <a:ext uri="{FF2B5EF4-FFF2-40B4-BE49-F238E27FC236}">
                <a16:creationId xmlns:a16="http://schemas.microsoft.com/office/drawing/2014/main" id="{3948E456-10E2-4469-85AF-BDC6B8984D62}"/>
              </a:ext>
            </a:extLst>
          </p:cNvPr>
          <p:cNvGrpSpPr/>
          <p:nvPr/>
        </p:nvGrpSpPr>
        <p:grpSpPr>
          <a:xfrm>
            <a:off x="9925869" y="0"/>
            <a:ext cx="1465791" cy="6858000"/>
            <a:chOff x="9925869" y="0"/>
            <a:chExt cx="1465791" cy="6858000"/>
          </a:xfrm>
        </p:grpSpPr>
        <p:grpSp>
          <p:nvGrpSpPr>
            <p:cNvPr id="37" name="Group 36">
              <a:extLst>
                <a:ext uri="{FF2B5EF4-FFF2-40B4-BE49-F238E27FC236}">
                  <a16:creationId xmlns:a16="http://schemas.microsoft.com/office/drawing/2014/main" id="{AF4DF54E-FDE5-41F5-8BE9-4102FEC48B41}"/>
                </a:ext>
              </a:extLst>
            </p:cNvPr>
            <p:cNvGrpSpPr/>
            <p:nvPr/>
          </p:nvGrpSpPr>
          <p:grpSpPr>
            <a:xfrm>
              <a:off x="9925869" y="2697187"/>
              <a:ext cx="1465791" cy="1273365"/>
              <a:chOff x="7840707" y="2412949"/>
              <a:chExt cx="1792982" cy="1557603"/>
            </a:xfrm>
          </p:grpSpPr>
          <p:sp>
            <p:nvSpPr>
              <p:cNvPr id="38" name="credit">
                <a:extLst>
                  <a:ext uri="{FF2B5EF4-FFF2-40B4-BE49-F238E27FC236}">
                    <a16:creationId xmlns:a16="http://schemas.microsoft.com/office/drawing/2014/main" id="{B29BF653-95FC-4C1F-91B8-1264C66A5EC1}"/>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 name="Group 38">
                <a:extLst>
                  <a:ext uri="{FF2B5EF4-FFF2-40B4-BE49-F238E27FC236}">
                    <a16:creationId xmlns:a16="http://schemas.microsoft.com/office/drawing/2014/main" id="{AB9A52CD-0AB5-4518-9115-9666880CC97F}"/>
                  </a:ext>
                </a:extLst>
              </p:cNvPr>
              <p:cNvGrpSpPr/>
              <p:nvPr/>
            </p:nvGrpSpPr>
            <p:grpSpPr>
              <a:xfrm rot="18900000">
                <a:off x="7840707" y="2412949"/>
                <a:ext cx="1792982" cy="1557603"/>
                <a:chOff x="7840707" y="2412949"/>
                <a:chExt cx="1792982" cy="1557603"/>
              </a:xfrm>
            </p:grpSpPr>
            <p:grpSp>
              <p:nvGrpSpPr>
                <p:cNvPr id="40" name="Group 39">
                  <a:extLst>
                    <a:ext uri="{FF2B5EF4-FFF2-40B4-BE49-F238E27FC236}">
                      <a16:creationId xmlns:a16="http://schemas.microsoft.com/office/drawing/2014/main" id="{5EEA0272-A679-4A5E-81E1-96E448560191}"/>
                    </a:ext>
                  </a:extLst>
                </p:cNvPr>
                <p:cNvGrpSpPr/>
                <p:nvPr/>
              </p:nvGrpSpPr>
              <p:grpSpPr>
                <a:xfrm>
                  <a:off x="8125292" y="2412949"/>
                  <a:ext cx="1508397" cy="1374761"/>
                  <a:chOff x="4723382" y="2415376"/>
                  <a:chExt cx="2374103" cy="2163771"/>
                </a:xfrm>
              </p:grpSpPr>
              <p:sp>
                <p:nvSpPr>
                  <p:cNvPr id="44" name="Freeform 22">
                    <a:extLst>
                      <a:ext uri="{FF2B5EF4-FFF2-40B4-BE49-F238E27FC236}">
                        <a16:creationId xmlns:a16="http://schemas.microsoft.com/office/drawing/2014/main" id="{F100E200-F6E8-4DD2-90C5-79811B1D8C71}"/>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5" name="Arc 44">
                    <a:extLst>
                      <a:ext uri="{FF2B5EF4-FFF2-40B4-BE49-F238E27FC236}">
                        <a16:creationId xmlns:a16="http://schemas.microsoft.com/office/drawing/2014/main" id="{02BB7BE8-5B60-4594-A5B2-55C72AC6D94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2F229012-898D-4EAD-90F5-BF3C957E70F2}"/>
                    </a:ext>
                  </a:extLst>
                </p:cNvPr>
                <p:cNvGrpSpPr/>
                <p:nvPr/>
              </p:nvGrpSpPr>
              <p:grpSpPr>
                <a:xfrm rot="10800000">
                  <a:off x="7840707" y="2595791"/>
                  <a:ext cx="1508397" cy="1374761"/>
                  <a:chOff x="4723382" y="2415376"/>
                  <a:chExt cx="2374103" cy="2163771"/>
                </a:xfrm>
              </p:grpSpPr>
              <p:sp>
                <p:nvSpPr>
                  <p:cNvPr id="42" name="Freeform 22">
                    <a:extLst>
                      <a:ext uri="{FF2B5EF4-FFF2-40B4-BE49-F238E27FC236}">
                        <a16:creationId xmlns:a16="http://schemas.microsoft.com/office/drawing/2014/main" id="{C1C93B36-73E7-4FBF-A888-D241EFD73434}"/>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3" name="Arc 42">
                    <a:extLst>
                      <a:ext uri="{FF2B5EF4-FFF2-40B4-BE49-F238E27FC236}">
                        <a16:creationId xmlns:a16="http://schemas.microsoft.com/office/drawing/2014/main" id="{D475EBB6-7880-465E-A412-BB8A91E294A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8" name="Group 47">
              <a:extLst>
                <a:ext uri="{FF2B5EF4-FFF2-40B4-BE49-F238E27FC236}">
                  <a16:creationId xmlns:a16="http://schemas.microsoft.com/office/drawing/2014/main" id="{74212452-3319-4D1B-8502-1C53C4B0B895}"/>
                </a:ext>
              </a:extLst>
            </p:cNvPr>
            <p:cNvGrpSpPr/>
            <p:nvPr/>
          </p:nvGrpSpPr>
          <p:grpSpPr>
            <a:xfrm>
              <a:off x="10658764" y="0"/>
              <a:ext cx="0" cy="6858000"/>
              <a:chOff x="10656666" y="0"/>
              <a:chExt cx="0" cy="6858000"/>
            </a:xfrm>
          </p:grpSpPr>
          <p:cxnSp>
            <p:nvCxnSpPr>
              <p:cNvPr id="49" name="Straight Connector 48">
                <a:extLst>
                  <a:ext uri="{FF2B5EF4-FFF2-40B4-BE49-F238E27FC236}">
                    <a16:creationId xmlns:a16="http://schemas.microsoft.com/office/drawing/2014/main" id="{FC07FE07-F475-479C-87EF-CF93EAD2591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46042C7-44EE-4C1F-8305-487A5F12CD61}"/>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D0E0B3FD-42AD-492E-8B76-53E37A5E7C4B}"/>
              </a:ext>
            </a:extLst>
          </p:cNvPr>
          <p:cNvGrpSpPr/>
          <p:nvPr/>
        </p:nvGrpSpPr>
        <p:grpSpPr>
          <a:xfrm>
            <a:off x="8619205" y="6858000"/>
            <a:ext cx="2870455" cy="6858000"/>
            <a:chOff x="8619205" y="0"/>
            <a:chExt cx="2870455" cy="6858000"/>
          </a:xfrm>
        </p:grpSpPr>
        <p:sp>
          <p:nvSpPr>
            <p:cNvPr id="55" name="Line 19">
              <a:extLst>
                <a:ext uri="{FF2B5EF4-FFF2-40B4-BE49-F238E27FC236}">
                  <a16:creationId xmlns:a16="http://schemas.microsoft.com/office/drawing/2014/main" id="{F4737E88-7BEC-45D2-B020-3ECEA79E1127}"/>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pic>
          <p:nvPicPr>
            <p:cNvPr id="56" name="Picture 2" descr="https://encrypted-tbn0.gstatic.com/images?q=tbn:ANd9GcSCcrYCTyE97KyjynwhoHhEf0LNwfF58kMuH1vBWO7mV2SWo13brQ">
              <a:extLst>
                <a:ext uri="{FF2B5EF4-FFF2-40B4-BE49-F238E27FC236}">
                  <a16:creationId xmlns:a16="http://schemas.microsoft.com/office/drawing/2014/main" id="{A0A82678-65D6-4635-96B3-B8BC05DB06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66" t="17837" r="17605" b="13924"/>
            <a:stretch/>
          </p:blipFill>
          <p:spPr bwMode="auto">
            <a:xfrm>
              <a:off x="9805495" y="2598059"/>
              <a:ext cx="1684165" cy="1867808"/>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AC02AFBD-FB03-4EA4-8B2C-B19A008E0A0B}"/>
                </a:ext>
              </a:extLst>
            </p:cNvPr>
            <p:cNvGrpSpPr/>
            <p:nvPr/>
          </p:nvGrpSpPr>
          <p:grpSpPr>
            <a:xfrm>
              <a:off x="10658764" y="0"/>
              <a:ext cx="0" cy="6858000"/>
              <a:chOff x="10656666" y="0"/>
              <a:chExt cx="0" cy="6858000"/>
            </a:xfrm>
          </p:grpSpPr>
          <p:cxnSp>
            <p:nvCxnSpPr>
              <p:cNvPr id="58" name="Straight Connector 57">
                <a:extLst>
                  <a:ext uri="{FF2B5EF4-FFF2-40B4-BE49-F238E27FC236}">
                    <a16:creationId xmlns:a16="http://schemas.microsoft.com/office/drawing/2014/main" id="{1EBB45A4-5BFB-4063-8FD8-1402E182A246}"/>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2812618-EF9B-4B67-BBFA-FF84293AF344}"/>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517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10530606" y="3444443"/>
            <a:ext cx="1241367" cy="55215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Azure Kubernetes Service</a:t>
            </a:r>
          </a:p>
        </p:txBody>
      </p:sp>
      <p:sp>
        <p:nvSpPr>
          <p:cNvPr id="7" name="TextBox 6"/>
          <p:cNvSpPr txBox="1"/>
          <p:nvPr/>
        </p:nvSpPr>
        <p:spPr>
          <a:xfrm>
            <a:off x="4514519" y="3323646"/>
            <a:ext cx="1241367" cy="39827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Azure Machine Learning</a:t>
            </a:r>
          </a:p>
        </p:txBody>
      </p:sp>
      <p:sp>
        <p:nvSpPr>
          <p:cNvPr id="10" name="TextBox 9"/>
          <p:cNvSpPr txBox="1"/>
          <p:nvPr/>
        </p:nvSpPr>
        <p:spPr>
          <a:xfrm>
            <a:off x="3180202" y="2111616"/>
            <a:ext cx="2841096" cy="244398"/>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pPr algn="l"/>
            <a:r>
              <a:rPr lang="en-US" sz="1000"/>
              <a:t>Azure GPU Data Science Virtual Machine</a:t>
            </a:r>
          </a:p>
        </p:txBody>
      </p:sp>
      <p:sp>
        <p:nvSpPr>
          <p:cNvPr id="13" name="TextBox 12"/>
          <p:cNvSpPr txBox="1"/>
          <p:nvPr/>
        </p:nvSpPr>
        <p:spPr>
          <a:xfrm>
            <a:off x="6092244" y="4996142"/>
            <a:ext cx="1468825" cy="244398"/>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err="1"/>
              <a:t>Jupyter</a:t>
            </a:r>
            <a:r>
              <a:rPr lang="en-US" sz="1000"/>
              <a:t> Notebook</a:t>
            </a:r>
          </a:p>
        </p:txBody>
      </p:sp>
      <p:sp>
        <p:nvSpPr>
          <p:cNvPr id="22" name="Rectangle 21"/>
          <p:cNvSpPr/>
          <p:nvPr/>
        </p:nvSpPr>
        <p:spPr>
          <a:xfrm>
            <a:off x="2597424" y="2559311"/>
            <a:ext cx="5075561" cy="3110752"/>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prstClr val="white"/>
              </a:solidFill>
              <a:latin typeface="Calibri" panose="020F0502020204030204"/>
            </a:endParaRPr>
          </a:p>
        </p:txBody>
      </p:sp>
      <p:sp>
        <p:nvSpPr>
          <p:cNvPr id="28" name="TextBox 27"/>
          <p:cNvSpPr txBox="1"/>
          <p:nvPr/>
        </p:nvSpPr>
        <p:spPr>
          <a:xfrm>
            <a:off x="2752609" y="4996142"/>
            <a:ext cx="1436714" cy="244398"/>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SDK for Python</a:t>
            </a:r>
          </a:p>
        </p:txBody>
      </p:sp>
      <p:sp>
        <p:nvSpPr>
          <p:cNvPr id="30" name="TextBox 29"/>
          <p:cNvSpPr txBox="1"/>
          <p:nvPr/>
        </p:nvSpPr>
        <p:spPr>
          <a:xfrm>
            <a:off x="4416845" y="4996142"/>
            <a:ext cx="1436714" cy="244398"/>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AML service</a:t>
            </a:r>
          </a:p>
        </p:txBody>
      </p:sp>
      <p:sp>
        <p:nvSpPr>
          <p:cNvPr id="37" name="TextBox 36"/>
          <p:cNvSpPr txBox="1"/>
          <p:nvPr/>
        </p:nvSpPr>
        <p:spPr>
          <a:xfrm>
            <a:off x="642750" y="3505070"/>
            <a:ext cx="1241367" cy="39827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Microsoft </a:t>
            </a:r>
            <a:br>
              <a:rPr lang="en-US" sz="1000"/>
            </a:br>
            <a:r>
              <a:rPr lang="en-US" sz="1000"/>
              <a:t>SQL Server</a:t>
            </a:r>
          </a:p>
        </p:txBody>
      </p:sp>
      <p:sp>
        <p:nvSpPr>
          <p:cNvPr id="46" name="TextBox 45"/>
          <p:cNvSpPr txBox="1"/>
          <p:nvPr/>
        </p:nvSpPr>
        <p:spPr>
          <a:xfrm>
            <a:off x="8188097" y="3439540"/>
            <a:ext cx="1763281" cy="398279"/>
          </a:xfrm>
          <a:prstGeom prst="rect">
            <a:avLst/>
          </a:prstGeom>
          <a:noFill/>
        </p:spPr>
        <p:txBody>
          <a:bodyPr wrap="square" rtlCol="0">
            <a:spAutoFit/>
          </a:bodyPr>
          <a:lstStyle>
            <a:defPPr>
              <a:defRPr lang="en-US"/>
            </a:defPPr>
            <a:lvl1pPr algn="ctr" defTabSz="932597">
              <a:defRPr sz="1020" b="1" kern="0" spc="50">
                <a:solidFill>
                  <a:srgbClr val="505050"/>
                </a:solidFill>
                <a:latin typeface="Segoe UI Semibold" charset="0"/>
                <a:cs typeface="Segoe UI Semibold" charset="0"/>
              </a:defRPr>
            </a:lvl1pPr>
          </a:lstStyle>
          <a:p>
            <a:r>
              <a:rPr lang="en-US" sz="1000"/>
              <a:t>Azure Machine Learning managed deployment</a:t>
            </a:r>
          </a:p>
        </p:txBody>
      </p:sp>
      <p:cxnSp>
        <p:nvCxnSpPr>
          <p:cNvPr id="54" name="Elbow Connector 36"/>
          <p:cNvCxnSpPr>
            <a:cxnSpLocks/>
          </p:cNvCxnSpPr>
          <p:nvPr/>
        </p:nvCxnSpPr>
        <p:spPr>
          <a:xfrm rot="16200000" flipV="1">
            <a:off x="5140782" y="2661740"/>
            <a:ext cx="12450" cy="3355118"/>
          </a:xfrm>
          <a:prstGeom prst="bentConnector3">
            <a:avLst>
              <a:gd name="adj1" fmla="val 2342843"/>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D549572-D25F-4165-A995-43F23309909F}"/>
              </a:ext>
            </a:extLst>
          </p:cNvPr>
          <p:cNvSpPr>
            <a:spLocks noGrp="1"/>
          </p:cNvSpPr>
          <p:nvPr>
            <p:ph type="title"/>
          </p:nvPr>
        </p:nvSpPr>
        <p:spPr/>
        <p:txBody>
          <a:bodyPr/>
          <a:lstStyle/>
          <a:p>
            <a:pPr defTabSz="914225">
              <a:lnSpc>
                <a:spcPct val="100000"/>
              </a:lnSpc>
              <a:spcBef>
                <a:spcPts val="0"/>
              </a:spcBef>
            </a:pPr>
            <a:r>
              <a:rPr lang="en-US" sz="3200" kern="0" spc="49">
                <a:solidFill>
                  <a:srgbClr val="0078D7"/>
                </a:solidFill>
                <a:latin typeface="Segoe UI Semilight" charset="0"/>
                <a:ea typeface="Segoe UI Semilight" charset="0"/>
                <a:cs typeface="Segoe UI Semilight" charset="0"/>
              </a:rPr>
              <a:t>Improved text prediction</a:t>
            </a:r>
            <a:br>
              <a:rPr lang="en-US" sz="3200" kern="0" spc="49">
                <a:solidFill>
                  <a:srgbClr val="0078D7"/>
                </a:solidFill>
                <a:latin typeface="Segoe UI Semilight" charset="0"/>
                <a:ea typeface="Segoe UI Semilight" charset="0"/>
                <a:cs typeface="Segoe UI Semilight" charset="0"/>
              </a:rPr>
            </a:br>
            <a:r>
              <a:rPr lang="en-US" sz="1568">
                <a:ln>
                  <a:noFill/>
                </a:ln>
                <a:latin typeface="Segoe UI Semilight"/>
                <a:cs typeface="Segoe UI Light" panose="020B0502040204020203" pitchFamily="34" charset="0"/>
              </a:rPr>
              <a:t>Deep learning and natural language processing boosts search efficacy and tagging accuracy</a:t>
            </a:r>
            <a:br>
              <a:rPr lang="en-US" sz="1568">
                <a:ln>
                  <a:noFill/>
                </a:ln>
                <a:latin typeface="Segoe UI Semilight"/>
                <a:cs typeface="Segoe UI Light" panose="020B0502040204020203" pitchFamily="34" charset="0"/>
              </a:rPr>
            </a:br>
            <a:endParaRPr lang="en-US" sz="3200" kern="0" spc="49">
              <a:solidFill>
                <a:srgbClr val="0078D7"/>
              </a:solidFill>
              <a:latin typeface="Segoe UI Semilight" charset="0"/>
              <a:ea typeface="Segoe UI Semilight" charset="0"/>
              <a:cs typeface="Segoe UI Semilight" charset="0"/>
            </a:endParaRPr>
          </a:p>
        </p:txBody>
      </p:sp>
      <p:sp>
        <p:nvSpPr>
          <p:cNvPr id="32" name="Cylinder 31">
            <a:extLst>
              <a:ext uri="{FF2B5EF4-FFF2-40B4-BE49-F238E27FC236}">
                <a16:creationId xmlns:a16="http://schemas.microsoft.com/office/drawing/2014/main" id="{BC13BE64-9D50-4BAF-8452-FC05F38B749C}"/>
              </a:ext>
            </a:extLst>
          </p:cNvPr>
          <p:cNvSpPr/>
          <p:nvPr/>
        </p:nvSpPr>
        <p:spPr bwMode="auto">
          <a:xfrm>
            <a:off x="1028762" y="2786780"/>
            <a:ext cx="469342" cy="616604"/>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chemeClr val="tx2"/>
                </a:solidFill>
                <a:latin typeface="Segoe UI Semilight" panose="020B0402040204020203" pitchFamily="34" charset="0"/>
                <a:ea typeface="Segoe UI" pitchFamily="34" charset="0"/>
                <a:cs typeface="Segoe UI Semilight" panose="020B0402040204020203" pitchFamily="34" charset="0"/>
              </a:rPr>
              <a:t>SQL</a:t>
            </a:r>
          </a:p>
        </p:txBody>
      </p:sp>
      <p:grpSp>
        <p:nvGrpSpPr>
          <p:cNvPr id="35" name="Group 11">
            <a:extLst>
              <a:ext uri="{FF2B5EF4-FFF2-40B4-BE49-F238E27FC236}">
                <a16:creationId xmlns:a16="http://schemas.microsoft.com/office/drawing/2014/main" id="{B0F6ED53-7BAC-4AC5-A3FD-76D2CEEFEFC3}"/>
              </a:ext>
            </a:extLst>
          </p:cNvPr>
          <p:cNvGrpSpPr>
            <a:grpSpLocks noChangeAspect="1"/>
          </p:cNvGrpSpPr>
          <p:nvPr/>
        </p:nvGrpSpPr>
        <p:grpSpPr bwMode="auto">
          <a:xfrm>
            <a:off x="4928248" y="2790971"/>
            <a:ext cx="413906" cy="450863"/>
            <a:chOff x="3861" y="4291602"/>
            <a:chExt cx="112" cy="244433"/>
          </a:xfrm>
        </p:grpSpPr>
        <p:sp>
          <p:nvSpPr>
            <p:cNvPr id="38" name="Freeform 12">
              <a:extLst>
                <a:ext uri="{FF2B5EF4-FFF2-40B4-BE49-F238E27FC236}">
                  <a16:creationId xmlns:a16="http://schemas.microsoft.com/office/drawing/2014/main" id="{B6E52283-C045-4900-9CD3-77844E1EF4BC}"/>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39" name="Line 13">
              <a:extLst>
                <a:ext uri="{FF2B5EF4-FFF2-40B4-BE49-F238E27FC236}">
                  <a16:creationId xmlns:a16="http://schemas.microsoft.com/office/drawing/2014/main" id="{E6EF57F2-464C-4858-9C99-595DCD96353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40" name="Line 14">
              <a:extLst>
                <a:ext uri="{FF2B5EF4-FFF2-40B4-BE49-F238E27FC236}">
                  <a16:creationId xmlns:a16="http://schemas.microsoft.com/office/drawing/2014/main" id="{F616E509-47FA-42A2-88DB-D63D3271DC6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41" name="Line 15">
              <a:extLst>
                <a:ext uri="{FF2B5EF4-FFF2-40B4-BE49-F238E27FC236}">
                  <a16:creationId xmlns:a16="http://schemas.microsoft.com/office/drawing/2014/main" id="{523A97C8-7499-48D6-B2F8-7ED5E5218FB7}"/>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42" name="Line 16">
              <a:extLst>
                <a:ext uri="{FF2B5EF4-FFF2-40B4-BE49-F238E27FC236}">
                  <a16:creationId xmlns:a16="http://schemas.microsoft.com/office/drawing/2014/main" id="{3B7679DB-36EC-4FB7-AF3E-3A47B541E68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43" name="Line 17">
              <a:extLst>
                <a:ext uri="{FF2B5EF4-FFF2-40B4-BE49-F238E27FC236}">
                  <a16:creationId xmlns:a16="http://schemas.microsoft.com/office/drawing/2014/main" id="{E704265E-6EEA-4411-A5EB-8F0B5166280A}"/>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grpSp>
      <p:grpSp>
        <p:nvGrpSpPr>
          <p:cNvPr id="44" name="Group 43">
            <a:extLst>
              <a:ext uri="{FF2B5EF4-FFF2-40B4-BE49-F238E27FC236}">
                <a16:creationId xmlns:a16="http://schemas.microsoft.com/office/drawing/2014/main" id="{5A4E850F-8E87-4D0C-88FC-642F522E0A11}"/>
              </a:ext>
            </a:extLst>
          </p:cNvPr>
          <p:cNvGrpSpPr/>
          <p:nvPr/>
        </p:nvGrpSpPr>
        <p:grpSpPr>
          <a:xfrm>
            <a:off x="6621471" y="4505730"/>
            <a:ext cx="421278" cy="421278"/>
            <a:chOff x="11679011" y="5307417"/>
            <a:chExt cx="457200" cy="457200"/>
          </a:xfrm>
        </p:grpSpPr>
        <p:sp>
          <p:nvSpPr>
            <p:cNvPr id="45" name="Oval 44">
              <a:extLst>
                <a:ext uri="{FF2B5EF4-FFF2-40B4-BE49-F238E27FC236}">
                  <a16:creationId xmlns:a16="http://schemas.microsoft.com/office/drawing/2014/main" id="{243F472D-BDAC-4281-9EE5-D7C8DCE2AAFC}"/>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D546E66F-EEFA-4A67-B93C-4D18F6627C6C}"/>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C0F17961-12C4-4E9D-B0C8-1F839DF06340}"/>
                </a:ext>
              </a:extLst>
            </p:cNvPr>
            <p:cNvCxnSpPr>
              <a:stCxn id="45" idx="2"/>
              <a:endCxn id="45"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FDE0DF4-859E-460B-A2FB-B2F5E21F12D9}"/>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2BC775-F34C-4824-A0A4-0090DEFD20C2}"/>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A8A635-7BDE-4C3D-A749-7D7B8C342FA4}"/>
                </a:ext>
              </a:extLst>
            </p:cNvPr>
            <p:cNvCxnSpPr>
              <a:cxnSpLocks/>
              <a:stCxn id="49" idx="4"/>
              <a:endCxn id="49"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F69C3310-F67E-416C-8EE9-CF7156EA7836}"/>
              </a:ext>
            </a:extLst>
          </p:cNvPr>
          <p:cNvGrpSpPr/>
          <p:nvPr/>
        </p:nvGrpSpPr>
        <p:grpSpPr>
          <a:xfrm>
            <a:off x="8673030" y="2751139"/>
            <a:ext cx="794894" cy="553904"/>
            <a:chOff x="10409238" y="2874918"/>
            <a:chExt cx="1017966" cy="709345"/>
          </a:xfrm>
        </p:grpSpPr>
        <p:grpSp>
          <p:nvGrpSpPr>
            <p:cNvPr id="11" name="Group 10">
              <a:extLst>
                <a:ext uri="{FF2B5EF4-FFF2-40B4-BE49-F238E27FC236}">
                  <a16:creationId xmlns:a16="http://schemas.microsoft.com/office/drawing/2014/main" id="{BF57CB9F-6183-4F64-A8D1-789EDEC6D6AE}"/>
                </a:ext>
              </a:extLst>
            </p:cNvPr>
            <p:cNvGrpSpPr/>
            <p:nvPr/>
          </p:nvGrpSpPr>
          <p:grpSpPr>
            <a:xfrm>
              <a:off x="10409238" y="3259560"/>
              <a:ext cx="457200" cy="324703"/>
              <a:chOff x="10409237" y="3259560"/>
              <a:chExt cx="730241" cy="518617"/>
            </a:xfrm>
          </p:grpSpPr>
          <p:grpSp>
            <p:nvGrpSpPr>
              <p:cNvPr id="58" name="Group 4">
                <a:extLst>
                  <a:ext uri="{FF2B5EF4-FFF2-40B4-BE49-F238E27FC236}">
                    <a16:creationId xmlns:a16="http://schemas.microsoft.com/office/drawing/2014/main" id="{0B610206-F306-465F-9BBC-CF3409FFF1D3}"/>
                  </a:ext>
                </a:extLst>
              </p:cNvPr>
              <p:cNvGrpSpPr>
                <a:grpSpLocks noChangeAspect="1"/>
              </p:cNvGrpSpPr>
              <p:nvPr/>
            </p:nvGrpSpPr>
            <p:grpSpPr bwMode="auto">
              <a:xfrm>
                <a:off x="10409237" y="3259560"/>
                <a:ext cx="730241" cy="518617"/>
                <a:chOff x="3794" y="2083"/>
                <a:chExt cx="245" cy="174"/>
              </a:xfrm>
            </p:grpSpPr>
            <p:sp>
              <p:nvSpPr>
                <p:cNvPr id="64" name="Rectangle 63">
                  <a:extLst>
                    <a:ext uri="{FF2B5EF4-FFF2-40B4-BE49-F238E27FC236}">
                      <a16:creationId xmlns:a16="http://schemas.microsoft.com/office/drawing/2014/main" id="{39F7ACA8-B7E1-4404-B608-16C24FAF1DBF}"/>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65" name="Line 7">
                  <a:extLst>
                    <a:ext uri="{FF2B5EF4-FFF2-40B4-BE49-F238E27FC236}">
                      <a16:creationId xmlns:a16="http://schemas.microsoft.com/office/drawing/2014/main" id="{87E7DC04-0420-4104-ADC5-BC2C2E35B767}"/>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67" name="Line 8">
                  <a:extLst>
                    <a:ext uri="{FF2B5EF4-FFF2-40B4-BE49-F238E27FC236}">
                      <a16:creationId xmlns:a16="http://schemas.microsoft.com/office/drawing/2014/main" id="{7BCD7525-A296-416D-9BA4-A08DED92ED37}"/>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nvGrpSpPr>
              <p:cNvPr id="68" name="Group 67">
                <a:extLst>
                  <a:ext uri="{FF2B5EF4-FFF2-40B4-BE49-F238E27FC236}">
                    <a16:creationId xmlns:a16="http://schemas.microsoft.com/office/drawing/2014/main" id="{56F19733-2BF8-40BA-A6E9-779A8269FAD9}"/>
                  </a:ext>
                </a:extLst>
              </p:cNvPr>
              <p:cNvGrpSpPr/>
              <p:nvPr/>
            </p:nvGrpSpPr>
            <p:grpSpPr>
              <a:xfrm>
                <a:off x="10640214" y="3312860"/>
                <a:ext cx="270933" cy="298071"/>
                <a:chOff x="6053699" y="2879832"/>
                <a:chExt cx="279256" cy="307228"/>
              </a:xfrm>
            </p:grpSpPr>
            <p:sp>
              <p:nvSpPr>
                <p:cNvPr id="69" name="Freeform: Shape 68">
                  <a:extLst>
                    <a:ext uri="{FF2B5EF4-FFF2-40B4-BE49-F238E27FC236}">
                      <a16:creationId xmlns:a16="http://schemas.microsoft.com/office/drawing/2014/main" id="{26CF51E5-F1CD-464D-B468-2A0508A1F3C3}"/>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B9FCE778-DFFC-4E0A-B536-9CD5A13F2AFC}"/>
                    </a:ext>
                  </a:extLst>
                </p:cNvPr>
                <p:cNvCxnSpPr>
                  <a:cxnSpLocks/>
                  <a:stCxn id="69"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0DB9D67-7C94-42B3-80C8-2A7B7E6F9C1B}"/>
                    </a:ext>
                  </a:extLst>
                </p:cNvPr>
                <p:cNvCxnSpPr>
                  <a:cxnSpLocks/>
                  <a:endCxn id="69"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D24BB24-A1F6-4184-A67D-3DE108967FFF}"/>
                    </a:ext>
                  </a:extLst>
                </p:cNvPr>
                <p:cNvCxnSpPr>
                  <a:cxnSpLocks/>
                  <a:stCxn id="69"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3" name="Group 72">
              <a:extLst>
                <a:ext uri="{FF2B5EF4-FFF2-40B4-BE49-F238E27FC236}">
                  <a16:creationId xmlns:a16="http://schemas.microsoft.com/office/drawing/2014/main" id="{A817297E-9F4E-4F8C-B4F2-F38B90C39487}"/>
                </a:ext>
              </a:extLst>
            </p:cNvPr>
            <p:cNvGrpSpPr/>
            <p:nvPr/>
          </p:nvGrpSpPr>
          <p:grpSpPr>
            <a:xfrm>
              <a:off x="10970004" y="3259560"/>
              <a:ext cx="457200" cy="324703"/>
              <a:chOff x="10409237" y="3259560"/>
              <a:chExt cx="730241" cy="518617"/>
            </a:xfrm>
          </p:grpSpPr>
          <p:grpSp>
            <p:nvGrpSpPr>
              <p:cNvPr id="74" name="Group 4">
                <a:extLst>
                  <a:ext uri="{FF2B5EF4-FFF2-40B4-BE49-F238E27FC236}">
                    <a16:creationId xmlns:a16="http://schemas.microsoft.com/office/drawing/2014/main" id="{4E78205C-C8F5-4CE2-B916-CAE54D15C805}"/>
                  </a:ext>
                </a:extLst>
              </p:cNvPr>
              <p:cNvGrpSpPr>
                <a:grpSpLocks noChangeAspect="1"/>
              </p:cNvGrpSpPr>
              <p:nvPr/>
            </p:nvGrpSpPr>
            <p:grpSpPr bwMode="auto">
              <a:xfrm>
                <a:off x="10409237" y="3259560"/>
                <a:ext cx="730241" cy="518617"/>
                <a:chOff x="3794" y="2083"/>
                <a:chExt cx="245" cy="174"/>
              </a:xfrm>
            </p:grpSpPr>
            <p:sp>
              <p:nvSpPr>
                <p:cNvPr id="80" name="Rectangle 79">
                  <a:extLst>
                    <a:ext uri="{FF2B5EF4-FFF2-40B4-BE49-F238E27FC236}">
                      <a16:creationId xmlns:a16="http://schemas.microsoft.com/office/drawing/2014/main" id="{16F79D32-FFDE-4A8A-A84D-1F1131165176}"/>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81" name="Line 7">
                  <a:extLst>
                    <a:ext uri="{FF2B5EF4-FFF2-40B4-BE49-F238E27FC236}">
                      <a16:creationId xmlns:a16="http://schemas.microsoft.com/office/drawing/2014/main" id="{B261C676-A8B1-4A36-B98F-9DF5D06FD2B8}"/>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82" name="Line 8">
                  <a:extLst>
                    <a:ext uri="{FF2B5EF4-FFF2-40B4-BE49-F238E27FC236}">
                      <a16:creationId xmlns:a16="http://schemas.microsoft.com/office/drawing/2014/main" id="{6A40C48B-B120-4137-89B0-7FE78B6588AF}"/>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nvGrpSpPr>
              <p:cNvPr id="75" name="Group 74">
                <a:extLst>
                  <a:ext uri="{FF2B5EF4-FFF2-40B4-BE49-F238E27FC236}">
                    <a16:creationId xmlns:a16="http://schemas.microsoft.com/office/drawing/2014/main" id="{86CDC380-654D-4AD7-B16E-CC5ABFA59944}"/>
                  </a:ext>
                </a:extLst>
              </p:cNvPr>
              <p:cNvGrpSpPr/>
              <p:nvPr/>
            </p:nvGrpSpPr>
            <p:grpSpPr>
              <a:xfrm>
                <a:off x="10640214" y="3312860"/>
                <a:ext cx="270933" cy="298071"/>
                <a:chOff x="6053699" y="2879832"/>
                <a:chExt cx="279256" cy="307228"/>
              </a:xfrm>
            </p:grpSpPr>
            <p:sp>
              <p:nvSpPr>
                <p:cNvPr id="76" name="Freeform: Shape 75">
                  <a:extLst>
                    <a:ext uri="{FF2B5EF4-FFF2-40B4-BE49-F238E27FC236}">
                      <a16:creationId xmlns:a16="http://schemas.microsoft.com/office/drawing/2014/main" id="{425A7D97-412E-4BDC-9E7E-69606CF11529}"/>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89C34797-7E57-4070-9A28-717D6C220558}"/>
                    </a:ext>
                  </a:extLst>
                </p:cNvPr>
                <p:cNvCxnSpPr>
                  <a:cxnSpLocks/>
                  <a:stCxn id="76"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F3ABCDA-E159-4AC3-A66E-913459809A7D}"/>
                    </a:ext>
                  </a:extLst>
                </p:cNvPr>
                <p:cNvCxnSpPr>
                  <a:cxnSpLocks/>
                  <a:endCxn id="76"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F68D27D-A64D-4070-B4F6-F3FE69FED4ED}"/>
                    </a:ext>
                  </a:extLst>
                </p:cNvPr>
                <p:cNvCxnSpPr>
                  <a:cxnSpLocks/>
                  <a:stCxn id="76"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DA9648A4-6590-4E3C-BE1C-547BA1D0C13E}"/>
                </a:ext>
              </a:extLst>
            </p:cNvPr>
            <p:cNvGrpSpPr/>
            <p:nvPr/>
          </p:nvGrpSpPr>
          <p:grpSpPr>
            <a:xfrm>
              <a:off x="10689621" y="2874918"/>
              <a:ext cx="457200" cy="324703"/>
              <a:chOff x="10409237" y="3259560"/>
              <a:chExt cx="730241" cy="518617"/>
            </a:xfrm>
          </p:grpSpPr>
          <p:grpSp>
            <p:nvGrpSpPr>
              <p:cNvPr id="84" name="Group 4">
                <a:extLst>
                  <a:ext uri="{FF2B5EF4-FFF2-40B4-BE49-F238E27FC236}">
                    <a16:creationId xmlns:a16="http://schemas.microsoft.com/office/drawing/2014/main" id="{91506DEA-F9C3-4584-A466-A8537BB20439}"/>
                  </a:ext>
                </a:extLst>
              </p:cNvPr>
              <p:cNvGrpSpPr>
                <a:grpSpLocks noChangeAspect="1"/>
              </p:cNvGrpSpPr>
              <p:nvPr/>
            </p:nvGrpSpPr>
            <p:grpSpPr bwMode="auto">
              <a:xfrm>
                <a:off x="10409237" y="3259560"/>
                <a:ext cx="730241" cy="518617"/>
                <a:chOff x="3794" y="2083"/>
                <a:chExt cx="245" cy="174"/>
              </a:xfrm>
            </p:grpSpPr>
            <p:sp>
              <p:nvSpPr>
                <p:cNvPr id="90" name="Rectangle 89">
                  <a:extLst>
                    <a:ext uri="{FF2B5EF4-FFF2-40B4-BE49-F238E27FC236}">
                      <a16:creationId xmlns:a16="http://schemas.microsoft.com/office/drawing/2014/main" id="{E82506B5-D4DA-4095-8B9D-9B41E6878539}"/>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91" name="Line 7">
                  <a:extLst>
                    <a:ext uri="{FF2B5EF4-FFF2-40B4-BE49-F238E27FC236}">
                      <a16:creationId xmlns:a16="http://schemas.microsoft.com/office/drawing/2014/main" id="{7A2F08CB-77DC-4F8B-9448-69EAA5A06B6E}"/>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92" name="Line 8">
                  <a:extLst>
                    <a:ext uri="{FF2B5EF4-FFF2-40B4-BE49-F238E27FC236}">
                      <a16:creationId xmlns:a16="http://schemas.microsoft.com/office/drawing/2014/main" id="{58F24B82-A12E-4320-8D00-EA7D42EF8E00}"/>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nvGrpSpPr>
              <p:cNvPr id="85" name="Group 84">
                <a:extLst>
                  <a:ext uri="{FF2B5EF4-FFF2-40B4-BE49-F238E27FC236}">
                    <a16:creationId xmlns:a16="http://schemas.microsoft.com/office/drawing/2014/main" id="{9B8BC672-716E-410F-9819-C5A73F08AC57}"/>
                  </a:ext>
                </a:extLst>
              </p:cNvPr>
              <p:cNvGrpSpPr/>
              <p:nvPr/>
            </p:nvGrpSpPr>
            <p:grpSpPr>
              <a:xfrm>
                <a:off x="10640214" y="3312860"/>
                <a:ext cx="270933" cy="298071"/>
                <a:chOff x="6053699" y="2879832"/>
                <a:chExt cx="279256" cy="307228"/>
              </a:xfrm>
            </p:grpSpPr>
            <p:sp>
              <p:nvSpPr>
                <p:cNvPr id="86" name="Freeform: Shape 85">
                  <a:extLst>
                    <a:ext uri="{FF2B5EF4-FFF2-40B4-BE49-F238E27FC236}">
                      <a16:creationId xmlns:a16="http://schemas.microsoft.com/office/drawing/2014/main" id="{AC509ED9-FB4E-490B-9553-65A39B83DC18}"/>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BEC6699A-F495-4A42-B996-E1869ACDB053}"/>
                    </a:ext>
                  </a:extLst>
                </p:cNvPr>
                <p:cNvCxnSpPr>
                  <a:cxnSpLocks/>
                  <a:stCxn id="86"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B3DE0C4-1DEA-4FF7-A1B0-99DCC61A0D08}"/>
                    </a:ext>
                  </a:extLst>
                </p:cNvPr>
                <p:cNvCxnSpPr>
                  <a:cxnSpLocks/>
                  <a:endCxn id="86"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3929A3A-9AAE-45AA-94D6-02BDE9E368E2}"/>
                    </a:ext>
                  </a:extLst>
                </p:cNvPr>
                <p:cNvCxnSpPr>
                  <a:cxnSpLocks/>
                  <a:stCxn id="86"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93" name="Group 92">
            <a:extLst>
              <a:ext uri="{FF2B5EF4-FFF2-40B4-BE49-F238E27FC236}">
                <a16:creationId xmlns:a16="http://schemas.microsoft.com/office/drawing/2014/main" id="{2AF9FA88-C563-4256-9913-A81DA83F9023}"/>
              </a:ext>
            </a:extLst>
          </p:cNvPr>
          <p:cNvGrpSpPr/>
          <p:nvPr/>
        </p:nvGrpSpPr>
        <p:grpSpPr>
          <a:xfrm>
            <a:off x="10807389" y="2751136"/>
            <a:ext cx="1795932" cy="586254"/>
            <a:chOff x="6507237" y="1286582"/>
            <a:chExt cx="5611649" cy="1831837"/>
          </a:xfrm>
        </p:grpSpPr>
        <p:grpSp>
          <p:nvGrpSpPr>
            <p:cNvPr id="94" name="Group 93">
              <a:extLst>
                <a:ext uri="{FF2B5EF4-FFF2-40B4-BE49-F238E27FC236}">
                  <a16:creationId xmlns:a16="http://schemas.microsoft.com/office/drawing/2014/main" id="{FF60E34C-696A-4598-9262-03C7C330C731}"/>
                </a:ext>
              </a:extLst>
            </p:cNvPr>
            <p:cNvGrpSpPr/>
            <p:nvPr/>
          </p:nvGrpSpPr>
          <p:grpSpPr>
            <a:xfrm>
              <a:off x="7277019" y="1898340"/>
              <a:ext cx="4072087" cy="611757"/>
              <a:chOff x="8673258" y="2512935"/>
              <a:chExt cx="4072087" cy="611757"/>
            </a:xfrm>
          </p:grpSpPr>
          <p:sp>
            <p:nvSpPr>
              <p:cNvPr id="137" name="Trapezoid 136">
                <a:extLst>
                  <a:ext uri="{FF2B5EF4-FFF2-40B4-BE49-F238E27FC236}">
                    <a16:creationId xmlns:a16="http://schemas.microsoft.com/office/drawing/2014/main" id="{93C3B9FA-3B94-4E9B-BF87-FA338BF3F7D0}"/>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8" name="Trapezoid 137">
                <a:extLst>
                  <a:ext uri="{FF2B5EF4-FFF2-40B4-BE49-F238E27FC236}">
                    <a16:creationId xmlns:a16="http://schemas.microsoft.com/office/drawing/2014/main" id="{6F87A2EA-E238-4FFD-888E-B3478D29BE43}"/>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a:extLst>
                  <a:ext uri="{FF2B5EF4-FFF2-40B4-BE49-F238E27FC236}">
                    <a16:creationId xmlns:a16="http://schemas.microsoft.com/office/drawing/2014/main" id="{58561A78-2357-4A1E-9499-F54828F98ED3}"/>
                  </a:ext>
                </a:extLst>
              </p:cNvPr>
              <p:cNvGrpSpPr/>
              <p:nvPr/>
            </p:nvGrpSpPr>
            <p:grpSpPr>
              <a:xfrm>
                <a:off x="11983345" y="2633701"/>
                <a:ext cx="762000" cy="370224"/>
                <a:chOff x="4237037" y="1897062"/>
                <a:chExt cx="762000" cy="1981200"/>
              </a:xfrm>
              <a:noFill/>
            </p:grpSpPr>
            <p:cxnSp>
              <p:nvCxnSpPr>
                <p:cNvPr id="140" name="Straight Connector 139">
                  <a:extLst>
                    <a:ext uri="{FF2B5EF4-FFF2-40B4-BE49-F238E27FC236}">
                      <a16:creationId xmlns:a16="http://schemas.microsoft.com/office/drawing/2014/main" id="{3BF242C3-3356-4793-9A5A-4F65D4293866}"/>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81AA3E6-3CDC-4882-9B35-91A9450A4FDE}"/>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E95E2F1-B022-40FD-A213-7BA883995674}"/>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E65744F-81E8-4996-B4A2-12991B95E833}"/>
                </a:ext>
              </a:extLst>
            </p:cNvPr>
            <p:cNvGrpSpPr/>
            <p:nvPr/>
          </p:nvGrpSpPr>
          <p:grpSpPr>
            <a:xfrm>
              <a:off x="6892128" y="2506662"/>
              <a:ext cx="4072087" cy="611757"/>
              <a:chOff x="8673258" y="2512935"/>
              <a:chExt cx="4072087" cy="611757"/>
            </a:xfrm>
          </p:grpSpPr>
          <p:sp>
            <p:nvSpPr>
              <p:cNvPr id="131" name="Trapezoid 130">
                <a:extLst>
                  <a:ext uri="{FF2B5EF4-FFF2-40B4-BE49-F238E27FC236}">
                    <a16:creationId xmlns:a16="http://schemas.microsoft.com/office/drawing/2014/main" id="{56E18F48-0DDC-4720-A6B8-7723E5B5775E}"/>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2" name="Trapezoid 131">
                <a:extLst>
                  <a:ext uri="{FF2B5EF4-FFF2-40B4-BE49-F238E27FC236}">
                    <a16:creationId xmlns:a16="http://schemas.microsoft.com/office/drawing/2014/main" id="{A1A7C297-A5B8-4359-8F9D-424245C7EB2C}"/>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1156CF33-6D16-4D01-91DC-CCB537B82D22}"/>
                  </a:ext>
                </a:extLst>
              </p:cNvPr>
              <p:cNvGrpSpPr/>
              <p:nvPr/>
            </p:nvGrpSpPr>
            <p:grpSpPr>
              <a:xfrm>
                <a:off x="11983345" y="2633701"/>
                <a:ext cx="762000" cy="370224"/>
                <a:chOff x="4237037" y="1897062"/>
                <a:chExt cx="762000" cy="1981200"/>
              </a:xfrm>
              <a:noFill/>
            </p:grpSpPr>
            <p:cxnSp>
              <p:nvCxnSpPr>
                <p:cNvPr id="134" name="Straight Connector 133">
                  <a:extLst>
                    <a:ext uri="{FF2B5EF4-FFF2-40B4-BE49-F238E27FC236}">
                      <a16:creationId xmlns:a16="http://schemas.microsoft.com/office/drawing/2014/main" id="{FC3C8DE5-FDEF-441E-BB35-1E9A5451A317}"/>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6885FC1-9C1C-4A2E-A008-3F6244D202AB}"/>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F734F7D-E2AF-452B-8819-E7E2A48D3FC8}"/>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86C56CC5-FD2F-4E09-A2A6-C7392393ECFA}"/>
                </a:ext>
              </a:extLst>
            </p:cNvPr>
            <p:cNvGrpSpPr/>
            <p:nvPr/>
          </p:nvGrpSpPr>
          <p:grpSpPr>
            <a:xfrm>
              <a:off x="7661909" y="2506662"/>
              <a:ext cx="4072087" cy="611757"/>
              <a:chOff x="8673258" y="2512935"/>
              <a:chExt cx="4072087" cy="611757"/>
            </a:xfrm>
          </p:grpSpPr>
          <p:sp>
            <p:nvSpPr>
              <p:cNvPr id="125" name="Trapezoid 124">
                <a:extLst>
                  <a:ext uri="{FF2B5EF4-FFF2-40B4-BE49-F238E27FC236}">
                    <a16:creationId xmlns:a16="http://schemas.microsoft.com/office/drawing/2014/main" id="{2D2301E4-096E-4F24-8E3A-1F52F5976366}"/>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6" name="Trapezoid 125">
                <a:extLst>
                  <a:ext uri="{FF2B5EF4-FFF2-40B4-BE49-F238E27FC236}">
                    <a16:creationId xmlns:a16="http://schemas.microsoft.com/office/drawing/2014/main" id="{3E04379E-43FD-45BE-BD52-D9D40203F662}"/>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a:extLst>
                  <a:ext uri="{FF2B5EF4-FFF2-40B4-BE49-F238E27FC236}">
                    <a16:creationId xmlns:a16="http://schemas.microsoft.com/office/drawing/2014/main" id="{F3CBCA41-A855-4C6F-962A-1244EE2FE3BD}"/>
                  </a:ext>
                </a:extLst>
              </p:cNvPr>
              <p:cNvGrpSpPr/>
              <p:nvPr/>
            </p:nvGrpSpPr>
            <p:grpSpPr>
              <a:xfrm>
                <a:off x="11983345" y="2633701"/>
                <a:ext cx="762000" cy="370224"/>
                <a:chOff x="4237037" y="1897062"/>
                <a:chExt cx="762000" cy="1981200"/>
              </a:xfrm>
              <a:noFill/>
            </p:grpSpPr>
            <p:cxnSp>
              <p:nvCxnSpPr>
                <p:cNvPr id="128" name="Straight Connector 127">
                  <a:extLst>
                    <a:ext uri="{FF2B5EF4-FFF2-40B4-BE49-F238E27FC236}">
                      <a16:creationId xmlns:a16="http://schemas.microsoft.com/office/drawing/2014/main" id="{CE224C0A-124B-4F2B-A2E3-699506F3ECEC}"/>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455F8EF-6973-4A3B-828F-504629C4C928}"/>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A80EA12-9F9A-43EE-AFA4-A8937FCF8B49}"/>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2434B500-A636-4EA4-A988-AF7DC8934DCA}"/>
                </a:ext>
              </a:extLst>
            </p:cNvPr>
            <p:cNvGrpSpPr/>
            <p:nvPr/>
          </p:nvGrpSpPr>
          <p:grpSpPr>
            <a:xfrm>
              <a:off x="6507237" y="1903848"/>
              <a:ext cx="4072087" cy="611757"/>
              <a:chOff x="8673258" y="2512935"/>
              <a:chExt cx="4072087" cy="611757"/>
            </a:xfrm>
          </p:grpSpPr>
          <p:sp>
            <p:nvSpPr>
              <p:cNvPr id="119" name="Trapezoid 118">
                <a:extLst>
                  <a:ext uri="{FF2B5EF4-FFF2-40B4-BE49-F238E27FC236}">
                    <a16:creationId xmlns:a16="http://schemas.microsoft.com/office/drawing/2014/main" id="{71563F87-6406-48BB-96E1-C5C0FF746314}"/>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0" name="Trapezoid 119">
                <a:extLst>
                  <a:ext uri="{FF2B5EF4-FFF2-40B4-BE49-F238E27FC236}">
                    <a16:creationId xmlns:a16="http://schemas.microsoft.com/office/drawing/2014/main" id="{7904FEFF-70F4-4C89-92B0-09681B5D48C1}"/>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83EABF0D-18A2-47DF-A10F-9E707EC384FE}"/>
                  </a:ext>
                </a:extLst>
              </p:cNvPr>
              <p:cNvGrpSpPr/>
              <p:nvPr/>
            </p:nvGrpSpPr>
            <p:grpSpPr>
              <a:xfrm>
                <a:off x="11983345" y="2633701"/>
                <a:ext cx="762000" cy="370224"/>
                <a:chOff x="4237037" y="1897062"/>
                <a:chExt cx="762000" cy="1981200"/>
              </a:xfrm>
              <a:noFill/>
            </p:grpSpPr>
            <p:cxnSp>
              <p:nvCxnSpPr>
                <p:cNvPr id="122" name="Straight Connector 121">
                  <a:extLst>
                    <a:ext uri="{FF2B5EF4-FFF2-40B4-BE49-F238E27FC236}">
                      <a16:creationId xmlns:a16="http://schemas.microsoft.com/office/drawing/2014/main" id="{C063FDAC-AC60-4914-9EA0-5826821AFADC}"/>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5872B8A-B996-4105-848B-F4F79E48F9C2}"/>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E3412E0-F993-457B-A7B4-4BAC7887B543}"/>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8" name="Group 97">
              <a:extLst>
                <a:ext uri="{FF2B5EF4-FFF2-40B4-BE49-F238E27FC236}">
                  <a16:creationId xmlns:a16="http://schemas.microsoft.com/office/drawing/2014/main" id="{4DB91696-ECAD-416D-9DF1-74DA2AE1CC05}"/>
                </a:ext>
              </a:extLst>
            </p:cNvPr>
            <p:cNvGrpSpPr/>
            <p:nvPr/>
          </p:nvGrpSpPr>
          <p:grpSpPr>
            <a:xfrm>
              <a:off x="8046799" y="1903848"/>
              <a:ext cx="4072087" cy="611757"/>
              <a:chOff x="8673258" y="2512935"/>
              <a:chExt cx="4072087" cy="611757"/>
            </a:xfrm>
          </p:grpSpPr>
          <p:sp>
            <p:nvSpPr>
              <p:cNvPr id="113" name="Trapezoid 112">
                <a:extLst>
                  <a:ext uri="{FF2B5EF4-FFF2-40B4-BE49-F238E27FC236}">
                    <a16:creationId xmlns:a16="http://schemas.microsoft.com/office/drawing/2014/main" id="{25ADC9D7-48E3-4AEF-9343-88F995F32201}"/>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4" name="Trapezoid 113">
                <a:extLst>
                  <a:ext uri="{FF2B5EF4-FFF2-40B4-BE49-F238E27FC236}">
                    <a16:creationId xmlns:a16="http://schemas.microsoft.com/office/drawing/2014/main" id="{7EF408BA-328D-49D4-B951-2B89259EFFE0}"/>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15" name="Group 114">
                <a:extLst>
                  <a:ext uri="{FF2B5EF4-FFF2-40B4-BE49-F238E27FC236}">
                    <a16:creationId xmlns:a16="http://schemas.microsoft.com/office/drawing/2014/main" id="{49C5D3B8-BAB5-4755-BC87-2C02FA24B26F}"/>
                  </a:ext>
                </a:extLst>
              </p:cNvPr>
              <p:cNvGrpSpPr/>
              <p:nvPr/>
            </p:nvGrpSpPr>
            <p:grpSpPr>
              <a:xfrm>
                <a:off x="11983345" y="2633701"/>
                <a:ext cx="762000" cy="370224"/>
                <a:chOff x="4237037" y="1897062"/>
                <a:chExt cx="762000" cy="1981200"/>
              </a:xfrm>
              <a:noFill/>
            </p:grpSpPr>
            <p:cxnSp>
              <p:nvCxnSpPr>
                <p:cNvPr id="116" name="Straight Connector 115">
                  <a:extLst>
                    <a:ext uri="{FF2B5EF4-FFF2-40B4-BE49-F238E27FC236}">
                      <a16:creationId xmlns:a16="http://schemas.microsoft.com/office/drawing/2014/main" id="{F69F913F-8D65-4D0F-BFB1-B215B632A0DE}"/>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8B24379-19BE-464D-A64E-D5DC05A5BC3A}"/>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DE04004-C1CA-4D1F-947E-1FE908174989}"/>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9" name="Group 98">
              <a:extLst>
                <a:ext uri="{FF2B5EF4-FFF2-40B4-BE49-F238E27FC236}">
                  <a16:creationId xmlns:a16="http://schemas.microsoft.com/office/drawing/2014/main" id="{BABC7963-D18E-403E-B97E-62529889BB42}"/>
                </a:ext>
              </a:extLst>
            </p:cNvPr>
            <p:cNvGrpSpPr/>
            <p:nvPr/>
          </p:nvGrpSpPr>
          <p:grpSpPr>
            <a:xfrm>
              <a:off x="6892128" y="1286582"/>
              <a:ext cx="4072087" cy="611757"/>
              <a:chOff x="8673258" y="2512935"/>
              <a:chExt cx="4072087" cy="611757"/>
            </a:xfrm>
          </p:grpSpPr>
          <p:sp>
            <p:nvSpPr>
              <p:cNvPr id="107" name="Trapezoid 106">
                <a:extLst>
                  <a:ext uri="{FF2B5EF4-FFF2-40B4-BE49-F238E27FC236}">
                    <a16:creationId xmlns:a16="http://schemas.microsoft.com/office/drawing/2014/main" id="{C5C268C5-9670-4CE6-9ED6-E0804351CADC}"/>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Trapezoid 107">
                <a:extLst>
                  <a:ext uri="{FF2B5EF4-FFF2-40B4-BE49-F238E27FC236}">
                    <a16:creationId xmlns:a16="http://schemas.microsoft.com/office/drawing/2014/main" id="{E2409490-A260-41A6-AE32-005D4DB0A836}"/>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218F2F9-FFED-43DD-BB96-65892E74133C}"/>
                  </a:ext>
                </a:extLst>
              </p:cNvPr>
              <p:cNvGrpSpPr/>
              <p:nvPr/>
            </p:nvGrpSpPr>
            <p:grpSpPr>
              <a:xfrm>
                <a:off x="11983345" y="2633701"/>
                <a:ext cx="762000" cy="370224"/>
                <a:chOff x="4237037" y="1897062"/>
                <a:chExt cx="762000" cy="1981200"/>
              </a:xfrm>
              <a:noFill/>
            </p:grpSpPr>
            <p:cxnSp>
              <p:nvCxnSpPr>
                <p:cNvPr id="110" name="Straight Connector 109">
                  <a:extLst>
                    <a:ext uri="{FF2B5EF4-FFF2-40B4-BE49-F238E27FC236}">
                      <a16:creationId xmlns:a16="http://schemas.microsoft.com/office/drawing/2014/main" id="{191F680A-8AA3-45B9-B6D0-5418ABCF3CCD}"/>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05CD953-006E-4D89-BD7E-1DC04BA3C1A3}"/>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337EAB9-EBC4-437E-912B-BAAF1578852B}"/>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0" name="Group 99">
              <a:extLst>
                <a:ext uri="{FF2B5EF4-FFF2-40B4-BE49-F238E27FC236}">
                  <a16:creationId xmlns:a16="http://schemas.microsoft.com/office/drawing/2014/main" id="{396BD973-2692-46D1-99E7-2CBEF794B926}"/>
                </a:ext>
              </a:extLst>
            </p:cNvPr>
            <p:cNvGrpSpPr/>
            <p:nvPr/>
          </p:nvGrpSpPr>
          <p:grpSpPr>
            <a:xfrm>
              <a:off x="7661909" y="1286582"/>
              <a:ext cx="4072087" cy="611757"/>
              <a:chOff x="8673258" y="2512935"/>
              <a:chExt cx="4072087" cy="611757"/>
            </a:xfrm>
          </p:grpSpPr>
          <p:sp>
            <p:nvSpPr>
              <p:cNvPr id="101" name="Trapezoid 100">
                <a:extLst>
                  <a:ext uri="{FF2B5EF4-FFF2-40B4-BE49-F238E27FC236}">
                    <a16:creationId xmlns:a16="http://schemas.microsoft.com/office/drawing/2014/main" id="{32BD7886-7429-4E3F-A528-BD6FBFE62054}"/>
                  </a:ext>
                </a:extLst>
              </p:cNvPr>
              <p:cNvSpPr/>
              <p:nvPr/>
            </p:nvSpPr>
            <p:spPr bwMode="auto">
              <a:xfrm rot="5400000">
                <a:off x="8830769" y="2672606"/>
                <a:ext cx="611755" cy="292417"/>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a:extLst>
                  <a:ext uri="{FF2B5EF4-FFF2-40B4-BE49-F238E27FC236}">
                    <a16:creationId xmlns:a16="http://schemas.microsoft.com/office/drawing/2014/main" id="{BE2854F5-0E35-4F12-BCAE-08FB5B1EEF8E}"/>
                  </a:ext>
                </a:extLst>
              </p:cNvPr>
              <p:cNvSpPr/>
              <p:nvPr/>
            </p:nvSpPr>
            <p:spPr bwMode="auto">
              <a:xfrm rot="5400000" flipV="1">
                <a:off x="8525971" y="2660222"/>
                <a:ext cx="611755" cy="317182"/>
              </a:xfrm>
              <a:prstGeom prst="trapezoid">
                <a:avLst>
                  <a:gd name="adj" fmla="val 37302"/>
                </a:avLst>
              </a:pr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a:extLst>
                  <a:ext uri="{FF2B5EF4-FFF2-40B4-BE49-F238E27FC236}">
                    <a16:creationId xmlns:a16="http://schemas.microsoft.com/office/drawing/2014/main" id="{ED794D4B-E4A5-4CB6-A912-EB7FD273FD5F}"/>
                  </a:ext>
                </a:extLst>
              </p:cNvPr>
              <p:cNvGrpSpPr/>
              <p:nvPr/>
            </p:nvGrpSpPr>
            <p:grpSpPr>
              <a:xfrm>
                <a:off x="11983345" y="2633701"/>
                <a:ext cx="762000" cy="370224"/>
                <a:chOff x="4237037" y="1897062"/>
                <a:chExt cx="762000" cy="1981200"/>
              </a:xfrm>
              <a:noFill/>
            </p:grpSpPr>
            <p:cxnSp>
              <p:nvCxnSpPr>
                <p:cNvPr id="104" name="Straight Connector 103">
                  <a:extLst>
                    <a:ext uri="{FF2B5EF4-FFF2-40B4-BE49-F238E27FC236}">
                      <a16:creationId xmlns:a16="http://schemas.microsoft.com/office/drawing/2014/main" id="{ADC4AC0E-1693-450D-AB77-C466ABC14170}"/>
                    </a:ext>
                  </a:extLst>
                </p:cNvPr>
                <p:cNvCxnSpPr/>
                <p:nvPr/>
              </p:nvCxnSpPr>
              <p:spPr>
                <a:xfrm>
                  <a:off x="4999037" y="1897062"/>
                  <a:ext cx="0" cy="1981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1924F92-3479-48EE-A456-39E4C7DE9205}"/>
                    </a:ext>
                  </a:extLst>
                </p:cNvPr>
                <p:cNvCxnSpPr>
                  <a:cxnSpLocks/>
                </p:cNvCxnSpPr>
                <p:nvPr/>
              </p:nvCxnSpPr>
              <p:spPr>
                <a:xfrm>
                  <a:off x="4618037" y="1973262"/>
                  <a:ext cx="0" cy="18288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74780E4-2A36-4C3F-A385-755DDC9DC806}"/>
                    </a:ext>
                  </a:extLst>
                </p:cNvPr>
                <p:cNvCxnSpPr>
                  <a:cxnSpLocks/>
                </p:cNvCxnSpPr>
                <p:nvPr/>
              </p:nvCxnSpPr>
              <p:spPr>
                <a:xfrm>
                  <a:off x="4237037" y="2087562"/>
                  <a:ext cx="0" cy="1600200"/>
                </a:xfrm>
                <a:prstGeom prst="line">
                  <a:avLst/>
                </a:prstGeom>
                <a:grpFill/>
                <a:ln w="12700">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44" name="Group 143">
            <a:extLst>
              <a:ext uri="{FF2B5EF4-FFF2-40B4-BE49-F238E27FC236}">
                <a16:creationId xmlns:a16="http://schemas.microsoft.com/office/drawing/2014/main" id="{B4F9720F-5184-421F-8D25-68DF4690DDB1}"/>
              </a:ext>
            </a:extLst>
          </p:cNvPr>
          <p:cNvGrpSpPr/>
          <p:nvPr/>
        </p:nvGrpSpPr>
        <p:grpSpPr>
          <a:xfrm>
            <a:off x="2597424" y="2080873"/>
            <a:ext cx="526885" cy="374195"/>
            <a:chOff x="10409237" y="3259560"/>
            <a:chExt cx="730241" cy="518617"/>
          </a:xfrm>
        </p:grpSpPr>
        <p:grpSp>
          <p:nvGrpSpPr>
            <p:cNvPr id="165" name="Group 4">
              <a:extLst>
                <a:ext uri="{FF2B5EF4-FFF2-40B4-BE49-F238E27FC236}">
                  <a16:creationId xmlns:a16="http://schemas.microsoft.com/office/drawing/2014/main" id="{C6E7B51A-401B-4A81-9AEA-9E98B882BAA3}"/>
                </a:ext>
              </a:extLst>
            </p:cNvPr>
            <p:cNvGrpSpPr>
              <a:grpSpLocks noChangeAspect="1"/>
            </p:cNvGrpSpPr>
            <p:nvPr/>
          </p:nvGrpSpPr>
          <p:grpSpPr bwMode="auto">
            <a:xfrm>
              <a:off x="10409237" y="3259560"/>
              <a:ext cx="730241" cy="518617"/>
              <a:chOff x="3794" y="2083"/>
              <a:chExt cx="245" cy="174"/>
            </a:xfrm>
          </p:grpSpPr>
          <p:sp>
            <p:nvSpPr>
              <p:cNvPr id="171" name="Rectangle 170">
                <a:extLst>
                  <a:ext uri="{FF2B5EF4-FFF2-40B4-BE49-F238E27FC236}">
                    <a16:creationId xmlns:a16="http://schemas.microsoft.com/office/drawing/2014/main" id="{6C3E1DCF-B10F-4C16-B348-D08FEDF979CB}"/>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72" name="Line 7">
                <a:extLst>
                  <a:ext uri="{FF2B5EF4-FFF2-40B4-BE49-F238E27FC236}">
                    <a16:creationId xmlns:a16="http://schemas.microsoft.com/office/drawing/2014/main" id="{E1E655FD-A713-4F26-A06E-DBFC95C55E8F}"/>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sp>
            <p:nvSpPr>
              <p:cNvPr id="173" name="Line 8">
                <a:extLst>
                  <a:ext uri="{FF2B5EF4-FFF2-40B4-BE49-F238E27FC236}">
                    <a16:creationId xmlns:a16="http://schemas.microsoft.com/office/drawing/2014/main" id="{1AC65DFE-9B19-4EE0-AA7F-7BD9EE57C6D9}"/>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Semilight"/>
                </a:endParaRPr>
              </a:p>
            </p:txBody>
          </p:sp>
        </p:grpSp>
        <p:grpSp>
          <p:nvGrpSpPr>
            <p:cNvPr id="166" name="Group 165">
              <a:extLst>
                <a:ext uri="{FF2B5EF4-FFF2-40B4-BE49-F238E27FC236}">
                  <a16:creationId xmlns:a16="http://schemas.microsoft.com/office/drawing/2014/main" id="{F27671C3-E47F-4CCF-93B4-1BE0354C38BC}"/>
                </a:ext>
              </a:extLst>
            </p:cNvPr>
            <p:cNvGrpSpPr/>
            <p:nvPr/>
          </p:nvGrpSpPr>
          <p:grpSpPr>
            <a:xfrm>
              <a:off x="10640214" y="3312860"/>
              <a:ext cx="270933" cy="298071"/>
              <a:chOff x="6053699" y="2879832"/>
              <a:chExt cx="279256" cy="307228"/>
            </a:xfrm>
          </p:grpSpPr>
          <p:sp>
            <p:nvSpPr>
              <p:cNvPr id="167" name="Freeform: Shape 166">
                <a:extLst>
                  <a:ext uri="{FF2B5EF4-FFF2-40B4-BE49-F238E27FC236}">
                    <a16:creationId xmlns:a16="http://schemas.microsoft.com/office/drawing/2014/main" id="{040C16A9-61F8-4CCF-8ABF-074FA59BF9A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04BC03C9-6AF5-4716-A6FE-28AD925DF041}"/>
                  </a:ext>
                </a:extLst>
              </p:cNvPr>
              <p:cNvCxnSpPr>
                <a:cxnSpLocks/>
                <a:stCxn id="167" idx="5"/>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8286E0E-296B-4F93-8ADB-84ED910C4D0D}"/>
                  </a:ext>
                </a:extLst>
              </p:cNvPr>
              <p:cNvCxnSpPr>
                <a:cxnSpLocks/>
                <a:endCxn id="167" idx="1"/>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7E19C16-E6F6-40D5-886C-4B308CCCBE62}"/>
                  </a:ext>
                </a:extLst>
              </p:cNvPr>
              <p:cNvCxnSpPr>
                <a:cxnSpLocks/>
                <a:stCxn id="167" idx="3"/>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74" name="Straight Arrow Connector 173">
            <a:extLst>
              <a:ext uri="{FF2B5EF4-FFF2-40B4-BE49-F238E27FC236}">
                <a16:creationId xmlns:a16="http://schemas.microsoft.com/office/drawing/2014/main" id="{E7A4339F-E406-4F83-A273-7471B058ECE3}"/>
              </a:ext>
            </a:extLst>
          </p:cNvPr>
          <p:cNvCxnSpPr>
            <a:cxnSpLocks/>
          </p:cNvCxnSpPr>
          <p:nvPr/>
        </p:nvCxnSpPr>
        <p:spPr>
          <a:xfrm>
            <a:off x="1733399" y="3118236"/>
            <a:ext cx="657378"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8D705A86-6EB8-4BAD-B1B9-A8C3E8658BDB}"/>
              </a:ext>
            </a:extLst>
          </p:cNvPr>
          <p:cNvCxnSpPr>
            <a:cxnSpLocks/>
          </p:cNvCxnSpPr>
          <p:nvPr/>
        </p:nvCxnSpPr>
        <p:spPr>
          <a:xfrm>
            <a:off x="7826100" y="3118236"/>
            <a:ext cx="72311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23E23B2-B04F-4280-B952-F45B2968A776}"/>
              </a:ext>
            </a:extLst>
          </p:cNvPr>
          <p:cNvCxnSpPr>
            <a:cxnSpLocks/>
          </p:cNvCxnSpPr>
          <p:nvPr/>
        </p:nvCxnSpPr>
        <p:spPr>
          <a:xfrm>
            <a:off x="9756401" y="3118236"/>
            <a:ext cx="6723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7" name="Group 11">
            <a:extLst>
              <a:ext uri="{FF2B5EF4-FFF2-40B4-BE49-F238E27FC236}">
                <a16:creationId xmlns:a16="http://schemas.microsoft.com/office/drawing/2014/main" id="{2092D81E-42FB-47EA-87EF-81EEEF908AF2}"/>
              </a:ext>
            </a:extLst>
          </p:cNvPr>
          <p:cNvGrpSpPr>
            <a:grpSpLocks noChangeAspect="1"/>
          </p:cNvGrpSpPr>
          <p:nvPr/>
        </p:nvGrpSpPr>
        <p:grpSpPr bwMode="auto">
          <a:xfrm>
            <a:off x="4928248" y="4481370"/>
            <a:ext cx="413906" cy="450863"/>
            <a:chOff x="3861" y="4291602"/>
            <a:chExt cx="112" cy="244433"/>
          </a:xfrm>
        </p:grpSpPr>
        <p:sp>
          <p:nvSpPr>
            <p:cNvPr id="178" name="Freeform 12">
              <a:extLst>
                <a:ext uri="{FF2B5EF4-FFF2-40B4-BE49-F238E27FC236}">
                  <a16:creationId xmlns:a16="http://schemas.microsoft.com/office/drawing/2014/main" id="{ED952A55-FF82-469C-B082-D75071D2FB21}"/>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79" name="Line 13">
              <a:extLst>
                <a:ext uri="{FF2B5EF4-FFF2-40B4-BE49-F238E27FC236}">
                  <a16:creationId xmlns:a16="http://schemas.microsoft.com/office/drawing/2014/main" id="{589B55E5-9B8A-42CA-B1C7-74225105823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0" name="Line 14">
              <a:extLst>
                <a:ext uri="{FF2B5EF4-FFF2-40B4-BE49-F238E27FC236}">
                  <a16:creationId xmlns:a16="http://schemas.microsoft.com/office/drawing/2014/main" id="{08F31DAF-1D0D-4C35-AE48-966F8E4034A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1" name="Line 15">
              <a:extLst>
                <a:ext uri="{FF2B5EF4-FFF2-40B4-BE49-F238E27FC236}">
                  <a16:creationId xmlns:a16="http://schemas.microsoft.com/office/drawing/2014/main" id="{A2BDA0FE-69B8-43C6-8E2B-9C785799C196}"/>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2" name="Line 16">
              <a:extLst>
                <a:ext uri="{FF2B5EF4-FFF2-40B4-BE49-F238E27FC236}">
                  <a16:creationId xmlns:a16="http://schemas.microsoft.com/office/drawing/2014/main" id="{2B9444DA-D452-4AE0-9BAA-8BE5EF9985D2}"/>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3" name="Line 17">
              <a:extLst>
                <a:ext uri="{FF2B5EF4-FFF2-40B4-BE49-F238E27FC236}">
                  <a16:creationId xmlns:a16="http://schemas.microsoft.com/office/drawing/2014/main" id="{9B7985B9-F9ED-45ED-9634-7C8D5F2D5BAF}"/>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grpSp>
      <p:grpSp>
        <p:nvGrpSpPr>
          <p:cNvPr id="184" name="Group 11">
            <a:extLst>
              <a:ext uri="{FF2B5EF4-FFF2-40B4-BE49-F238E27FC236}">
                <a16:creationId xmlns:a16="http://schemas.microsoft.com/office/drawing/2014/main" id="{D6998C49-FB68-46AC-9DE7-3DB4B577474A}"/>
              </a:ext>
            </a:extLst>
          </p:cNvPr>
          <p:cNvGrpSpPr>
            <a:grpSpLocks noChangeAspect="1"/>
          </p:cNvGrpSpPr>
          <p:nvPr/>
        </p:nvGrpSpPr>
        <p:grpSpPr bwMode="auto">
          <a:xfrm>
            <a:off x="3264012" y="4481370"/>
            <a:ext cx="413906" cy="450863"/>
            <a:chOff x="3861" y="4291602"/>
            <a:chExt cx="112" cy="244433"/>
          </a:xfrm>
        </p:grpSpPr>
        <p:sp>
          <p:nvSpPr>
            <p:cNvPr id="185" name="Freeform 12">
              <a:extLst>
                <a:ext uri="{FF2B5EF4-FFF2-40B4-BE49-F238E27FC236}">
                  <a16:creationId xmlns:a16="http://schemas.microsoft.com/office/drawing/2014/main" id="{A5FF85B2-2CEC-41DB-9C39-E73A14F77D7E}"/>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6" name="Line 13">
              <a:extLst>
                <a:ext uri="{FF2B5EF4-FFF2-40B4-BE49-F238E27FC236}">
                  <a16:creationId xmlns:a16="http://schemas.microsoft.com/office/drawing/2014/main" id="{64416BCD-567A-44C4-B6BC-D9DB126333D8}"/>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7" name="Line 14">
              <a:extLst>
                <a:ext uri="{FF2B5EF4-FFF2-40B4-BE49-F238E27FC236}">
                  <a16:creationId xmlns:a16="http://schemas.microsoft.com/office/drawing/2014/main" id="{2AE84C77-1A0B-4FA2-BF17-56A9DCB583E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8" name="Line 15">
              <a:extLst>
                <a:ext uri="{FF2B5EF4-FFF2-40B4-BE49-F238E27FC236}">
                  <a16:creationId xmlns:a16="http://schemas.microsoft.com/office/drawing/2014/main" id="{FFCE0E1D-EEE7-4C86-B98B-F9C98FE77D99}"/>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89" name="Line 16">
              <a:extLst>
                <a:ext uri="{FF2B5EF4-FFF2-40B4-BE49-F238E27FC236}">
                  <a16:creationId xmlns:a16="http://schemas.microsoft.com/office/drawing/2014/main" id="{17B780AC-1A2F-47FE-93B3-7646612DF7A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sp>
          <p:nvSpPr>
            <p:cNvPr id="190" name="Line 17">
              <a:extLst>
                <a:ext uri="{FF2B5EF4-FFF2-40B4-BE49-F238E27FC236}">
                  <a16:creationId xmlns:a16="http://schemas.microsoft.com/office/drawing/2014/main" id="{8F5E1A8B-2F27-4D4A-B252-A1FEA75D8309}"/>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353535"/>
                </a:solidFill>
                <a:latin typeface="Segoe UI Semilight"/>
              </a:endParaRPr>
            </a:p>
          </p:txBody>
        </p:sp>
      </p:grpSp>
      <p:cxnSp>
        <p:nvCxnSpPr>
          <p:cNvPr id="26" name="Straight Arrow Connector 25">
            <a:extLst>
              <a:ext uri="{FF2B5EF4-FFF2-40B4-BE49-F238E27FC236}">
                <a16:creationId xmlns:a16="http://schemas.microsoft.com/office/drawing/2014/main" id="{0D7A8B43-D9A0-42CF-8336-C927B4F5EFD9}"/>
              </a:ext>
            </a:extLst>
          </p:cNvPr>
          <p:cNvCxnSpPr/>
          <p:nvPr/>
        </p:nvCxnSpPr>
        <p:spPr>
          <a:xfrm>
            <a:off x="5147007" y="3804221"/>
            <a:ext cx="0" cy="541303"/>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9146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B42641DA-65A2-411A-99BA-A0356C060E79}"/>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5" name="Text Placeholder 4">
            <a:extLst>
              <a:ext uri="{FF2B5EF4-FFF2-40B4-BE49-F238E27FC236}">
                <a16:creationId xmlns:a16="http://schemas.microsoft.com/office/drawing/2014/main" id="{BBBDD309-C13F-4959-B303-9323EAAB2EF1}"/>
              </a:ext>
            </a:extLst>
          </p:cNvPr>
          <p:cNvSpPr>
            <a:spLocks noGrp="1"/>
          </p:cNvSpPr>
          <p:nvPr>
            <p:ph type="body" sz="quarter" idx="11"/>
          </p:nvPr>
        </p:nvSpPr>
        <p:spPr>
          <a:xfrm>
            <a:off x="6334937" y="2045659"/>
            <a:ext cx="4763234" cy="3447098"/>
          </a:xfrm>
        </p:spPr>
        <p:txBody>
          <a:bodyPr/>
          <a:lstStyle/>
          <a:p>
            <a:r>
              <a:rPr lang="en-US"/>
              <a:t>Challenge </a:t>
            </a:r>
          </a:p>
          <a:p>
            <a:pPr lvl="1"/>
            <a:r>
              <a:rPr lang="en-US"/>
              <a:t>Fraud losses of USD 2.8M in internet banking in a single channel for one region alone</a:t>
            </a:r>
          </a:p>
          <a:p>
            <a:pPr lvl="1"/>
            <a:r>
              <a:rPr lang="en-US"/>
              <a:t>Need for real-time fraud detection in less than 15 minutes</a:t>
            </a:r>
          </a:p>
          <a:p>
            <a:pPr lvl="1"/>
            <a:r>
              <a:rPr lang="en-US"/>
              <a:t>Demand to reduce account false positive rate (AFPR) to no more than 5 to 1</a:t>
            </a:r>
          </a:p>
          <a:p>
            <a:pPr lvl="1"/>
            <a:endParaRPr lang="en-US"/>
          </a:p>
          <a:p>
            <a:r>
              <a:rPr lang="en-US"/>
              <a:t>Solution</a:t>
            </a:r>
          </a:p>
          <a:p>
            <a:pPr lvl="1"/>
            <a:r>
              <a:rPr lang="en-US"/>
              <a:t>Deployed Lambda-based solution architecture using Azure data PaaS</a:t>
            </a:r>
          </a:p>
          <a:p>
            <a:pPr lvl="1"/>
            <a:r>
              <a:rPr lang="en-US"/>
              <a:t>Fraud account detection rate (ADR) of 94%</a:t>
            </a:r>
          </a:p>
          <a:p>
            <a:pPr lvl="1"/>
            <a:r>
              <a:rPr lang="en-US"/>
              <a:t>Value detection rate (VDR) of 76% with a 1 minute delay post identification</a:t>
            </a:r>
          </a:p>
        </p:txBody>
      </p:sp>
      <p:sp>
        <p:nvSpPr>
          <p:cNvPr id="2" name="Title 1"/>
          <p:cNvSpPr>
            <a:spLocks noGrp="1"/>
          </p:cNvSpPr>
          <p:nvPr>
            <p:ph type="title"/>
          </p:nvPr>
        </p:nvSpPr>
        <p:spPr>
          <a:xfrm>
            <a:off x="6334935" y="289958"/>
            <a:ext cx="5737230" cy="899537"/>
          </a:xfrm>
        </p:spPr>
        <p:txBody>
          <a:bodyPr/>
          <a:lstStyle/>
          <a:p>
            <a:r>
              <a:rPr lang="en-US"/>
              <a:t>Million dollar loss prevention with real-time fraud detection</a:t>
            </a:r>
          </a:p>
        </p:txBody>
      </p:sp>
      <p:sp>
        <p:nvSpPr>
          <p:cNvPr id="10" name="Chevron 13">
            <a:extLst>
              <a:ext uri="{FF2B5EF4-FFF2-40B4-BE49-F238E27FC236}">
                <a16:creationId xmlns:a16="http://schemas.microsoft.com/office/drawing/2014/main" id="{5C3DC208-0C56-4F50-B42C-5CF7A2C00B07}"/>
              </a:ext>
            </a:extLst>
          </p:cNvPr>
          <p:cNvSpPr/>
          <p:nvPr/>
        </p:nvSpPr>
        <p:spPr>
          <a:xfrm>
            <a:off x="5476756" y="2060910"/>
            <a:ext cx="5415852" cy="3210121"/>
          </a:xfrm>
          <a:prstGeom prst="chevron">
            <a:avLst>
              <a:gd name="adj" fmla="val 845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82" tIns="137082" rIns="45694" bIns="137082" rtlCol="0" anchor="t"/>
          <a:lstStyle/>
          <a:p>
            <a:pPr defTabSz="914049" fontAlgn="base">
              <a:spcBef>
                <a:spcPct val="0"/>
              </a:spcBef>
              <a:spcAft>
                <a:spcPts val="1200"/>
              </a:spcAft>
              <a:buClr>
                <a:prstClr val="white"/>
              </a:buClr>
              <a:buSzPct val="100000"/>
              <a:defRPr/>
            </a:pPr>
            <a:endParaRPr lang="en-US" sz="1800">
              <a:solidFill>
                <a:prstClr val="black"/>
              </a:solidFill>
              <a:latin typeface="Calibri Light" panose="020F0302020204030204"/>
              <a:ea typeface="Segoe UI" pitchFamily="34" charset="0"/>
              <a:cs typeface="Segoe UI Semilight" panose="020B0402040204020203" pitchFamily="34" charset="0"/>
            </a:endParaRP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14584" y="6349227"/>
            <a:ext cx="1353301" cy="342109"/>
          </a:xfrm>
          <a:prstGeom prst="rect">
            <a:avLst/>
          </a:prstGeom>
        </p:spPr>
      </p:pic>
    </p:spTree>
    <p:extLst>
      <p:ext uri="{BB962C8B-B14F-4D97-AF65-F5344CB8AC3E}">
        <p14:creationId xmlns:p14="http://schemas.microsoft.com/office/powerpoint/2010/main" val="2918533567"/>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08887B52-1268-43F1-B373-AACB73BB9A1D}"/>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905EE361-AD36-438D-90A1-FEB13ECE9B6E}"/>
              </a:ext>
            </a:extLst>
          </p:cNvPr>
          <p:cNvSpPr>
            <a:spLocks noGrp="1"/>
          </p:cNvSpPr>
          <p:nvPr>
            <p:ph type="body" sz="quarter" idx="11"/>
          </p:nvPr>
        </p:nvSpPr>
        <p:spPr>
          <a:xfrm>
            <a:off x="6334937" y="2045659"/>
            <a:ext cx="4763234" cy="3939540"/>
          </a:xfrm>
        </p:spPr>
        <p:txBody>
          <a:bodyPr/>
          <a:lstStyle/>
          <a:p>
            <a:r>
              <a:rPr lang="en-US"/>
              <a:t>Challenge </a:t>
            </a:r>
          </a:p>
          <a:p>
            <a:pPr lvl="1"/>
            <a:r>
              <a:rPr lang="en-US"/>
              <a:t>Assist buyer search by providing accurate options of similar clothing items from catalogue</a:t>
            </a:r>
          </a:p>
          <a:p>
            <a:pPr lvl="1"/>
            <a:r>
              <a:rPr lang="en-US"/>
              <a:t>Need for improved smart-image matching capability based on color, pattern, neck style, etc.</a:t>
            </a:r>
          </a:p>
          <a:p>
            <a:endParaRPr lang="en-US"/>
          </a:p>
          <a:p>
            <a:r>
              <a:rPr lang="en-US"/>
              <a:t>Solution</a:t>
            </a:r>
          </a:p>
          <a:p>
            <a:pPr lvl="1"/>
            <a:r>
              <a:rPr lang="en-US"/>
              <a:t>Training data created using Bing and domain-specific images</a:t>
            </a:r>
          </a:p>
          <a:p>
            <a:pPr lvl="1"/>
            <a:r>
              <a:rPr lang="en-US"/>
              <a:t>Used transfer learning to leverage pre-trained ImageNet deep neural network</a:t>
            </a:r>
          </a:p>
          <a:p>
            <a:pPr lvl="1"/>
            <a:r>
              <a:rPr lang="en-US"/>
              <a:t>Accurate list of most similar clothing items using similarity metrics for apparel</a:t>
            </a:r>
          </a:p>
          <a:p>
            <a:pPr lvl="1"/>
            <a:r>
              <a:rPr lang="en-US"/>
              <a:t>Match accuracy of 74%</a:t>
            </a:r>
          </a:p>
        </p:txBody>
      </p:sp>
      <p:sp>
        <p:nvSpPr>
          <p:cNvPr id="2" name="Title 1"/>
          <p:cNvSpPr>
            <a:spLocks noGrp="1"/>
          </p:cNvSpPr>
          <p:nvPr>
            <p:ph type="title"/>
          </p:nvPr>
        </p:nvSpPr>
        <p:spPr/>
        <p:txBody>
          <a:bodyPr/>
          <a:lstStyle/>
          <a:p>
            <a:r>
              <a:rPr lang="en-US"/>
              <a:t>Increased match accuracy with image analysis</a:t>
            </a:r>
          </a:p>
        </p:txBody>
      </p:sp>
      <p:sp>
        <p:nvSpPr>
          <p:cNvPr id="10" name="Chevron 13">
            <a:extLst>
              <a:ext uri="{FF2B5EF4-FFF2-40B4-BE49-F238E27FC236}">
                <a16:creationId xmlns:a16="http://schemas.microsoft.com/office/drawing/2014/main" id="{5C3DC208-0C56-4F50-B42C-5CF7A2C00B07}"/>
              </a:ext>
            </a:extLst>
          </p:cNvPr>
          <p:cNvSpPr/>
          <p:nvPr/>
        </p:nvSpPr>
        <p:spPr>
          <a:xfrm>
            <a:off x="5476756" y="2060910"/>
            <a:ext cx="5415852" cy="3210121"/>
          </a:xfrm>
          <a:prstGeom prst="chevron">
            <a:avLst>
              <a:gd name="adj" fmla="val 845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082" tIns="137082" rIns="45694" bIns="137082" rtlCol="0" anchor="t"/>
          <a:lstStyle/>
          <a:p>
            <a:pPr defTabSz="914049" fontAlgn="base">
              <a:spcBef>
                <a:spcPct val="0"/>
              </a:spcBef>
              <a:spcAft>
                <a:spcPts val="1200"/>
              </a:spcAft>
              <a:buClr>
                <a:prstClr val="white"/>
              </a:buClr>
              <a:buSzPct val="100000"/>
              <a:defRPr/>
            </a:pPr>
            <a:endParaRPr lang="en-US" sz="1800" kern="0">
              <a:solidFill>
                <a:prstClr val="black"/>
              </a:solidFill>
              <a:latin typeface="Calibri Light" panose="020F0302020204030204"/>
              <a:cs typeface="Segoe UI Semilight" panose="020B0402040204020203" pitchFamily="34" charset="0"/>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34901" y="6359744"/>
            <a:ext cx="809967" cy="341038"/>
          </a:xfrm>
          <a:prstGeom prst="rect">
            <a:avLst/>
          </a:prstGeom>
        </p:spPr>
      </p:pic>
    </p:spTree>
    <p:extLst>
      <p:ext uri="{BB962C8B-B14F-4D97-AF65-F5344CB8AC3E}">
        <p14:creationId xmlns:p14="http://schemas.microsoft.com/office/powerpoint/2010/main" val="86281053"/>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DB8D66F-848E-4AB0-888F-699FD8C02A20}"/>
              </a:ext>
            </a:extLst>
          </p:cNvPr>
          <p:cNvGraphicFramePr>
            <a:graphicFrameLocks noGrp="1"/>
          </p:cNvGraphicFramePr>
          <p:nvPr>
            <p:extLst>
              <p:ext uri="{D42A27DB-BD31-4B8C-83A1-F6EECF244321}">
                <p14:modId xmlns:p14="http://schemas.microsoft.com/office/powerpoint/2010/main" val="3239920636"/>
              </p:ext>
            </p:extLst>
          </p:nvPr>
        </p:nvGraphicFramePr>
        <p:xfrm>
          <a:off x="584199" y="2056713"/>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a:t>Purpose</a:t>
                      </a:r>
                    </a:p>
                  </a:txBody>
                  <a:tcPr/>
                </a:tc>
                <a:tc>
                  <a:txBody>
                    <a:bodyPr/>
                    <a:lstStyle/>
                    <a:p>
                      <a:pPr algn="ctr"/>
                      <a:r>
                        <a:rPr lang="en-US" b="1"/>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a:t>VM Family</a:t>
                      </a:r>
                    </a:p>
                  </a:txBody>
                  <a:tcPr/>
                </a:tc>
                <a:tc>
                  <a:txBody>
                    <a:bodyPr/>
                    <a:lstStyle/>
                    <a:p>
                      <a:pPr algn="ctr"/>
                      <a:r>
                        <a:rPr lang="en-US"/>
                        <a:t>NV v1</a:t>
                      </a:r>
                    </a:p>
                  </a:txBody>
                  <a:tcPr/>
                </a:tc>
                <a:extLst>
                  <a:ext uri="{0D108BD9-81ED-4DB2-BD59-A6C34878D82A}">
                    <a16:rowId xmlns:a16="http://schemas.microsoft.com/office/drawing/2014/main" val="612389553"/>
                  </a:ext>
                </a:extLst>
              </a:tr>
              <a:tr h="370840">
                <a:tc>
                  <a:txBody>
                    <a:bodyPr/>
                    <a:lstStyle/>
                    <a:p>
                      <a:pPr algn="ctr"/>
                      <a:r>
                        <a:rPr lang="en-US" b="1"/>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a:t>Sizes</a:t>
                      </a:r>
                    </a:p>
                  </a:txBody>
                  <a:tcPr/>
                </a:tc>
                <a:tc>
                  <a:txBody>
                    <a:bodyPr/>
                    <a:lstStyle/>
                    <a:p>
                      <a:pPr algn="ctr"/>
                      <a:r>
                        <a:rPr lang="en-US"/>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algn="ctr"/>
                      <a:r>
                        <a:rPr lang="en-US"/>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a:t>Haswell</a:t>
                      </a:r>
                    </a:p>
                  </a:txBody>
                  <a:tcPr/>
                </a:tc>
                <a:extLst>
                  <a:ext uri="{0D108BD9-81ED-4DB2-BD59-A6C34878D82A}">
                    <a16:rowId xmlns:a16="http://schemas.microsoft.com/office/drawing/2014/main" val="2878625299"/>
                  </a:ext>
                </a:extLst>
              </a:tr>
              <a:tr h="370840">
                <a:tc>
                  <a:txBody>
                    <a:bodyPr/>
                    <a:lstStyle/>
                    <a:p>
                      <a:pPr algn="ctr"/>
                      <a:r>
                        <a:rPr lang="en-US" b="1"/>
                        <a:t>VM RAM</a:t>
                      </a:r>
                    </a:p>
                  </a:txBody>
                  <a:tcPr/>
                </a:tc>
                <a:tc>
                  <a:txBody>
                    <a:bodyPr/>
                    <a:lstStyle/>
                    <a:p>
                      <a:pPr algn="ctr"/>
                      <a:r>
                        <a:rPr lang="en-US"/>
                        <a:t>56-224 GB</a:t>
                      </a:r>
                    </a:p>
                  </a:txBody>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a:t>~380-1500 GB</a:t>
                      </a:r>
                    </a:p>
                  </a:txBody>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a:t>Std Storage</a:t>
                      </a:r>
                    </a:p>
                  </a:txBody>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a:t>Quadro/Grid PC</a:t>
                      </a:r>
                    </a:p>
                  </a:txBody>
                  <a:tcPr/>
                </a:tc>
                <a:extLst>
                  <a:ext uri="{0D108BD9-81ED-4DB2-BD59-A6C34878D82A}">
                    <a16:rowId xmlns:a16="http://schemas.microsoft.com/office/drawing/2014/main" val="2690215733"/>
                  </a:ext>
                </a:extLst>
              </a:tr>
            </a:tbl>
          </a:graphicData>
        </a:graphic>
      </p:graphicFrame>
      <p:sp>
        <p:nvSpPr>
          <p:cNvPr id="2" name="Title 1">
            <a:extLst>
              <a:ext uri="{FF2B5EF4-FFF2-40B4-BE49-F238E27FC236}">
                <a16:creationId xmlns:a16="http://schemas.microsoft.com/office/drawing/2014/main" id="{8E956559-4F03-466C-82F5-6CB9FF2F7FAD}"/>
              </a:ext>
            </a:extLst>
          </p:cNvPr>
          <p:cNvSpPr>
            <a:spLocks noGrp="1"/>
          </p:cNvSpPr>
          <p:nvPr>
            <p:ph type="title"/>
          </p:nvPr>
        </p:nvSpPr>
        <p:spPr/>
        <p:txBody>
          <a:bodyPr/>
          <a:lstStyle/>
          <a:p>
            <a:r>
              <a:rPr lang="en-US"/>
              <a:t>Azure Family of GPUs</a:t>
            </a:r>
          </a:p>
        </p:txBody>
      </p:sp>
      <p:pic>
        <p:nvPicPr>
          <p:cNvPr id="4" name="Picture 2" descr="http://images.nvidia.com/content/tesla/images/tesla-3-quater.png">
            <a:extLst>
              <a:ext uri="{FF2B5EF4-FFF2-40B4-BE49-F238E27FC236}">
                <a16:creationId xmlns:a16="http://schemas.microsoft.com/office/drawing/2014/main" id="{E2B8A886-980F-4DBD-8C80-5370DD5BF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63399D9-035A-4A0D-8EF0-9CB898EF6125}"/>
              </a:ext>
            </a:extLst>
          </p:cNvPr>
          <p:cNvSpPr/>
          <p:nvPr/>
        </p:nvSpPr>
        <p:spPr bwMode="auto">
          <a:xfrm>
            <a:off x="5475027"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2x-4x</a:t>
            </a:r>
          </a:p>
        </p:txBody>
      </p:sp>
      <p:sp>
        <p:nvSpPr>
          <p:cNvPr id="7" name="Arrow: Right 6">
            <a:extLst>
              <a:ext uri="{FF2B5EF4-FFF2-40B4-BE49-F238E27FC236}">
                <a16:creationId xmlns:a16="http://schemas.microsoft.com/office/drawing/2014/main" id="{EAD5563C-6676-45D4-A25D-F964CED59797}"/>
              </a:ext>
            </a:extLst>
          </p:cNvPr>
          <p:cNvSpPr/>
          <p:nvPr/>
        </p:nvSpPr>
        <p:spPr bwMode="auto">
          <a:xfrm>
            <a:off x="7310385" y="6158552"/>
            <a:ext cx="1241945" cy="484496"/>
          </a:xfrm>
          <a:prstGeom prst="rightArrow">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1.5x</a:t>
            </a:r>
          </a:p>
        </p:txBody>
      </p:sp>
      <p:graphicFrame>
        <p:nvGraphicFramePr>
          <p:cNvPr id="8" name="Table 7">
            <a:extLst>
              <a:ext uri="{FF2B5EF4-FFF2-40B4-BE49-F238E27FC236}">
                <a16:creationId xmlns:a16="http://schemas.microsoft.com/office/drawing/2014/main" id="{9151AFB0-B361-4044-B0D6-CF490230509A}"/>
              </a:ext>
            </a:extLst>
          </p:cNvPr>
          <p:cNvGraphicFramePr>
            <a:graphicFrameLocks noGrp="1"/>
          </p:cNvGraphicFramePr>
          <p:nvPr>
            <p:extLst>
              <p:ext uri="{D42A27DB-BD31-4B8C-83A1-F6EECF244321}">
                <p14:modId xmlns:p14="http://schemas.microsoft.com/office/powerpoint/2010/main" val="1541070284"/>
              </p:ext>
            </p:extLst>
          </p:nvPr>
        </p:nvGraphicFramePr>
        <p:xfrm>
          <a:off x="4257039" y="2056713"/>
          <a:ext cx="550926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493169342"/>
                    </a:ext>
                  </a:extLst>
                </a:gridCol>
                <a:gridCol w="1836420">
                  <a:extLst>
                    <a:ext uri="{9D8B030D-6E8A-4147-A177-3AD203B41FA5}">
                      <a16:colId xmlns:a16="http://schemas.microsoft.com/office/drawing/2014/main" val="4224067851"/>
                    </a:ext>
                  </a:extLst>
                </a:gridCol>
                <a:gridCol w="1836420">
                  <a:extLst>
                    <a:ext uri="{9D8B030D-6E8A-4147-A177-3AD203B41FA5}">
                      <a16:colId xmlns:a16="http://schemas.microsoft.com/office/drawing/2014/main" val="2924063123"/>
                    </a:ext>
                  </a:extLst>
                </a:gridCol>
              </a:tblGrid>
              <a:tr h="370840">
                <a:tc>
                  <a:txBody>
                    <a:bodyPr/>
                    <a:lstStyle/>
                    <a:p>
                      <a:pPr algn="ctr"/>
                      <a:r>
                        <a:rPr lang="en-US" b="1"/>
                        <a:t>Compute</a:t>
                      </a:r>
                    </a:p>
                  </a:txBody>
                  <a:tcPr>
                    <a:solidFill>
                      <a:srgbClr val="BAD80A"/>
                    </a:solidFill>
                  </a:tcPr>
                </a:tc>
                <a:tc>
                  <a:txBody>
                    <a:bodyPr/>
                    <a:lstStyle/>
                    <a:p>
                      <a:pPr algn="ctr"/>
                      <a:r>
                        <a:rPr lang="en-US" b="1"/>
                        <a:t>Compute</a:t>
                      </a:r>
                    </a:p>
                  </a:txBody>
                  <a:tcPr>
                    <a:solidFill>
                      <a:srgbClr val="BAD80A"/>
                    </a:solidFill>
                  </a:tcPr>
                </a:tc>
                <a:tc>
                  <a:txBody>
                    <a:bodyPr/>
                    <a:lstStyle/>
                    <a:p>
                      <a:pPr algn="ctr"/>
                      <a:r>
                        <a:rPr lang="en-US" b="1"/>
                        <a:t>Compute</a:t>
                      </a:r>
                    </a:p>
                  </a:txBody>
                  <a:tcPr>
                    <a:solidFill>
                      <a:srgbClr val="BAD80A"/>
                    </a:solidFill>
                  </a:tcPr>
                </a:tc>
                <a:extLst>
                  <a:ext uri="{0D108BD9-81ED-4DB2-BD59-A6C34878D82A}">
                    <a16:rowId xmlns:a16="http://schemas.microsoft.com/office/drawing/2014/main" val="2630610210"/>
                  </a:ext>
                </a:extLst>
              </a:tr>
              <a:tr h="370840">
                <a:tc>
                  <a:txBody>
                    <a:bodyPr/>
                    <a:lstStyle/>
                    <a:p>
                      <a:pPr algn="ctr"/>
                      <a:r>
                        <a:rPr lang="en-US"/>
                        <a:t>NC v1</a:t>
                      </a:r>
                    </a:p>
                  </a:txBody>
                  <a:tcPr/>
                </a:tc>
                <a:tc>
                  <a:txBody>
                    <a:bodyPr/>
                    <a:lstStyle/>
                    <a:p>
                      <a:pPr algn="ctr"/>
                      <a:r>
                        <a:rPr lang="en-US"/>
                        <a:t>NC v2</a:t>
                      </a:r>
                    </a:p>
                  </a:txBody>
                  <a:tcPr/>
                </a:tc>
                <a:tc>
                  <a:txBody>
                    <a:bodyPr/>
                    <a:lstStyle/>
                    <a:p>
                      <a:pPr algn="ctr"/>
                      <a:r>
                        <a:rPr lang="en-US"/>
                        <a:t>NC v3</a:t>
                      </a:r>
                    </a:p>
                  </a:txBody>
                  <a:tcPr/>
                </a:tc>
                <a:extLst>
                  <a:ext uri="{0D108BD9-81ED-4DB2-BD59-A6C34878D82A}">
                    <a16:rowId xmlns:a16="http://schemas.microsoft.com/office/drawing/2014/main" val="612389553"/>
                  </a:ext>
                </a:extLst>
              </a:tr>
              <a:tr h="370840">
                <a:tc>
                  <a:txBody>
                    <a:bodyPr/>
                    <a:lstStyle/>
                    <a:p>
                      <a:pPr algn="ctr"/>
                      <a:r>
                        <a:rPr lang="en-US"/>
                        <a:t>NVIDIA K80</a:t>
                      </a:r>
                    </a:p>
                  </a:txBody>
                  <a:tcPr/>
                </a:tc>
                <a:tc>
                  <a:txBody>
                    <a:bodyPr/>
                    <a:lstStyle/>
                    <a:p>
                      <a:pPr algn="ctr"/>
                      <a:r>
                        <a:rPr lang="en-US"/>
                        <a:t>NVIDIA P100</a:t>
                      </a:r>
                    </a:p>
                  </a:txBody>
                  <a:tcPr/>
                </a:tc>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Haswell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56-224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~380-1500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~700-3000 GB</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Std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Tesla</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Tesla</a:t>
                      </a:r>
                    </a:p>
                  </a:txBody>
                  <a:tcPr/>
                </a:tc>
                <a:extLst>
                  <a:ext uri="{0D108BD9-81ED-4DB2-BD59-A6C34878D82A}">
                    <a16:rowId xmlns:a16="http://schemas.microsoft.com/office/drawing/2014/main" val="2690215733"/>
                  </a:ext>
                </a:extLst>
              </a:tr>
            </a:tbl>
          </a:graphicData>
        </a:graphic>
      </p:graphicFrame>
      <p:graphicFrame>
        <p:nvGraphicFramePr>
          <p:cNvPr id="9" name="Table 8">
            <a:extLst>
              <a:ext uri="{FF2B5EF4-FFF2-40B4-BE49-F238E27FC236}">
                <a16:creationId xmlns:a16="http://schemas.microsoft.com/office/drawing/2014/main" id="{6F0EFFB3-ABE4-42B2-94CF-82397DF63A80}"/>
              </a:ext>
            </a:extLst>
          </p:cNvPr>
          <p:cNvGraphicFramePr>
            <a:graphicFrameLocks noGrp="1"/>
          </p:cNvGraphicFramePr>
          <p:nvPr>
            <p:extLst>
              <p:ext uri="{D42A27DB-BD31-4B8C-83A1-F6EECF244321}">
                <p14:modId xmlns:p14="http://schemas.microsoft.com/office/powerpoint/2010/main" val="2493819367"/>
              </p:ext>
            </p:extLst>
          </p:nvPr>
        </p:nvGraphicFramePr>
        <p:xfrm>
          <a:off x="9766299" y="2056713"/>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v1</a:t>
                      </a:r>
                    </a:p>
                  </a:txBody>
                  <a:tcPr/>
                </a:tc>
                <a:extLst>
                  <a:ext uri="{0D108BD9-81ED-4DB2-BD59-A6C34878D82A}">
                    <a16:rowId xmlns:a16="http://schemas.microsoft.com/office/drawing/2014/main" val="612389553"/>
                  </a:ext>
                </a:extLst>
              </a:tr>
              <a:tr h="370840">
                <a:tc>
                  <a:txBody>
                    <a:bodyPr/>
                    <a:lstStyle/>
                    <a:p>
                      <a:pPr algn="ctr"/>
                      <a:r>
                        <a:rPr lang="en-US"/>
                        <a:t>NVIDIA P40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 2 or 4 GPU</a:t>
                      </a:r>
                    </a:p>
                  </a:txBody>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FDR InfiniBand</a:t>
                      </a:r>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Broadwell</a:t>
                      </a:r>
                    </a:p>
                  </a:txBody>
                  <a:tcPr/>
                </a:tc>
                <a:extLst>
                  <a:ext uri="{0D108BD9-81ED-4DB2-BD59-A6C34878D82A}">
                    <a16:rowId xmlns:a16="http://schemas.microsoft.com/office/drawing/2014/main" val="2878625299"/>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112-448 GB</a:t>
                      </a:r>
                    </a:p>
                  </a:txBody>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~700-3000 GB</a:t>
                      </a:r>
                    </a:p>
                  </a:txBody>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Tesla</a:t>
                      </a:r>
                    </a:p>
                  </a:txBody>
                  <a:tcPr/>
                </a:tc>
                <a:extLst>
                  <a:ext uri="{0D108BD9-81ED-4DB2-BD59-A6C34878D82A}">
                    <a16:rowId xmlns:a16="http://schemas.microsoft.com/office/drawing/2014/main" val="2690215733"/>
                  </a:ext>
                </a:extLst>
              </a:tr>
            </a:tbl>
          </a:graphicData>
        </a:graphic>
      </p:graphicFrame>
    </p:spTree>
    <p:extLst>
      <p:ext uri="{BB962C8B-B14F-4D97-AF65-F5344CB8AC3E}">
        <p14:creationId xmlns:p14="http://schemas.microsoft.com/office/powerpoint/2010/main" val="1387540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F245-192A-4597-8913-D465E7BB0EE3}"/>
              </a:ext>
            </a:extLst>
          </p:cNvPr>
          <p:cNvSpPr>
            <a:spLocks noGrp="1"/>
          </p:cNvSpPr>
          <p:nvPr>
            <p:ph type="title"/>
          </p:nvPr>
        </p:nvSpPr>
        <p:spPr/>
        <p:txBody>
          <a:bodyPr/>
          <a:lstStyle/>
          <a:p>
            <a:r>
              <a:rPr lang="en-US"/>
              <a:t>New GPU Families </a:t>
            </a:r>
            <a:r>
              <a:rPr lang="en-US" sz="2400"/>
              <a:t>(Announced this week!)</a:t>
            </a:r>
            <a:endParaRPr lang="en-US"/>
          </a:p>
        </p:txBody>
      </p:sp>
      <p:graphicFrame>
        <p:nvGraphicFramePr>
          <p:cNvPr id="4" name="Table 3">
            <a:extLst>
              <a:ext uri="{FF2B5EF4-FFF2-40B4-BE49-F238E27FC236}">
                <a16:creationId xmlns:a16="http://schemas.microsoft.com/office/drawing/2014/main" id="{68945ABB-E540-4451-8E41-31F953CE1DA3}"/>
              </a:ext>
            </a:extLst>
          </p:cNvPr>
          <p:cNvGraphicFramePr>
            <a:graphicFrameLocks noGrp="1"/>
          </p:cNvGraphicFramePr>
          <p:nvPr>
            <p:extLst>
              <p:ext uri="{D42A27DB-BD31-4B8C-83A1-F6EECF244321}">
                <p14:modId xmlns:p14="http://schemas.microsoft.com/office/powerpoint/2010/main" val="3705938932"/>
              </p:ext>
            </p:extLst>
          </p:nvPr>
        </p:nvGraphicFramePr>
        <p:xfrm>
          <a:off x="584199" y="2057400"/>
          <a:ext cx="367284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552099872"/>
                    </a:ext>
                  </a:extLst>
                </a:gridCol>
                <a:gridCol w="1836420">
                  <a:extLst>
                    <a:ext uri="{9D8B030D-6E8A-4147-A177-3AD203B41FA5}">
                      <a16:colId xmlns:a16="http://schemas.microsoft.com/office/drawing/2014/main" val="723706319"/>
                    </a:ext>
                  </a:extLst>
                </a:gridCol>
              </a:tblGrid>
              <a:tr h="370840">
                <a:tc>
                  <a:txBody>
                    <a:bodyPr/>
                    <a:lstStyle/>
                    <a:p>
                      <a:pPr algn="ctr"/>
                      <a:r>
                        <a:rPr lang="en-US" b="1"/>
                        <a:t>Purpose</a:t>
                      </a:r>
                    </a:p>
                  </a:txBody>
                  <a:tcPr/>
                </a:tc>
                <a:tc>
                  <a:txBody>
                    <a:bodyPr/>
                    <a:lstStyle/>
                    <a:p>
                      <a:pPr algn="ctr"/>
                      <a:r>
                        <a:rPr lang="en-US" b="1"/>
                        <a:t>Graphics</a:t>
                      </a:r>
                    </a:p>
                  </a:txBody>
                  <a:tcPr>
                    <a:solidFill>
                      <a:srgbClr val="B4A0FF"/>
                    </a:solidFill>
                  </a:tcPr>
                </a:tc>
                <a:extLst>
                  <a:ext uri="{0D108BD9-81ED-4DB2-BD59-A6C34878D82A}">
                    <a16:rowId xmlns:a16="http://schemas.microsoft.com/office/drawing/2014/main" val="2630610210"/>
                  </a:ext>
                </a:extLst>
              </a:tr>
              <a:tr h="370840">
                <a:tc>
                  <a:txBody>
                    <a:bodyPr/>
                    <a:lstStyle/>
                    <a:p>
                      <a:pPr algn="ctr"/>
                      <a:r>
                        <a:rPr lang="en-US" b="1"/>
                        <a:t>VM Family</a:t>
                      </a:r>
                    </a:p>
                  </a:txBody>
                  <a:tcPr/>
                </a:tc>
                <a:tc>
                  <a:txBody>
                    <a:bodyPr/>
                    <a:lstStyle/>
                    <a:p>
                      <a:pPr algn="ctr"/>
                      <a:r>
                        <a:rPr lang="en-US"/>
                        <a:t>NV v2</a:t>
                      </a:r>
                    </a:p>
                  </a:txBody>
                  <a:tcPr/>
                </a:tc>
                <a:extLst>
                  <a:ext uri="{0D108BD9-81ED-4DB2-BD59-A6C34878D82A}">
                    <a16:rowId xmlns:a16="http://schemas.microsoft.com/office/drawing/2014/main" val="612389553"/>
                  </a:ext>
                </a:extLst>
              </a:tr>
              <a:tr h="370840">
                <a:tc>
                  <a:txBody>
                    <a:bodyPr/>
                    <a:lstStyle/>
                    <a:p>
                      <a:pPr algn="ctr"/>
                      <a:r>
                        <a:rPr lang="en-US" b="1"/>
                        <a:t>GPU</a:t>
                      </a:r>
                    </a:p>
                  </a:txBody>
                  <a:tcPr/>
                </a:tc>
                <a:tc>
                  <a:txBody>
                    <a:bodyPr/>
                    <a:lstStyle/>
                    <a:p>
                      <a:pPr algn="ctr"/>
                      <a:r>
                        <a:rPr lang="en-US"/>
                        <a:t>NVIDIA M60</a:t>
                      </a:r>
                    </a:p>
                  </a:txBody>
                  <a:tcPr/>
                </a:tc>
                <a:extLst>
                  <a:ext uri="{0D108BD9-81ED-4DB2-BD59-A6C34878D82A}">
                    <a16:rowId xmlns:a16="http://schemas.microsoft.com/office/drawing/2014/main" val="3686646386"/>
                  </a:ext>
                </a:extLst>
              </a:tr>
              <a:tr h="370840">
                <a:tc>
                  <a:txBody>
                    <a:bodyPr/>
                    <a:lstStyle/>
                    <a:p>
                      <a:pPr algn="ctr"/>
                      <a:r>
                        <a:rPr lang="en-US" b="1"/>
                        <a:t>Sizes</a:t>
                      </a:r>
                    </a:p>
                  </a:txBody>
                  <a:tcPr/>
                </a:tc>
                <a:tc>
                  <a:txBody>
                    <a:bodyPr/>
                    <a:lstStyle/>
                    <a:p>
                      <a:pPr algn="ctr"/>
                      <a:r>
                        <a:rPr lang="en-US"/>
                        <a:t>1, 2 or 4 GPU</a:t>
                      </a:r>
                    </a:p>
                  </a:txBody>
                  <a:tcPr/>
                </a:tc>
                <a:extLst>
                  <a:ext uri="{0D108BD9-81ED-4DB2-BD59-A6C34878D82A}">
                    <a16:rowId xmlns:a16="http://schemas.microsoft.com/office/drawing/2014/main" val="181860626"/>
                  </a:ext>
                </a:extLst>
              </a:tr>
              <a:tr h="370840">
                <a:tc>
                  <a:txBody>
                    <a:bodyPr/>
                    <a:lstStyle/>
                    <a:p>
                      <a:pPr algn="ctr"/>
                      <a:r>
                        <a:rPr lang="en-US" b="1"/>
                        <a:t>Interconnect</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PCIe (dual root)</a:t>
                      </a:r>
                    </a:p>
                  </a:txBody>
                  <a:tcPr/>
                </a:tc>
                <a:extLst>
                  <a:ext uri="{0D108BD9-81ED-4DB2-BD59-A6C34878D82A}">
                    <a16:rowId xmlns:a16="http://schemas.microsoft.com/office/drawing/2014/main" val="4262354667"/>
                  </a:ext>
                </a:extLst>
              </a:tr>
              <a:tr h="370840">
                <a:tc>
                  <a:txBody>
                    <a:bodyPr/>
                    <a:lstStyle/>
                    <a:p>
                      <a:pPr algn="ctr"/>
                      <a:r>
                        <a:rPr lang="en-US" b="1"/>
                        <a:t>2</a:t>
                      </a:r>
                      <a:r>
                        <a:rPr lang="en-US" b="1" baseline="30000"/>
                        <a:t>nd</a:t>
                      </a:r>
                      <a:r>
                        <a:rPr lang="en-US" b="1"/>
                        <a:t> Network</a:t>
                      </a:r>
                    </a:p>
                  </a:txBody>
                  <a:tcPr/>
                </a:tc>
                <a:tc>
                  <a:txBody>
                    <a:bodyPr/>
                    <a:lstStyle/>
                    <a:p>
                      <a:pPr algn="ctr"/>
                      <a:endParaRPr lang="en-US"/>
                    </a:p>
                  </a:txBody>
                  <a:tcPr/>
                </a:tc>
                <a:extLst>
                  <a:ext uri="{0D108BD9-81ED-4DB2-BD59-A6C34878D82A}">
                    <a16:rowId xmlns:a16="http://schemas.microsoft.com/office/drawing/2014/main" val="434520530"/>
                  </a:ext>
                </a:extLst>
              </a:tr>
              <a:tr h="370840">
                <a:tc>
                  <a:txBody>
                    <a:bodyPr/>
                    <a:lstStyle/>
                    <a:p>
                      <a:pPr algn="ctr"/>
                      <a:r>
                        <a:rPr lang="en-US" b="1"/>
                        <a:t>VM CPU</a:t>
                      </a:r>
                    </a:p>
                  </a:txBody>
                  <a:tcPr/>
                </a:tc>
                <a:tc>
                  <a:txBody>
                    <a:bodyPr/>
                    <a:lstStyle/>
                    <a:p>
                      <a:pPr algn="ctr"/>
                      <a:r>
                        <a:rPr lang="en-US"/>
                        <a:t>Broadwell</a:t>
                      </a:r>
                    </a:p>
                  </a:txBody>
                  <a:tcPr>
                    <a:solidFill>
                      <a:srgbClr val="92D050"/>
                    </a:solidFill>
                  </a:tcPr>
                </a:tc>
                <a:extLst>
                  <a:ext uri="{0D108BD9-81ED-4DB2-BD59-A6C34878D82A}">
                    <a16:rowId xmlns:a16="http://schemas.microsoft.com/office/drawing/2014/main" val="1619807933"/>
                  </a:ext>
                </a:extLst>
              </a:tr>
              <a:tr h="370840">
                <a:tc>
                  <a:txBody>
                    <a:bodyPr/>
                    <a:lstStyle/>
                    <a:p>
                      <a:pPr algn="ctr"/>
                      <a:r>
                        <a:rPr lang="en-US" b="1"/>
                        <a:t>VM RAM</a:t>
                      </a:r>
                    </a:p>
                  </a:txBody>
                  <a:tcPr/>
                </a:tc>
                <a:tc>
                  <a:txBody>
                    <a:bodyPr/>
                    <a:lstStyle/>
                    <a:p>
                      <a:pPr algn="ctr"/>
                      <a:r>
                        <a:rPr lang="en-US"/>
                        <a:t>112-448 GB</a:t>
                      </a:r>
                    </a:p>
                  </a:txBody>
                  <a:tcPr>
                    <a:solidFill>
                      <a:srgbClr val="92D050"/>
                    </a:solidFill>
                  </a:tcPr>
                </a:tc>
                <a:extLst>
                  <a:ext uri="{0D108BD9-81ED-4DB2-BD59-A6C34878D82A}">
                    <a16:rowId xmlns:a16="http://schemas.microsoft.com/office/drawing/2014/main" val="777422517"/>
                  </a:ext>
                </a:extLst>
              </a:tr>
              <a:tr h="370840">
                <a:tc>
                  <a:txBody>
                    <a:bodyPr/>
                    <a:lstStyle/>
                    <a:p>
                      <a:pPr algn="ctr"/>
                      <a:r>
                        <a:rPr lang="en-US" b="1"/>
                        <a:t>Local SSD</a:t>
                      </a:r>
                    </a:p>
                  </a:txBody>
                  <a:tcPr/>
                </a:tc>
                <a:tc>
                  <a:txBody>
                    <a:bodyPr/>
                    <a:lstStyle/>
                    <a:p>
                      <a:pPr algn="ctr"/>
                      <a:r>
                        <a:rPr lang="en-US"/>
                        <a:t>~700-3000 GB</a:t>
                      </a:r>
                    </a:p>
                  </a:txBody>
                  <a:tcPr>
                    <a:solidFill>
                      <a:srgbClr val="92D050"/>
                    </a:solidFill>
                  </a:tcPr>
                </a:tc>
                <a:extLst>
                  <a:ext uri="{0D108BD9-81ED-4DB2-BD59-A6C34878D82A}">
                    <a16:rowId xmlns:a16="http://schemas.microsoft.com/office/drawing/2014/main" val="375007431"/>
                  </a:ext>
                </a:extLst>
              </a:tr>
              <a:tr h="370840">
                <a:tc>
                  <a:txBody>
                    <a:bodyPr/>
                    <a:lstStyle/>
                    <a:p>
                      <a:pPr algn="ctr"/>
                      <a:r>
                        <a:rPr lang="en-US" b="1"/>
                        <a:t>Storage</a:t>
                      </a:r>
                    </a:p>
                  </a:txBody>
                  <a:tcPr/>
                </a:tc>
                <a:tc>
                  <a:txBody>
                    <a:bodyPr/>
                    <a:lstStyle/>
                    <a:p>
                      <a:pPr algn="ctr"/>
                      <a:r>
                        <a:rPr lang="en-US"/>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algn="ctr"/>
                      <a:r>
                        <a:rPr lang="en-US" b="1"/>
                        <a:t>Driver</a:t>
                      </a:r>
                    </a:p>
                  </a:txBody>
                  <a:tcPr/>
                </a:tc>
                <a:tc>
                  <a:txBody>
                    <a:bodyPr/>
                    <a:lstStyle/>
                    <a:p>
                      <a:pPr algn="ctr"/>
                      <a:r>
                        <a:rPr lang="en-US"/>
                        <a:t>Quadro/Grid PC</a:t>
                      </a:r>
                    </a:p>
                  </a:txBody>
                  <a:tcPr>
                    <a:noFill/>
                  </a:tcPr>
                </a:tc>
                <a:extLst>
                  <a:ext uri="{0D108BD9-81ED-4DB2-BD59-A6C34878D82A}">
                    <a16:rowId xmlns:a16="http://schemas.microsoft.com/office/drawing/2014/main" val="2690215733"/>
                  </a:ext>
                </a:extLst>
              </a:tr>
            </a:tbl>
          </a:graphicData>
        </a:graphic>
      </p:graphicFrame>
      <p:pic>
        <p:nvPicPr>
          <p:cNvPr id="5" name="Picture 2" descr="http://images.nvidia.com/content/tesla/images/tesla-3-quater.png">
            <a:extLst>
              <a:ext uri="{FF2B5EF4-FFF2-40B4-BE49-F238E27FC236}">
                <a16:creationId xmlns:a16="http://schemas.microsoft.com/office/drawing/2014/main" id="{5D469DAA-495F-4B20-AC69-F9C836D13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44" y="134434"/>
            <a:ext cx="2526208" cy="18418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003AB2B1-E432-4C2C-B4CD-4A8284A7213B}"/>
              </a:ext>
            </a:extLst>
          </p:cNvPr>
          <p:cNvGraphicFramePr>
            <a:graphicFrameLocks noGrp="1"/>
          </p:cNvGraphicFramePr>
          <p:nvPr>
            <p:extLst>
              <p:ext uri="{D42A27DB-BD31-4B8C-83A1-F6EECF244321}">
                <p14:modId xmlns:p14="http://schemas.microsoft.com/office/powerpoint/2010/main" val="1678078743"/>
              </p:ext>
            </p:extLst>
          </p:nvPr>
        </p:nvGraphicFramePr>
        <p:xfrm>
          <a:off x="4259580" y="2057400"/>
          <a:ext cx="1836420" cy="4079240"/>
        </p:xfrm>
        <a:graphic>
          <a:graphicData uri="http://schemas.openxmlformats.org/drawingml/2006/table">
            <a:tbl>
              <a:tblPr firstRow="1" bandRow="1">
                <a:tableStyleId>{5940675A-B579-460E-94D1-54222C63F5DA}</a:tableStyleId>
              </a:tblPr>
              <a:tblGrid>
                <a:gridCol w="1836420">
                  <a:extLst>
                    <a:ext uri="{9D8B030D-6E8A-4147-A177-3AD203B41FA5}">
                      <a16:colId xmlns:a16="http://schemas.microsoft.com/office/drawing/2014/main" val="1208137284"/>
                    </a:ext>
                  </a:extLst>
                </a:gridCol>
              </a:tblGrid>
              <a:tr h="370840">
                <a:tc>
                  <a:txBody>
                    <a:bodyPr/>
                    <a:lstStyle/>
                    <a:p>
                      <a:pPr algn="ctr"/>
                      <a:r>
                        <a:rPr lang="en-US" b="1"/>
                        <a:t>Deep Learning</a:t>
                      </a:r>
                    </a:p>
                  </a:txBody>
                  <a:tcPr>
                    <a:solidFill>
                      <a:srgbClr val="00BCF2"/>
                    </a:solidFill>
                  </a:tcPr>
                </a:tc>
                <a:extLst>
                  <a:ext uri="{0D108BD9-81ED-4DB2-BD59-A6C34878D82A}">
                    <a16:rowId xmlns:a16="http://schemas.microsoft.com/office/drawing/2014/main" val="2630610210"/>
                  </a:ext>
                </a:extLst>
              </a:tr>
              <a:tr h="370840">
                <a:tc>
                  <a:txBody>
                    <a:bodyPr/>
                    <a:lstStyle/>
                    <a:p>
                      <a:pPr algn="ctr"/>
                      <a:r>
                        <a:rPr lang="en-US"/>
                        <a:t>ND v2</a:t>
                      </a:r>
                    </a:p>
                  </a:txBody>
                  <a:tcPr/>
                </a:tc>
                <a:extLst>
                  <a:ext uri="{0D108BD9-81ED-4DB2-BD59-A6C34878D82A}">
                    <a16:rowId xmlns:a16="http://schemas.microsoft.com/office/drawing/2014/main" val="612389553"/>
                  </a:ext>
                </a:extLst>
              </a:tr>
              <a:tr h="370840">
                <a:tc>
                  <a:txBody>
                    <a:bodyPr/>
                    <a:lstStyle/>
                    <a:p>
                      <a:pPr algn="ctr"/>
                      <a:r>
                        <a:rPr lang="en-US"/>
                        <a:t>NVIDIA V100</a:t>
                      </a:r>
                    </a:p>
                  </a:txBody>
                  <a:tcPr/>
                </a:tc>
                <a:extLst>
                  <a:ext uri="{0D108BD9-81ED-4DB2-BD59-A6C34878D82A}">
                    <a16:rowId xmlns:a16="http://schemas.microsoft.com/office/drawing/2014/main" val="368664638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8 GPU</a:t>
                      </a:r>
                    </a:p>
                  </a:txBody>
                  <a:tcPr>
                    <a:solidFill>
                      <a:srgbClr val="92D050"/>
                    </a:solidFill>
                  </a:tcPr>
                </a:tc>
                <a:extLst>
                  <a:ext uri="{0D108BD9-81ED-4DB2-BD59-A6C34878D82A}">
                    <a16:rowId xmlns:a16="http://schemas.microsoft.com/office/drawing/2014/main" val="181860626"/>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err="1"/>
                        <a:t>NVLink</a:t>
                      </a:r>
                      <a:endParaRPr lang="en-US"/>
                    </a:p>
                  </a:txBody>
                  <a:tcPr>
                    <a:solidFill>
                      <a:srgbClr val="92D050"/>
                    </a:solidFill>
                  </a:tcPr>
                </a:tc>
                <a:extLst>
                  <a:ext uri="{0D108BD9-81ED-4DB2-BD59-A6C34878D82A}">
                    <a16:rowId xmlns:a16="http://schemas.microsoft.com/office/drawing/2014/main" val="426235466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434520530"/>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Skylake</a:t>
                      </a:r>
                    </a:p>
                  </a:txBody>
                  <a:tcPr>
                    <a:solidFill>
                      <a:srgbClr val="92D050"/>
                    </a:solidFill>
                  </a:tcPr>
                </a:tc>
                <a:extLst>
                  <a:ext uri="{0D108BD9-81ED-4DB2-BD59-A6C34878D82A}">
                    <a16:rowId xmlns:a16="http://schemas.microsoft.com/office/drawing/2014/main" val="1619807933"/>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672 GB</a:t>
                      </a:r>
                    </a:p>
                  </a:txBody>
                  <a:tcPr>
                    <a:solidFill>
                      <a:srgbClr val="92D050"/>
                    </a:solidFill>
                  </a:tcPr>
                </a:tc>
                <a:extLst>
                  <a:ext uri="{0D108BD9-81ED-4DB2-BD59-A6C34878D82A}">
                    <a16:rowId xmlns:a16="http://schemas.microsoft.com/office/drawing/2014/main" val="77742251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~1300 GB</a:t>
                      </a:r>
                    </a:p>
                  </a:txBody>
                  <a:tcPr>
                    <a:solidFill>
                      <a:srgbClr val="92D050"/>
                    </a:solidFill>
                  </a:tcPr>
                </a:tc>
                <a:extLst>
                  <a:ext uri="{0D108BD9-81ED-4DB2-BD59-A6C34878D82A}">
                    <a16:rowId xmlns:a16="http://schemas.microsoft.com/office/drawing/2014/main" val="375007431"/>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Prem Storage</a:t>
                      </a:r>
                    </a:p>
                  </a:txBody>
                  <a:tcPr>
                    <a:solidFill>
                      <a:srgbClr val="92D050"/>
                    </a:solidFill>
                  </a:tcPr>
                </a:tc>
                <a:extLst>
                  <a:ext uri="{0D108BD9-81ED-4DB2-BD59-A6C34878D82A}">
                    <a16:rowId xmlns:a16="http://schemas.microsoft.com/office/drawing/2014/main" val="1438230747"/>
                  </a:ext>
                </a:extLst>
              </a:tr>
              <a:tr h="3708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690215733"/>
                  </a:ext>
                </a:extLst>
              </a:tr>
            </a:tbl>
          </a:graphicData>
        </a:graphic>
      </p:graphicFrame>
      <p:pic>
        <p:nvPicPr>
          <p:cNvPr id="11" name="Picture 10">
            <a:extLst>
              <a:ext uri="{FF2B5EF4-FFF2-40B4-BE49-F238E27FC236}">
                <a16:creationId xmlns:a16="http://schemas.microsoft.com/office/drawing/2014/main" id="{8398E388-9487-492D-AA0C-59613709F894}"/>
              </a:ext>
            </a:extLst>
          </p:cNvPr>
          <p:cNvPicPr>
            <a:picLocks noChangeAspect="1"/>
          </p:cNvPicPr>
          <p:nvPr/>
        </p:nvPicPr>
        <p:blipFill rotWithShape="1">
          <a:blip r:embed="rId4"/>
          <a:srcRect r="8813"/>
          <a:stretch/>
        </p:blipFill>
        <p:spPr>
          <a:xfrm>
            <a:off x="9345752" y="2057400"/>
            <a:ext cx="2743200" cy="2123527"/>
          </a:xfrm>
          <a:prstGeom prst="rect">
            <a:avLst/>
          </a:prstGeom>
        </p:spPr>
      </p:pic>
    </p:spTree>
    <p:extLst>
      <p:ext uri="{BB962C8B-B14F-4D97-AF65-F5344CB8AC3E}">
        <p14:creationId xmlns:p14="http://schemas.microsoft.com/office/powerpoint/2010/main" val="205544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42"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en-US"/>
              <a:t>Model Deployment</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2"/>
          </p:nvPr>
        </p:nvSpPr>
        <p:spPr/>
        <p:txBody>
          <a:bodyPr lIns="91440"/>
          <a:lstStyle/>
          <a:p>
            <a:r>
              <a:rPr lang="en-US"/>
              <a:t>Requirements</a:t>
            </a:r>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5681091" cy="4558380"/>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Choice of Deployment Environments</a:t>
            </a:r>
          </a:p>
          <a:p>
            <a:pPr>
              <a:spcAft>
                <a:spcPts val="488"/>
              </a:spcAft>
            </a:pPr>
            <a:r>
              <a:rPr lang="en-US" sz="1800"/>
              <a:t>Single VM, Cluster of VMs, Spark Clusters, Hadoop Clusters, In the cloud, On-premises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Edge Deployment</a:t>
            </a:r>
          </a:p>
          <a:p>
            <a:pPr>
              <a:spcAft>
                <a:spcPts val="988"/>
              </a:spcAft>
            </a:pPr>
            <a:r>
              <a:rPr lang="en-US" sz="1800"/>
              <a:t>To enable predictions close to the event source-for quicker response and avoid unnecessary data transfer.</a:t>
            </a:r>
          </a:p>
          <a:p>
            <a:pPr>
              <a:spcAft>
                <a:spcPts val="988"/>
              </a:spcAft>
            </a:pPr>
            <a:endParaRPr lang="en-US" sz="1800">
              <a:solidFill>
                <a:schemeClr val="tx2"/>
              </a:solidFill>
              <a:latin typeface="+mj-lt"/>
            </a:endParaRPr>
          </a:p>
          <a:p>
            <a:pPr>
              <a:spcAft>
                <a:spcPts val="988"/>
              </a:spcAft>
            </a:pPr>
            <a:r>
              <a:rPr lang="en-US" sz="1800">
                <a:solidFill>
                  <a:schemeClr val="tx2"/>
                </a:solidFill>
                <a:latin typeface="+mj-lt"/>
              </a:rPr>
              <a:t>Security</a:t>
            </a:r>
          </a:p>
          <a:p>
            <a:pPr>
              <a:spcAft>
                <a:spcPts val="488"/>
              </a:spcAft>
            </a:pPr>
            <a:r>
              <a:rPr lang="en-US" sz="1800"/>
              <a:t>Even when deployed at the edge, the e2e security must be maintained. Models should be deployed and data transmitted only to secure, authenticated devices.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Monitoring</a:t>
            </a:r>
          </a:p>
          <a:p>
            <a:pPr>
              <a:spcAft>
                <a:spcPts val="488"/>
              </a:spcAft>
            </a:pPr>
            <a:r>
              <a:rPr lang="en-US" sz="1800"/>
              <a:t>Monitor the status, performance and security.</a:t>
            </a:r>
          </a:p>
        </p:txBody>
      </p:sp>
      <p:grpSp>
        <p:nvGrpSpPr>
          <p:cNvPr id="38" name="Group 37">
            <a:extLst>
              <a:ext uri="{FF2B5EF4-FFF2-40B4-BE49-F238E27FC236}">
                <a16:creationId xmlns:a16="http://schemas.microsoft.com/office/drawing/2014/main" id="{BC308329-8234-4BDA-BC93-10B8BB52B404}"/>
              </a:ext>
            </a:extLst>
          </p:cNvPr>
          <p:cNvGrpSpPr/>
          <p:nvPr/>
        </p:nvGrpSpPr>
        <p:grpSpPr>
          <a:xfrm>
            <a:off x="9925869" y="-6899977"/>
            <a:ext cx="1465791" cy="6858000"/>
            <a:chOff x="9925869" y="0"/>
            <a:chExt cx="1465791" cy="6858000"/>
          </a:xfrm>
        </p:grpSpPr>
        <p:grpSp>
          <p:nvGrpSpPr>
            <p:cNvPr id="39" name="Group 38">
              <a:extLst>
                <a:ext uri="{FF2B5EF4-FFF2-40B4-BE49-F238E27FC236}">
                  <a16:creationId xmlns:a16="http://schemas.microsoft.com/office/drawing/2014/main" id="{493C9C0B-29F5-49F1-9540-20ABC3893B01}"/>
                </a:ext>
              </a:extLst>
            </p:cNvPr>
            <p:cNvGrpSpPr/>
            <p:nvPr/>
          </p:nvGrpSpPr>
          <p:grpSpPr>
            <a:xfrm>
              <a:off x="9925869" y="2697187"/>
              <a:ext cx="1465791" cy="1273365"/>
              <a:chOff x="7840707" y="2412949"/>
              <a:chExt cx="1792982" cy="1557603"/>
            </a:xfrm>
          </p:grpSpPr>
          <p:sp>
            <p:nvSpPr>
              <p:cNvPr id="43" name="credit">
                <a:extLst>
                  <a:ext uri="{FF2B5EF4-FFF2-40B4-BE49-F238E27FC236}">
                    <a16:creationId xmlns:a16="http://schemas.microsoft.com/office/drawing/2014/main" id="{DBC69DC3-B1C7-4606-BAEE-B4A35183CB62}"/>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5695E8D3-E1D7-4B10-BF72-CC7B7DBFA93A}"/>
                  </a:ext>
                </a:extLst>
              </p:cNvPr>
              <p:cNvGrpSpPr/>
              <p:nvPr/>
            </p:nvGrpSpPr>
            <p:grpSpPr>
              <a:xfrm rot="18900000">
                <a:off x="7840707" y="2412949"/>
                <a:ext cx="1792982" cy="1557603"/>
                <a:chOff x="7840707" y="2412949"/>
                <a:chExt cx="1792982" cy="1557603"/>
              </a:xfrm>
            </p:grpSpPr>
            <p:grpSp>
              <p:nvGrpSpPr>
                <p:cNvPr id="45" name="Group 44">
                  <a:extLst>
                    <a:ext uri="{FF2B5EF4-FFF2-40B4-BE49-F238E27FC236}">
                      <a16:creationId xmlns:a16="http://schemas.microsoft.com/office/drawing/2014/main" id="{DDE006B1-BEEE-4E09-855C-4B25E9183A08}"/>
                    </a:ext>
                  </a:extLst>
                </p:cNvPr>
                <p:cNvGrpSpPr/>
                <p:nvPr/>
              </p:nvGrpSpPr>
              <p:grpSpPr>
                <a:xfrm>
                  <a:off x="8125292" y="2412949"/>
                  <a:ext cx="1508397" cy="1374761"/>
                  <a:chOff x="4723382" y="2415376"/>
                  <a:chExt cx="2374103" cy="2163771"/>
                </a:xfrm>
              </p:grpSpPr>
              <p:sp>
                <p:nvSpPr>
                  <p:cNvPr id="49" name="Freeform 22">
                    <a:extLst>
                      <a:ext uri="{FF2B5EF4-FFF2-40B4-BE49-F238E27FC236}">
                        <a16:creationId xmlns:a16="http://schemas.microsoft.com/office/drawing/2014/main" id="{5824586F-CE4F-4E74-904E-E58E4A6D0565}"/>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50" name="Arc 49">
                    <a:extLst>
                      <a:ext uri="{FF2B5EF4-FFF2-40B4-BE49-F238E27FC236}">
                        <a16:creationId xmlns:a16="http://schemas.microsoft.com/office/drawing/2014/main" id="{1C70998C-1BFD-47E8-A177-8B38DCF5952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05E1ACFC-920C-4C17-9CAC-1190EB145311}"/>
                    </a:ext>
                  </a:extLst>
                </p:cNvPr>
                <p:cNvGrpSpPr/>
                <p:nvPr/>
              </p:nvGrpSpPr>
              <p:grpSpPr>
                <a:xfrm rot="10800000">
                  <a:off x="7840707" y="2595791"/>
                  <a:ext cx="1508397" cy="1374761"/>
                  <a:chOff x="4723382" y="2415376"/>
                  <a:chExt cx="2374103" cy="2163771"/>
                </a:xfrm>
              </p:grpSpPr>
              <p:sp>
                <p:nvSpPr>
                  <p:cNvPr id="47" name="Freeform 22">
                    <a:extLst>
                      <a:ext uri="{FF2B5EF4-FFF2-40B4-BE49-F238E27FC236}">
                        <a16:creationId xmlns:a16="http://schemas.microsoft.com/office/drawing/2014/main" id="{750A43D7-92AD-4E00-A822-F3B34EC2B595}"/>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8" name="Arc 47">
                    <a:extLst>
                      <a:ext uri="{FF2B5EF4-FFF2-40B4-BE49-F238E27FC236}">
                        <a16:creationId xmlns:a16="http://schemas.microsoft.com/office/drawing/2014/main" id="{376314B9-0E8F-4C85-B9DC-073FF17D9A66}"/>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0" name="Group 39">
              <a:extLst>
                <a:ext uri="{FF2B5EF4-FFF2-40B4-BE49-F238E27FC236}">
                  <a16:creationId xmlns:a16="http://schemas.microsoft.com/office/drawing/2014/main" id="{61FDBE94-1073-4C07-8E2C-93C1C7751E53}"/>
                </a:ext>
              </a:extLst>
            </p:cNvPr>
            <p:cNvGrpSpPr/>
            <p:nvPr/>
          </p:nvGrpSpPr>
          <p:grpSpPr>
            <a:xfrm>
              <a:off x="10658764" y="0"/>
              <a:ext cx="0" cy="6858000"/>
              <a:chOff x="10656666" y="0"/>
              <a:chExt cx="0" cy="6858000"/>
            </a:xfrm>
          </p:grpSpPr>
          <p:cxnSp>
            <p:nvCxnSpPr>
              <p:cNvPr id="41" name="Straight Connector 40">
                <a:extLst>
                  <a:ext uri="{FF2B5EF4-FFF2-40B4-BE49-F238E27FC236}">
                    <a16:creationId xmlns:a16="http://schemas.microsoft.com/office/drawing/2014/main" id="{86A597FA-9300-48C8-BB29-0D208C83B997}"/>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7B3D63-7A95-4553-B3A7-BB3B1F84BD0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4CB529A7-33B8-4EDF-9AA1-57DD637CA762}"/>
              </a:ext>
            </a:extLst>
          </p:cNvPr>
          <p:cNvGrpSpPr/>
          <p:nvPr/>
        </p:nvGrpSpPr>
        <p:grpSpPr>
          <a:xfrm>
            <a:off x="8619205" y="0"/>
            <a:ext cx="2870455" cy="6858000"/>
            <a:chOff x="8619205" y="0"/>
            <a:chExt cx="2870455" cy="6858000"/>
          </a:xfrm>
        </p:grpSpPr>
        <p:sp>
          <p:nvSpPr>
            <p:cNvPr id="19" name="Line 19">
              <a:extLst>
                <a:ext uri="{FF2B5EF4-FFF2-40B4-BE49-F238E27FC236}">
                  <a16:creationId xmlns:a16="http://schemas.microsoft.com/office/drawing/2014/main" id="{4BF9620B-655D-48FB-A9A2-4D07BA294315}"/>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pic>
          <p:nvPicPr>
            <p:cNvPr id="37" name="Picture 2" descr="https://encrypted-tbn0.gstatic.com/images?q=tbn:ANd9GcSCcrYCTyE97KyjynwhoHhEf0LNwfF58kMuH1vBWO7mV2SWo13brQ">
              <a:extLst>
                <a:ext uri="{FF2B5EF4-FFF2-40B4-BE49-F238E27FC236}">
                  <a16:creationId xmlns:a16="http://schemas.microsoft.com/office/drawing/2014/main" id="{C1058BC4-2154-4C92-9E14-38D3C42FB1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66" t="17837" r="17605" b="13924"/>
            <a:stretch/>
          </p:blipFill>
          <p:spPr bwMode="auto">
            <a:xfrm>
              <a:off x="9805495" y="2598059"/>
              <a:ext cx="1684165" cy="1867808"/>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69D7BEA6-10D7-4F6F-9BC8-116D4E4540CF}"/>
                </a:ext>
              </a:extLst>
            </p:cNvPr>
            <p:cNvGrpSpPr/>
            <p:nvPr/>
          </p:nvGrpSpPr>
          <p:grpSpPr>
            <a:xfrm>
              <a:off x="10658764" y="0"/>
              <a:ext cx="0" cy="6858000"/>
              <a:chOff x="10656666" y="0"/>
              <a:chExt cx="0" cy="6858000"/>
            </a:xfrm>
          </p:grpSpPr>
          <p:cxnSp>
            <p:nvCxnSpPr>
              <p:cNvPr id="54" name="Straight Connector 53">
                <a:extLst>
                  <a:ext uri="{FF2B5EF4-FFF2-40B4-BE49-F238E27FC236}">
                    <a16:creationId xmlns:a16="http://schemas.microsoft.com/office/drawing/2014/main" id="{A889B9D4-5C9D-444F-A9E0-87A0BF257C37}"/>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33FD096-CEF2-4FC2-B71B-6358DF03DB9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6467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7C87D-7C9D-4D17-A368-8AA83573BC17}"/>
              </a:ext>
            </a:extLst>
          </p:cNvPr>
          <p:cNvSpPr>
            <a:spLocks noGrp="1"/>
          </p:cNvSpPr>
          <p:nvPr>
            <p:ph type="title"/>
          </p:nvPr>
        </p:nvSpPr>
        <p:spPr>
          <a:xfrm>
            <a:off x="1519518" y="3429000"/>
            <a:ext cx="9152965" cy="2029939"/>
          </a:xfrm>
        </p:spPr>
        <p:txBody>
          <a:bodyPr/>
          <a:lstStyle/>
          <a:p>
            <a:r>
              <a:rPr lang="en-US"/>
              <a:t>Deep Learning places </a:t>
            </a:r>
            <a:br>
              <a:rPr lang="en-US"/>
            </a:br>
            <a:r>
              <a:rPr lang="en-US"/>
              <a:t>additional requirements</a:t>
            </a:r>
          </a:p>
        </p:txBody>
      </p:sp>
      <p:grpSp>
        <p:nvGrpSpPr>
          <p:cNvPr id="5" name="Group 4">
            <a:extLst>
              <a:ext uri="{FF2B5EF4-FFF2-40B4-BE49-F238E27FC236}">
                <a16:creationId xmlns:a16="http://schemas.microsoft.com/office/drawing/2014/main" id="{3FD63C0D-2A33-447E-A5FB-BF4F732EB4D4}"/>
              </a:ext>
            </a:extLst>
          </p:cNvPr>
          <p:cNvGrpSpPr/>
          <p:nvPr/>
        </p:nvGrpSpPr>
        <p:grpSpPr>
          <a:xfrm>
            <a:off x="5355382" y="1399061"/>
            <a:ext cx="1481235" cy="1481235"/>
            <a:chOff x="897408" y="3033056"/>
            <a:chExt cx="546492" cy="546492"/>
          </a:xfrm>
        </p:grpSpPr>
        <p:sp>
          <p:nvSpPr>
            <p:cNvPr id="6" name="Arc 5">
              <a:extLst>
                <a:ext uri="{FF2B5EF4-FFF2-40B4-BE49-F238E27FC236}">
                  <a16:creationId xmlns:a16="http://schemas.microsoft.com/office/drawing/2014/main" id="{420ED7DC-998F-4645-ACC2-2F9B7525772F}"/>
                </a:ext>
              </a:extLst>
            </p:cNvPr>
            <p:cNvSpPr/>
            <p:nvPr/>
          </p:nvSpPr>
          <p:spPr>
            <a:xfrm>
              <a:off x="897408" y="3033056"/>
              <a:ext cx="546492" cy="546492"/>
            </a:xfrm>
            <a:prstGeom prst="arc">
              <a:avLst>
                <a:gd name="adj1" fmla="val 16200000"/>
                <a:gd name="adj2" fmla="val 12693242"/>
              </a:avLst>
            </a:prstGeom>
            <a:ln w="15875">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gear_3">
              <a:extLst>
                <a:ext uri="{FF2B5EF4-FFF2-40B4-BE49-F238E27FC236}">
                  <a16:creationId xmlns:a16="http://schemas.microsoft.com/office/drawing/2014/main" id="{F8E5D8C3-9899-486A-BF0E-5E178E96BD38}"/>
                </a:ext>
              </a:extLst>
            </p:cNvPr>
            <p:cNvSpPr>
              <a:spLocks noChangeAspect="1" noEditPoints="1"/>
            </p:cNvSpPr>
            <p:nvPr/>
          </p:nvSpPr>
          <p:spPr bwMode="auto">
            <a:xfrm>
              <a:off x="1040046" y="3174587"/>
              <a:ext cx="261216" cy="26342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5875">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8535918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Traditional ML versus DL</a:t>
            </a:r>
          </a:p>
        </p:txBody>
      </p:sp>
      <p:sp>
        <p:nvSpPr>
          <p:cNvPr id="21" name="TextBox 20">
            <a:extLst>
              <a:ext uri="{FF2B5EF4-FFF2-40B4-BE49-F238E27FC236}">
                <a16:creationId xmlns:a16="http://schemas.microsoft.com/office/drawing/2014/main" id="{A34FC5FA-2132-48C9-A4F8-CE1D1416AFD2}"/>
              </a:ext>
            </a:extLst>
          </p:cNvPr>
          <p:cNvSpPr txBox="1"/>
          <p:nvPr/>
        </p:nvSpPr>
        <p:spPr>
          <a:xfrm>
            <a:off x="9878105" y="5991333"/>
            <a:ext cx="2560320" cy="261610"/>
          </a:xfrm>
          <a:prstGeom prst="rect">
            <a:avLst/>
          </a:prstGeom>
          <a:noFill/>
        </p:spPr>
        <p:txBody>
          <a:bodyPr wrap="square" rtlCol="0">
            <a:spAutoFit/>
          </a:bodyPr>
          <a:lstStyle/>
          <a:p>
            <a:endParaRPr lang="en-US" sz="1100" i="1"/>
          </a:p>
        </p:txBody>
      </p:sp>
      <p:sp>
        <p:nvSpPr>
          <p:cNvPr id="23" name="Rectangle 22">
            <a:extLst>
              <a:ext uri="{FF2B5EF4-FFF2-40B4-BE49-F238E27FC236}">
                <a16:creationId xmlns:a16="http://schemas.microsoft.com/office/drawing/2014/main" id="{31ABDBF5-10C1-49EE-B2B4-95DC129B9ABD}"/>
              </a:ext>
            </a:extLst>
          </p:cNvPr>
          <p:cNvSpPr/>
          <p:nvPr/>
        </p:nvSpPr>
        <p:spPr>
          <a:xfrm>
            <a:off x="8739045" y="6418803"/>
            <a:ext cx="3131671" cy="338554"/>
          </a:xfrm>
          <a:prstGeom prst="rect">
            <a:avLst/>
          </a:prstGeom>
        </p:spPr>
        <p:txBody>
          <a:bodyPr wrap="square">
            <a:spAutoFit/>
          </a:bodyPr>
          <a:lstStyle/>
          <a:p>
            <a:pPr algn="r"/>
            <a:r>
              <a:rPr lang="en-US" sz="800"/>
              <a:t>Top figure </a:t>
            </a:r>
            <a:r>
              <a:rPr lang="en-US" sz="800">
                <a:hlinkClick r:id="rId3"/>
              </a:rPr>
              <a:t>source</a:t>
            </a:r>
            <a:r>
              <a:rPr lang="en-US" sz="800"/>
              <a:t>;</a:t>
            </a:r>
          </a:p>
          <a:p>
            <a:pPr algn="r"/>
            <a:r>
              <a:rPr lang="en-US" sz="800"/>
              <a:t>Bottom figure </a:t>
            </a:r>
            <a:r>
              <a:rPr lang="en-US" sz="800">
                <a:hlinkClick r:id="rId4"/>
              </a:rPr>
              <a:t>from NVIDIA</a:t>
            </a:r>
            <a:endParaRPr lang="en-US" sz="800"/>
          </a:p>
        </p:txBody>
      </p:sp>
      <p:sp>
        <p:nvSpPr>
          <p:cNvPr id="9" name="Rectangle: Rounded Corners 8">
            <a:extLst>
              <a:ext uri="{FF2B5EF4-FFF2-40B4-BE49-F238E27FC236}">
                <a16:creationId xmlns:a16="http://schemas.microsoft.com/office/drawing/2014/main" id="{18E931BF-7094-43D1-90D1-1EA6508769EF}"/>
              </a:ext>
            </a:extLst>
          </p:cNvPr>
          <p:cNvSpPr/>
          <p:nvPr/>
        </p:nvSpPr>
        <p:spPr>
          <a:xfrm>
            <a:off x="3876983" y="1647854"/>
            <a:ext cx="3598746" cy="1913696"/>
          </a:xfrm>
          <a:prstGeom prst="roundRect">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pic>
        <p:nvPicPr>
          <p:cNvPr id="10" name="Picture 4" descr="../_images/plot_hog_1.png">
            <a:extLst>
              <a:ext uri="{FF2B5EF4-FFF2-40B4-BE49-F238E27FC236}">
                <a16:creationId xmlns:a16="http://schemas.microsoft.com/office/drawing/2014/main" id="{70D96DA7-9C0D-496F-8D31-DD3A7081CC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8434" y="1703613"/>
            <a:ext cx="3223081" cy="161154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DDF40FB-8BBC-40A7-A3E0-FAACE45F13AF}"/>
              </a:ext>
            </a:extLst>
          </p:cNvPr>
          <p:cNvCxnSpPr>
            <a:cxnSpLocks/>
          </p:cNvCxnSpPr>
          <p:nvPr/>
        </p:nvCxnSpPr>
        <p:spPr>
          <a:xfrm>
            <a:off x="3124859" y="2509383"/>
            <a:ext cx="53472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CC7D96-B851-45B5-861A-0DB023B9DFC0}"/>
              </a:ext>
            </a:extLst>
          </p:cNvPr>
          <p:cNvSpPr txBox="1"/>
          <p:nvPr/>
        </p:nvSpPr>
        <p:spPr>
          <a:xfrm>
            <a:off x="3822088" y="5897619"/>
            <a:ext cx="3516517" cy="338529"/>
          </a:xfrm>
          <a:prstGeom prst="rect">
            <a:avLst/>
          </a:prstGeom>
          <a:noFill/>
        </p:spPr>
        <p:txBody>
          <a:bodyPr wrap="square" rtlCol="0">
            <a:spAutoFit/>
          </a:bodyPr>
          <a:lstStyle/>
          <a:p>
            <a:pPr algn="ctr"/>
            <a:r>
              <a:rPr lang="en-US" sz="1600">
                <a:gradFill>
                  <a:gsLst>
                    <a:gs pos="0">
                      <a:schemeClr val="accent2">
                        <a:lumMod val="50000"/>
                      </a:schemeClr>
                    </a:gs>
                    <a:gs pos="100000">
                      <a:schemeClr val="accent2">
                        <a:lumMod val="50000"/>
                      </a:schemeClr>
                    </a:gs>
                  </a:gsLst>
                  <a:lin ang="5400000" scaled="1"/>
                </a:gradFill>
              </a:rPr>
              <a:t>Feature learning (neural network)</a:t>
            </a:r>
          </a:p>
        </p:txBody>
      </p:sp>
      <p:grpSp>
        <p:nvGrpSpPr>
          <p:cNvPr id="13" name="Group 12">
            <a:extLst>
              <a:ext uri="{FF2B5EF4-FFF2-40B4-BE49-F238E27FC236}">
                <a16:creationId xmlns:a16="http://schemas.microsoft.com/office/drawing/2014/main" id="{697D469E-5CA0-4739-959C-B8986B76218E}"/>
              </a:ext>
            </a:extLst>
          </p:cNvPr>
          <p:cNvGrpSpPr/>
          <p:nvPr/>
        </p:nvGrpSpPr>
        <p:grpSpPr>
          <a:xfrm>
            <a:off x="1641947" y="1789784"/>
            <a:ext cx="1341756" cy="1341756"/>
            <a:chOff x="9535302" y="1841278"/>
            <a:chExt cx="1341756" cy="1341756"/>
          </a:xfrm>
        </p:grpSpPr>
        <p:sp>
          <p:nvSpPr>
            <p:cNvPr id="14" name="Oval 13">
              <a:extLst>
                <a:ext uri="{FF2B5EF4-FFF2-40B4-BE49-F238E27FC236}">
                  <a16:creationId xmlns:a16="http://schemas.microsoft.com/office/drawing/2014/main" id="{848BE660-10B1-4A34-81CD-C91EC9F5291C}"/>
                </a:ext>
              </a:extLst>
            </p:cNvPr>
            <p:cNvSpPr/>
            <p:nvPr/>
          </p:nvSpPr>
          <p:spPr bwMode="auto">
            <a:xfrm>
              <a:off x="9535302" y="1841278"/>
              <a:ext cx="1341756" cy="1341756"/>
            </a:xfrm>
            <a:prstGeom prst="ellips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5" name="binary">
              <a:extLst>
                <a:ext uri="{FF2B5EF4-FFF2-40B4-BE49-F238E27FC236}">
                  <a16:creationId xmlns:a16="http://schemas.microsoft.com/office/drawing/2014/main" id="{818F394D-F0F8-4457-A062-4113B97F20B4}"/>
                </a:ext>
              </a:extLst>
            </p:cNvPr>
            <p:cNvSpPr>
              <a:spLocks noChangeAspect="1" noEditPoints="1"/>
            </p:cNvSpPr>
            <p:nvPr/>
          </p:nvSpPr>
          <p:spPr bwMode="auto">
            <a:xfrm>
              <a:off x="9912000" y="2258134"/>
              <a:ext cx="588360" cy="50804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rgbClr val="FFFFFF"/>
            </a:solid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sp>
        <p:nvSpPr>
          <p:cNvPr id="16" name="TextBox 15">
            <a:extLst>
              <a:ext uri="{FF2B5EF4-FFF2-40B4-BE49-F238E27FC236}">
                <a16:creationId xmlns:a16="http://schemas.microsoft.com/office/drawing/2014/main" id="{AC38C58C-3473-4995-8442-258E5AE41DBF}"/>
              </a:ext>
            </a:extLst>
          </p:cNvPr>
          <p:cNvSpPr txBox="1"/>
          <p:nvPr/>
        </p:nvSpPr>
        <p:spPr>
          <a:xfrm>
            <a:off x="1556855" y="1273535"/>
            <a:ext cx="1511941" cy="313932"/>
          </a:xfrm>
          <a:prstGeom prst="rect">
            <a:avLst/>
          </a:prstGeom>
          <a:noFill/>
        </p:spPr>
        <p:txBody>
          <a:bodyPr wrap="square" rtlCol="0">
            <a:spAutoFit/>
          </a:bodyPr>
          <a:lstStyle/>
          <a:p>
            <a:pPr algn="ctr" defTabSz="951028" fontAlgn="base">
              <a:lnSpc>
                <a:spcPct val="90000"/>
              </a:lnSpc>
              <a:spcBef>
                <a:spcPct val="0"/>
              </a:spcBef>
              <a:spcAft>
                <a:spcPct val="0"/>
              </a:spcAft>
            </a:pPr>
            <a:r>
              <a:rPr lang="en-US" sz="1600">
                <a:gradFill>
                  <a:gsLst>
                    <a:gs pos="0">
                      <a:schemeClr val="accent2">
                        <a:lumMod val="50000"/>
                      </a:schemeClr>
                    </a:gs>
                    <a:gs pos="100000">
                      <a:schemeClr val="accent2">
                        <a:lumMod val="50000"/>
                      </a:schemeClr>
                    </a:gs>
                  </a:gsLst>
                  <a:lin ang="5400000" scaled="1"/>
                </a:gradFill>
              </a:rPr>
              <a:t>Input data</a:t>
            </a:r>
          </a:p>
        </p:txBody>
      </p:sp>
      <p:grpSp>
        <p:nvGrpSpPr>
          <p:cNvPr id="18" name="Group 17">
            <a:extLst>
              <a:ext uri="{FF2B5EF4-FFF2-40B4-BE49-F238E27FC236}">
                <a16:creationId xmlns:a16="http://schemas.microsoft.com/office/drawing/2014/main" id="{54815B0D-CBD4-44A0-9326-E8CDBBDFBB10}"/>
              </a:ext>
            </a:extLst>
          </p:cNvPr>
          <p:cNvGrpSpPr/>
          <p:nvPr/>
        </p:nvGrpSpPr>
        <p:grpSpPr>
          <a:xfrm>
            <a:off x="1641947" y="4291542"/>
            <a:ext cx="1341756" cy="1341756"/>
            <a:chOff x="9581429" y="1896038"/>
            <a:chExt cx="1341756" cy="1341756"/>
          </a:xfrm>
        </p:grpSpPr>
        <p:sp>
          <p:nvSpPr>
            <p:cNvPr id="19" name="Oval 18">
              <a:extLst>
                <a:ext uri="{FF2B5EF4-FFF2-40B4-BE49-F238E27FC236}">
                  <a16:creationId xmlns:a16="http://schemas.microsoft.com/office/drawing/2014/main" id="{7E421947-0232-4396-B017-31383C909A89}"/>
                </a:ext>
              </a:extLst>
            </p:cNvPr>
            <p:cNvSpPr/>
            <p:nvPr/>
          </p:nvSpPr>
          <p:spPr bwMode="auto">
            <a:xfrm>
              <a:off x="9581429" y="1896038"/>
              <a:ext cx="1341756" cy="1341756"/>
            </a:xfrm>
            <a:prstGeom prst="ellipse">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0" name="binary">
              <a:extLst>
                <a:ext uri="{FF2B5EF4-FFF2-40B4-BE49-F238E27FC236}">
                  <a16:creationId xmlns:a16="http://schemas.microsoft.com/office/drawing/2014/main" id="{5E6A214D-4E01-4815-9750-8A703ED41B81}"/>
                </a:ext>
              </a:extLst>
            </p:cNvPr>
            <p:cNvSpPr>
              <a:spLocks noChangeAspect="1" noEditPoints="1"/>
            </p:cNvSpPr>
            <p:nvPr/>
          </p:nvSpPr>
          <p:spPr bwMode="auto">
            <a:xfrm>
              <a:off x="9958127" y="2312893"/>
              <a:ext cx="588360" cy="50804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p>
          </p:txBody>
        </p:sp>
      </p:grpSp>
      <p:sp>
        <p:nvSpPr>
          <p:cNvPr id="22" name="TextBox 21">
            <a:extLst>
              <a:ext uri="{FF2B5EF4-FFF2-40B4-BE49-F238E27FC236}">
                <a16:creationId xmlns:a16="http://schemas.microsoft.com/office/drawing/2014/main" id="{EC2028A1-E571-45A2-AA79-0D9358293FFC}"/>
              </a:ext>
            </a:extLst>
          </p:cNvPr>
          <p:cNvSpPr txBox="1"/>
          <p:nvPr/>
        </p:nvSpPr>
        <p:spPr>
          <a:xfrm>
            <a:off x="10914535" y="5897619"/>
            <a:ext cx="1114477" cy="338554"/>
          </a:xfrm>
          <a:prstGeom prst="rect">
            <a:avLst/>
          </a:prstGeom>
          <a:noFill/>
        </p:spPr>
        <p:txBody>
          <a:bodyPr wrap="square" rtlCol="0">
            <a:spAutoFit/>
          </a:bodyPr>
          <a:lstStyle/>
          <a:p>
            <a:pPr algn="ctr"/>
            <a:r>
              <a:rPr lang="en-US" sz="1600">
                <a:gradFill>
                  <a:gsLst>
                    <a:gs pos="0">
                      <a:schemeClr val="accent2">
                        <a:lumMod val="50000"/>
                      </a:schemeClr>
                    </a:gs>
                    <a:gs pos="100000">
                      <a:schemeClr val="accent2">
                        <a:lumMod val="50000"/>
                      </a:schemeClr>
                    </a:gs>
                  </a:gsLst>
                  <a:lin ang="5400000" scaled="1"/>
                </a:gradFill>
              </a:rPr>
              <a:t>Output</a:t>
            </a:r>
          </a:p>
        </p:txBody>
      </p:sp>
      <p:cxnSp>
        <p:nvCxnSpPr>
          <p:cNvPr id="24" name="Straight Arrow Connector 23">
            <a:extLst>
              <a:ext uri="{FF2B5EF4-FFF2-40B4-BE49-F238E27FC236}">
                <a16:creationId xmlns:a16="http://schemas.microsoft.com/office/drawing/2014/main" id="{99CE87BB-510E-408F-88C5-FCB3F505FEF4}"/>
              </a:ext>
            </a:extLst>
          </p:cNvPr>
          <p:cNvCxnSpPr/>
          <p:nvPr/>
        </p:nvCxnSpPr>
        <p:spPr>
          <a:xfrm>
            <a:off x="7583318" y="2509383"/>
            <a:ext cx="66859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Alternate Process 24">
            <a:extLst>
              <a:ext uri="{FF2B5EF4-FFF2-40B4-BE49-F238E27FC236}">
                <a16:creationId xmlns:a16="http://schemas.microsoft.com/office/drawing/2014/main" id="{9EE50D04-11AB-4368-BE4C-884061FCBDF5}"/>
              </a:ext>
            </a:extLst>
          </p:cNvPr>
          <p:cNvSpPr/>
          <p:nvPr/>
        </p:nvSpPr>
        <p:spPr bwMode="auto">
          <a:xfrm>
            <a:off x="8566127" y="1786333"/>
            <a:ext cx="1607228" cy="1341756"/>
          </a:xfrm>
          <a:prstGeom prst="flowChartAlternate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E5BAA6F0-399F-48DE-9767-E857FC0507CB}"/>
              </a:ext>
            </a:extLst>
          </p:cNvPr>
          <p:cNvSpPr txBox="1"/>
          <p:nvPr/>
        </p:nvSpPr>
        <p:spPr>
          <a:xfrm>
            <a:off x="7724784" y="1248938"/>
            <a:ext cx="3167237" cy="338554"/>
          </a:xfrm>
          <a:prstGeom prst="rect">
            <a:avLst/>
          </a:prstGeom>
          <a:noFill/>
        </p:spPr>
        <p:txBody>
          <a:bodyPr wrap="square" rtlCol="0">
            <a:spAutoFit/>
          </a:bodyPr>
          <a:lstStyle/>
          <a:p>
            <a:pPr algn="ctr"/>
            <a:r>
              <a:rPr lang="en-US" sz="1600">
                <a:gradFill>
                  <a:gsLst>
                    <a:gs pos="0">
                      <a:schemeClr val="accent2">
                        <a:lumMod val="50000"/>
                      </a:schemeClr>
                    </a:gs>
                    <a:gs pos="100000">
                      <a:schemeClr val="accent2">
                        <a:lumMod val="50000"/>
                      </a:schemeClr>
                    </a:gs>
                  </a:gsLst>
                  <a:lin ang="5400000" scaled="1"/>
                </a:gradFill>
              </a:rPr>
              <a:t>Machine learning algorithms</a:t>
            </a:r>
          </a:p>
        </p:txBody>
      </p:sp>
      <p:sp>
        <p:nvSpPr>
          <p:cNvPr id="29" name="Arrow: Pentagon 28">
            <a:extLst>
              <a:ext uri="{FF2B5EF4-FFF2-40B4-BE49-F238E27FC236}">
                <a16:creationId xmlns:a16="http://schemas.microsoft.com/office/drawing/2014/main" id="{7669887B-1399-44EE-9B08-33F76DF765BC}"/>
              </a:ext>
            </a:extLst>
          </p:cNvPr>
          <p:cNvSpPr/>
          <p:nvPr/>
        </p:nvSpPr>
        <p:spPr>
          <a:xfrm>
            <a:off x="1" y="1712867"/>
            <a:ext cx="1171886" cy="1310356"/>
          </a:xfrm>
          <a:prstGeom prst="homePlate">
            <a:avLst>
              <a:gd name="adj" fmla="val 23865"/>
            </a:avLst>
          </a:prstGeom>
          <a:no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040">
                <a:solidFill>
                  <a:srgbClr val="0078D7"/>
                </a:solidFill>
                <a:latin typeface="Segoe UI Semibold" panose="020B0702040204020203" pitchFamily="34" charset="0"/>
                <a:cs typeface="Segoe UI" charset="0"/>
              </a:rPr>
              <a:t>Trad. ML</a:t>
            </a:r>
          </a:p>
        </p:txBody>
      </p:sp>
      <p:sp>
        <p:nvSpPr>
          <p:cNvPr id="30" name="Arrow: Pentagon 29">
            <a:extLst>
              <a:ext uri="{FF2B5EF4-FFF2-40B4-BE49-F238E27FC236}">
                <a16:creationId xmlns:a16="http://schemas.microsoft.com/office/drawing/2014/main" id="{0808B5F4-F4DF-45EB-882B-7052D14A683C}"/>
              </a:ext>
            </a:extLst>
          </p:cNvPr>
          <p:cNvSpPr/>
          <p:nvPr/>
        </p:nvSpPr>
        <p:spPr>
          <a:xfrm>
            <a:off x="-5673" y="4291541"/>
            <a:ext cx="1171885" cy="1470297"/>
          </a:xfrm>
          <a:prstGeom prst="homePlate">
            <a:avLst>
              <a:gd name="adj" fmla="val 17331"/>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040">
                <a:solidFill>
                  <a:srgbClr val="0078D7"/>
                </a:solidFill>
                <a:latin typeface="Segoe UI Semibold" panose="020B0702040204020203" pitchFamily="34" charset="0"/>
                <a:cs typeface="Segoe UI" charset="0"/>
              </a:rPr>
              <a:t>DL</a:t>
            </a:r>
          </a:p>
        </p:txBody>
      </p:sp>
      <p:sp>
        <p:nvSpPr>
          <p:cNvPr id="31" name="Rectangle: Rounded Corners 30">
            <a:extLst>
              <a:ext uri="{FF2B5EF4-FFF2-40B4-BE49-F238E27FC236}">
                <a16:creationId xmlns:a16="http://schemas.microsoft.com/office/drawing/2014/main" id="{08A525CB-E00F-4CFB-A325-D440139C7C93}"/>
              </a:ext>
            </a:extLst>
          </p:cNvPr>
          <p:cNvSpPr/>
          <p:nvPr/>
        </p:nvSpPr>
        <p:spPr>
          <a:xfrm>
            <a:off x="3876982" y="3964471"/>
            <a:ext cx="6296373" cy="1913695"/>
          </a:xfrm>
          <a:prstGeom prst="roundRect">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3" name="Oval 32">
            <a:extLst>
              <a:ext uri="{FF2B5EF4-FFF2-40B4-BE49-F238E27FC236}">
                <a16:creationId xmlns:a16="http://schemas.microsoft.com/office/drawing/2014/main" id="{A09CA033-924F-4628-92EF-8726C32CD6F6}"/>
              </a:ext>
            </a:extLst>
          </p:cNvPr>
          <p:cNvSpPr/>
          <p:nvPr/>
        </p:nvSpPr>
        <p:spPr bwMode="auto">
          <a:xfrm>
            <a:off x="11241711" y="1834988"/>
            <a:ext cx="434725" cy="438727"/>
          </a:xfrm>
          <a:prstGeom prst="ellipse">
            <a:avLst/>
          </a:prstGeom>
          <a:solidFill>
            <a:schemeClr val="tx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E83DBD4F-17C1-4466-956C-1DCE07C8F3A1}"/>
              </a:ext>
            </a:extLst>
          </p:cNvPr>
          <p:cNvSpPr/>
          <p:nvPr/>
        </p:nvSpPr>
        <p:spPr bwMode="auto">
          <a:xfrm>
            <a:off x="11258737" y="5352634"/>
            <a:ext cx="400673" cy="409205"/>
          </a:xfrm>
          <a:prstGeom prst="ellipse">
            <a:avLst/>
          </a:pr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10" descr="Hierarchical Features">
            <a:extLst>
              <a:ext uri="{FF2B5EF4-FFF2-40B4-BE49-F238E27FC236}">
                <a16:creationId xmlns:a16="http://schemas.microsoft.com/office/drawing/2014/main" id="{2B952229-8832-4703-9FD9-9D4D9D4751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5315" y="4045707"/>
            <a:ext cx="5545594" cy="152981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5263118-95FA-4001-8829-62BEAB5F6FA4}"/>
              </a:ext>
            </a:extLst>
          </p:cNvPr>
          <p:cNvSpPr txBox="1"/>
          <p:nvPr/>
        </p:nvSpPr>
        <p:spPr>
          <a:xfrm>
            <a:off x="4759809" y="3086722"/>
            <a:ext cx="1961793" cy="338554"/>
          </a:xfrm>
          <a:prstGeom prst="rect">
            <a:avLst/>
          </a:prstGeom>
          <a:noFill/>
        </p:spPr>
        <p:txBody>
          <a:bodyPr wrap="square" rtlCol="0">
            <a:spAutoFit/>
          </a:bodyPr>
          <a:lstStyle/>
          <a:p>
            <a:pPr algn="ctr"/>
            <a:r>
              <a:rPr lang="en-US" sz="1600">
                <a:gradFill>
                  <a:gsLst>
                    <a:gs pos="0">
                      <a:schemeClr val="accent2">
                        <a:lumMod val="50000"/>
                      </a:schemeClr>
                    </a:gs>
                    <a:gs pos="100000">
                      <a:schemeClr val="accent2">
                        <a:lumMod val="50000"/>
                      </a:schemeClr>
                    </a:gs>
                  </a:gsLst>
                  <a:lin ang="5400000" scaled="1"/>
                </a:gradFill>
              </a:rPr>
              <a:t>e.g. SIFT, HOG, etc.</a:t>
            </a:r>
          </a:p>
        </p:txBody>
      </p:sp>
      <p:cxnSp>
        <p:nvCxnSpPr>
          <p:cNvPr id="37" name="Straight Arrow Connector 36">
            <a:extLst>
              <a:ext uri="{FF2B5EF4-FFF2-40B4-BE49-F238E27FC236}">
                <a16:creationId xmlns:a16="http://schemas.microsoft.com/office/drawing/2014/main" id="{DC9D321D-D6D5-4C19-8E6E-D859578781D6}"/>
              </a:ext>
            </a:extLst>
          </p:cNvPr>
          <p:cNvCxnSpPr>
            <a:cxnSpLocks/>
          </p:cNvCxnSpPr>
          <p:nvPr/>
        </p:nvCxnSpPr>
        <p:spPr>
          <a:xfrm>
            <a:off x="3124859" y="4962420"/>
            <a:ext cx="53472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6417306-428E-4C03-8B57-F07470835F4C}"/>
              </a:ext>
            </a:extLst>
          </p:cNvPr>
          <p:cNvSpPr txBox="1"/>
          <p:nvPr/>
        </p:nvSpPr>
        <p:spPr>
          <a:xfrm>
            <a:off x="8814504" y="3086722"/>
            <a:ext cx="987796" cy="338554"/>
          </a:xfrm>
          <a:prstGeom prst="rect">
            <a:avLst/>
          </a:prstGeom>
          <a:noFill/>
        </p:spPr>
        <p:txBody>
          <a:bodyPr wrap="square" rtlCol="0">
            <a:spAutoFit/>
          </a:bodyPr>
          <a:lstStyle/>
          <a:p>
            <a:pPr algn="ctr"/>
            <a:r>
              <a:rPr lang="en-US" sz="1600">
                <a:gradFill>
                  <a:gsLst>
                    <a:gs pos="0">
                      <a:schemeClr val="accent2">
                        <a:lumMod val="50000"/>
                      </a:schemeClr>
                    </a:gs>
                    <a:gs pos="100000">
                      <a:schemeClr val="accent2">
                        <a:lumMod val="50000"/>
                      </a:schemeClr>
                    </a:gs>
                  </a:gsLst>
                  <a:lin ang="5400000" scaled="1"/>
                </a:gradFill>
              </a:rPr>
              <a:t>e.g. SVM</a:t>
            </a:r>
          </a:p>
        </p:txBody>
      </p:sp>
      <p:sp>
        <p:nvSpPr>
          <p:cNvPr id="39" name="TextBox 38">
            <a:extLst>
              <a:ext uri="{FF2B5EF4-FFF2-40B4-BE49-F238E27FC236}">
                <a16:creationId xmlns:a16="http://schemas.microsoft.com/office/drawing/2014/main" id="{8EC6E0D1-BB57-4D81-BB0A-1B4DAB650702}"/>
              </a:ext>
            </a:extLst>
          </p:cNvPr>
          <p:cNvSpPr txBox="1"/>
          <p:nvPr/>
        </p:nvSpPr>
        <p:spPr>
          <a:xfrm>
            <a:off x="4106881" y="5471830"/>
            <a:ext cx="1823694" cy="307777"/>
          </a:xfrm>
          <a:prstGeom prst="rect">
            <a:avLst/>
          </a:prstGeom>
          <a:noFill/>
        </p:spPr>
        <p:txBody>
          <a:bodyPr wrap="square" rtlCol="0">
            <a:spAutoFit/>
          </a:bodyPr>
          <a:lstStyle/>
          <a:p>
            <a:pPr algn="ctr"/>
            <a:r>
              <a:rPr lang="en-US" sz="1400">
                <a:gradFill>
                  <a:gsLst>
                    <a:gs pos="0">
                      <a:schemeClr val="accent2">
                        <a:lumMod val="50000"/>
                      </a:schemeClr>
                    </a:gs>
                    <a:gs pos="100000">
                      <a:schemeClr val="accent2">
                        <a:lumMod val="50000"/>
                      </a:schemeClr>
                    </a:gs>
                  </a:gsLst>
                  <a:lin ang="5400000" scaled="1"/>
                </a:gradFill>
              </a:rPr>
              <a:t>low-level features</a:t>
            </a:r>
          </a:p>
        </p:txBody>
      </p:sp>
      <p:sp>
        <p:nvSpPr>
          <p:cNvPr id="40" name="TextBox 39">
            <a:extLst>
              <a:ext uri="{FF2B5EF4-FFF2-40B4-BE49-F238E27FC236}">
                <a16:creationId xmlns:a16="http://schemas.microsoft.com/office/drawing/2014/main" id="{B60C97B9-23AA-4FA1-A459-7A4771DC0A9B}"/>
              </a:ext>
            </a:extLst>
          </p:cNvPr>
          <p:cNvSpPr txBox="1"/>
          <p:nvPr/>
        </p:nvSpPr>
        <p:spPr>
          <a:xfrm>
            <a:off x="5776392" y="5471830"/>
            <a:ext cx="1806926" cy="307777"/>
          </a:xfrm>
          <a:prstGeom prst="rect">
            <a:avLst/>
          </a:prstGeom>
          <a:noFill/>
        </p:spPr>
        <p:txBody>
          <a:bodyPr wrap="square" rtlCol="0">
            <a:spAutoFit/>
          </a:bodyPr>
          <a:lstStyle/>
          <a:p>
            <a:pPr algn="ctr"/>
            <a:r>
              <a:rPr lang="en-US" sz="1400">
                <a:gradFill>
                  <a:gsLst>
                    <a:gs pos="0">
                      <a:schemeClr val="accent2">
                        <a:lumMod val="50000"/>
                      </a:schemeClr>
                    </a:gs>
                    <a:gs pos="100000">
                      <a:schemeClr val="accent2">
                        <a:lumMod val="50000"/>
                      </a:schemeClr>
                    </a:gs>
                  </a:gsLst>
                  <a:lin ang="5400000" scaled="1"/>
                </a:gradFill>
              </a:rPr>
              <a:t>mid-level features</a:t>
            </a:r>
          </a:p>
        </p:txBody>
      </p:sp>
      <p:sp>
        <p:nvSpPr>
          <p:cNvPr id="41" name="TextBox 40">
            <a:extLst>
              <a:ext uri="{FF2B5EF4-FFF2-40B4-BE49-F238E27FC236}">
                <a16:creationId xmlns:a16="http://schemas.microsoft.com/office/drawing/2014/main" id="{2D07B093-3B6E-44A7-BF5F-661FA49994C9}"/>
              </a:ext>
            </a:extLst>
          </p:cNvPr>
          <p:cNvSpPr txBox="1"/>
          <p:nvPr/>
        </p:nvSpPr>
        <p:spPr>
          <a:xfrm>
            <a:off x="7870625" y="5471830"/>
            <a:ext cx="1695197" cy="307777"/>
          </a:xfrm>
          <a:prstGeom prst="rect">
            <a:avLst/>
          </a:prstGeom>
          <a:noFill/>
        </p:spPr>
        <p:txBody>
          <a:bodyPr wrap="square" rtlCol="0">
            <a:spAutoFit/>
          </a:bodyPr>
          <a:lstStyle/>
          <a:p>
            <a:pPr algn="ctr"/>
            <a:r>
              <a:rPr lang="en-US" sz="1400">
                <a:gradFill>
                  <a:gsLst>
                    <a:gs pos="0">
                      <a:schemeClr val="accent2">
                        <a:lumMod val="50000"/>
                      </a:schemeClr>
                    </a:gs>
                    <a:gs pos="100000">
                      <a:schemeClr val="accent2">
                        <a:lumMod val="50000"/>
                      </a:schemeClr>
                    </a:gs>
                  </a:gsLst>
                  <a:lin ang="5400000" scaled="1"/>
                </a:gradFill>
              </a:rPr>
              <a:t>high-level features</a:t>
            </a:r>
          </a:p>
        </p:txBody>
      </p:sp>
      <p:sp>
        <p:nvSpPr>
          <p:cNvPr id="42" name="TextBox 41">
            <a:extLst>
              <a:ext uri="{FF2B5EF4-FFF2-40B4-BE49-F238E27FC236}">
                <a16:creationId xmlns:a16="http://schemas.microsoft.com/office/drawing/2014/main" id="{2560A4F0-C1C4-4525-8E59-61CF8E414667}"/>
              </a:ext>
            </a:extLst>
          </p:cNvPr>
          <p:cNvSpPr txBox="1"/>
          <p:nvPr/>
        </p:nvSpPr>
        <p:spPr>
          <a:xfrm>
            <a:off x="3822088" y="1248938"/>
            <a:ext cx="3516517" cy="338529"/>
          </a:xfrm>
          <a:prstGeom prst="rect">
            <a:avLst/>
          </a:prstGeom>
          <a:noFill/>
        </p:spPr>
        <p:txBody>
          <a:bodyPr wrap="square" rtlCol="0">
            <a:spAutoFit/>
          </a:bodyPr>
          <a:lstStyle/>
          <a:p>
            <a:pPr algn="ctr"/>
            <a:r>
              <a:rPr lang="en-US" sz="1600">
                <a:gradFill>
                  <a:gsLst>
                    <a:gs pos="0">
                      <a:schemeClr val="accent2">
                        <a:lumMod val="50000"/>
                      </a:schemeClr>
                    </a:gs>
                    <a:gs pos="100000">
                      <a:schemeClr val="accent2">
                        <a:lumMod val="50000"/>
                      </a:schemeClr>
                    </a:gs>
                  </a:gsLst>
                  <a:lin ang="5400000" scaled="1"/>
                </a:gradFill>
              </a:rPr>
              <a:t>Feature engineering (handcrafted)</a:t>
            </a:r>
          </a:p>
        </p:txBody>
      </p:sp>
      <p:sp>
        <p:nvSpPr>
          <p:cNvPr id="43" name="TextBox 42">
            <a:extLst>
              <a:ext uri="{FF2B5EF4-FFF2-40B4-BE49-F238E27FC236}">
                <a16:creationId xmlns:a16="http://schemas.microsoft.com/office/drawing/2014/main" id="{A6CD466B-F57E-4D4E-8BDD-0AC60800A95D}"/>
              </a:ext>
            </a:extLst>
          </p:cNvPr>
          <p:cNvSpPr txBox="1"/>
          <p:nvPr/>
        </p:nvSpPr>
        <p:spPr>
          <a:xfrm>
            <a:off x="10914535" y="1248938"/>
            <a:ext cx="1114477" cy="338554"/>
          </a:xfrm>
          <a:prstGeom prst="rect">
            <a:avLst/>
          </a:prstGeom>
          <a:noFill/>
        </p:spPr>
        <p:txBody>
          <a:bodyPr wrap="square" rtlCol="0">
            <a:spAutoFit/>
          </a:bodyPr>
          <a:lstStyle/>
          <a:p>
            <a:pPr algn="ctr"/>
            <a:r>
              <a:rPr lang="en-US" sz="1600">
                <a:gradFill>
                  <a:gsLst>
                    <a:gs pos="0">
                      <a:schemeClr val="accent2">
                        <a:lumMod val="50000"/>
                      </a:schemeClr>
                    </a:gs>
                    <a:gs pos="100000">
                      <a:schemeClr val="accent2">
                        <a:lumMod val="50000"/>
                      </a:schemeClr>
                    </a:gs>
                  </a:gsLst>
                  <a:lin ang="5400000" scaled="1"/>
                </a:gradFill>
              </a:rPr>
              <a:t>Output</a:t>
            </a:r>
          </a:p>
        </p:txBody>
      </p:sp>
      <p:sp>
        <p:nvSpPr>
          <p:cNvPr id="44" name="Oval 43">
            <a:extLst>
              <a:ext uri="{FF2B5EF4-FFF2-40B4-BE49-F238E27FC236}">
                <a16:creationId xmlns:a16="http://schemas.microsoft.com/office/drawing/2014/main" id="{72C061DE-F5AA-4D7E-AD7F-074E5AA90958}"/>
              </a:ext>
            </a:extLst>
          </p:cNvPr>
          <p:cNvSpPr/>
          <p:nvPr/>
        </p:nvSpPr>
        <p:spPr bwMode="auto">
          <a:xfrm>
            <a:off x="11250463" y="2798683"/>
            <a:ext cx="417221" cy="409205"/>
          </a:xfrm>
          <a:prstGeom prst="ellipse">
            <a:avLst/>
          </a:pr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B6F04C5-DE1C-4850-9FCA-BB6BE529340C}"/>
              </a:ext>
            </a:extLst>
          </p:cNvPr>
          <p:cNvSpPr/>
          <p:nvPr/>
        </p:nvSpPr>
        <p:spPr bwMode="auto">
          <a:xfrm>
            <a:off x="11241711" y="4262265"/>
            <a:ext cx="434725" cy="438727"/>
          </a:xfrm>
          <a:prstGeom prst="ellipse">
            <a:avLst/>
          </a:prstGeom>
          <a:solidFill>
            <a:schemeClr val="tx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A6662648-30F3-4654-A812-81E14E14F191}"/>
              </a:ext>
            </a:extLst>
          </p:cNvPr>
          <p:cNvSpPr txBox="1"/>
          <p:nvPr/>
        </p:nvSpPr>
        <p:spPr>
          <a:xfrm>
            <a:off x="1755587" y="5897619"/>
            <a:ext cx="1114477" cy="338554"/>
          </a:xfrm>
          <a:prstGeom prst="rect">
            <a:avLst/>
          </a:prstGeom>
          <a:noFill/>
        </p:spPr>
        <p:txBody>
          <a:bodyPr wrap="square" rtlCol="0">
            <a:spAutoFit/>
          </a:bodyPr>
          <a:lstStyle/>
          <a:p>
            <a:pPr algn="ctr"/>
            <a:r>
              <a:rPr lang="en-US" sz="1600">
                <a:gradFill>
                  <a:gsLst>
                    <a:gs pos="0">
                      <a:schemeClr val="accent2">
                        <a:lumMod val="50000"/>
                      </a:schemeClr>
                    </a:gs>
                    <a:gs pos="100000">
                      <a:schemeClr val="accent2">
                        <a:lumMod val="50000"/>
                      </a:schemeClr>
                    </a:gs>
                  </a:gsLst>
                  <a:lin ang="5400000" scaled="1"/>
                </a:gradFill>
              </a:rPr>
              <a:t>Input data</a:t>
            </a:r>
          </a:p>
        </p:txBody>
      </p:sp>
      <p:grpSp>
        <p:nvGrpSpPr>
          <p:cNvPr id="5" name="Group 4">
            <a:extLst>
              <a:ext uri="{FF2B5EF4-FFF2-40B4-BE49-F238E27FC236}">
                <a16:creationId xmlns:a16="http://schemas.microsoft.com/office/drawing/2014/main" id="{41803D31-5DE2-4D77-839E-9BFC2F485F5A}"/>
              </a:ext>
            </a:extLst>
          </p:cNvPr>
          <p:cNvGrpSpPr/>
          <p:nvPr/>
        </p:nvGrpSpPr>
        <p:grpSpPr>
          <a:xfrm>
            <a:off x="10369269" y="2130231"/>
            <a:ext cx="594851" cy="809172"/>
            <a:chOff x="10013669" y="2054031"/>
            <a:chExt cx="594851" cy="809172"/>
          </a:xfrm>
        </p:grpSpPr>
        <p:cxnSp>
          <p:nvCxnSpPr>
            <p:cNvPr id="28" name="Straight Arrow Connector 27">
              <a:extLst>
                <a:ext uri="{FF2B5EF4-FFF2-40B4-BE49-F238E27FC236}">
                  <a16:creationId xmlns:a16="http://schemas.microsoft.com/office/drawing/2014/main" id="{8688AD13-6FB6-4481-8E39-F155909AA1AF}"/>
                </a:ext>
              </a:extLst>
            </p:cNvPr>
            <p:cNvCxnSpPr>
              <a:cxnSpLocks/>
            </p:cNvCxnSpPr>
            <p:nvPr/>
          </p:nvCxnSpPr>
          <p:spPr>
            <a:xfrm flipV="1">
              <a:off x="10013669" y="2054031"/>
              <a:ext cx="594851" cy="26307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D790631-B46C-4880-AA38-54BC10F01EB4}"/>
                </a:ext>
              </a:extLst>
            </p:cNvPr>
            <p:cNvCxnSpPr>
              <a:cxnSpLocks/>
            </p:cNvCxnSpPr>
            <p:nvPr/>
          </p:nvCxnSpPr>
          <p:spPr>
            <a:xfrm>
              <a:off x="10013669" y="2600131"/>
              <a:ext cx="594851" cy="26307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1206E7B0-DF78-4A77-8C42-48FA759C2571}"/>
              </a:ext>
            </a:extLst>
          </p:cNvPr>
          <p:cNvGrpSpPr/>
          <p:nvPr/>
        </p:nvGrpSpPr>
        <p:grpSpPr>
          <a:xfrm>
            <a:off x="10373289" y="4632318"/>
            <a:ext cx="594851" cy="809172"/>
            <a:chOff x="10013669" y="2054031"/>
            <a:chExt cx="594851" cy="809172"/>
          </a:xfrm>
        </p:grpSpPr>
        <p:cxnSp>
          <p:nvCxnSpPr>
            <p:cNvPr id="52" name="Straight Arrow Connector 51">
              <a:extLst>
                <a:ext uri="{FF2B5EF4-FFF2-40B4-BE49-F238E27FC236}">
                  <a16:creationId xmlns:a16="http://schemas.microsoft.com/office/drawing/2014/main" id="{5E86CD2E-0721-4230-9174-B880D5614DCE}"/>
                </a:ext>
              </a:extLst>
            </p:cNvPr>
            <p:cNvCxnSpPr>
              <a:cxnSpLocks/>
            </p:cNvCxnSpPr>
            <p:nvPr/>
          </p:nvCxnSpPr>
          <p:spPr>
            <a:xfrm flipV="1">
              <a:off x="10013669" y="2054031"/>
              <a:ext cx="594851" cy="26307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3DF3AC-7700-48CB-920E-036714D2C637}"/>
                </a:ext>
              </a:extLst>
            </p:cNvPr>
            <p:cNvCxnSpPr>
              <a:cxnSpLocks/>
            </p:cNvCxnSpPr>
            <p:nvPr/>
          </p:nvCxnSpPr>
          <p:spPr>
            <a:xfrm>
              <a:off x="10013669" y="2600131"/>
              <a:ext cx="594851" cy="26307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690A90F-E497-4B1A-B506-E0EAB28CD6F3}"/>
              </a:ext>
            </a:extLst>
          </p:cNvPr>
          <p:cNvGrpSpPr/>
          <p:nvPr/>
        </p:nvGrpSpPr>
        <p:grpSpPr>
          <a:xfrm>
            <a:off x="8919757" y="2118396"/>
            <a:ext cx="689013" cy="689013"/>
            <a:chOff x="1049808" y="3185456"/>
            <a:chExt cx="546492" cy="546492"/>
          </a:xfrm>
        </p:grpSpPr>
        <p:sp>
          <p:nvSpPr>
            <p:cNvPr id="55" name="Arc 54">
              <a:extLst>
                <a:ext uri="{FF2B5EF4-FFF2-40B4-BE49-F238E27FC236}">
                  <a16:creationId xmlns:a16="http://schemas.microsoft.com/office/drawing/2014/main" id="{5CA4ABC8-4A23-40E9-B292-0C43422C4277}"/>
                </a:ext>
              </a:extLst>
            </p:cNvPr>
            <p:cNvSpPr/>
            <p:nvPr/>
          </p:nvSpPr>
          <p:spPr>
            <a:xfrm>
              <a:off x="1049808" y="3185456"/>
              <a:ext cx="546492" cy="546492"/>
            </a:xfrm>
            <a:prstGeom prst="arc">
              <a:avLst>
                <a:gd name="adj1" fmla="val 16200000"/>
                <a:gd name="adj2" fmla="val 12693242"/>
              </a:avLst>
            </a:prstGeom>
            <a:ln w="12700">
              <a:solidFill>
                <a:schemeClr val="bg1"/>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gear_3">
              <a:extLst>
                <a:ext uri="{FF2B5EF4-FFF2-40B4-BE49-F238E27FC236}">
                  <a16:creationId xmlns:a16="http://schemas.microsoft.com/office/drawing/2014/main" id="{96010D69-3545-40CC-840F-11B664B5BB29}"/>
                </a:ext>
              </a:extLst>
            </p:cNvPr>
            <p:cNvSpPr>
              <a:spLocks noChangeAspect="1" noEditPoints="1"/>
            </p:cNvSpPr>
            <p:nvPr/>
          </p:nvSpPr>
          <p:spPr bwMode="auto">
            <a:xfrm>
              <a:off x="1192446" y="3326987"/>
              <a:ext cx="261216" cy="26342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bg1"/>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57" name="Isosceles Triangle 31">
            <a:extLst>
              <a:ext uri="{FF2B5EF4-FFF2-40B4-BE49-F238E27FC236}">
                <a16:creationId xmlns:a16="http://schemas.microsoft.com/office/drawing/2014/main" id="{7AAFF37E-1644-4223-822B-62583C81DFAC}"/>
              </a:ext>
            </a:extLst>
          </p:cNvPr>
          <p:cNvSpPr/>
          <p:nvPr/>
        </p:nvSpPr>
        <p:spPr>
          <a:xfrm rot="5400000">
            <a:off x="124054" y="2159451"/>
            <a:ext cx="2141783" cy="324423"/>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58" name="Isosceles Triangle 31">
            <a:extLst>
              <a:ext uri="{FF2B5EF4-FFF2-40B4-BE49-F238E27FC236}">
                <a16:creationId xmlns:a16="http://schemas.microsoft.com/office/drawing/2014/main" id="{BE17FE38-079A-4CDC-B7C4-CDB0F9BE9FAF}"/>
              </a:ext>
            </a:extLst>
          </p:cNvPr>
          <p:cNvSpPr/>
          <p:nvPr/>
        </p:nvSpPr>
        <p:spPr>
          <a:xfrm rot="5400000">
            <a:off x="124054" y="4856638"/>
            <a:ext cx="2141783" cy="324423"/>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Tree>
    <p:extLst>
      <p:ext uri="{BB962C8B-B14F-4D97-AF65-F5344CB8AC3E}">
        <p14:creationId xmlns:p14="http://schemas.microsoft.com/office/powerpoint/2010/main" val="380132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750"/>
                                        <p:tgtEl>
                                          <p:spTgt spid="57"/>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6">
            <a:extLst>
              <a:ext uri="{FF2B5EF4-FFF2-40B4-BE49-F238E27FC236}">
                <a16:creationId xmlns:a16="http://schemas.microsoft.com/office/drawing/2014/main" id="{EF419961-A065-475B-AA04-5EDF16CB31DF}"/>
              </a:ext>
            </a:extLst>
          </p:cNvPr>
          <p:cNvSpPr>
            <a:spLocks noGrp="1"/>
          </p:cNvSpPr>
          <p:nvPr>
            <p:ph type="title"/>
          </p:nvPr>
        </p:nvSpPr>
        <p:spPr/>
        <p:txBody>
          <a:bodyPr/>
          <a:lstStyle/>
          <a:p>
            <a:r>
              <a:rPr lang="en-US"/>
              <a:t>Some deep learning applications</a:t>
            </a:r>
          </a:p>
        </p:txBody>
      </p:sp>
      <p:sp>
        <p:nvSpPr>
          <p:cNvPr id="25" name="brain_2" title="Icon of a brain with circles and connection lines inside">
            <a:extLst>
              <a:ext uri="{FF2B5EF4-FFF2-40B4-BE49-F238E27FC236}">
                <a16:creationId xmlns:a16="http://schemas.microsoft.com/office/drawing/2014/main" id="{F80FC168-F62F-41F5-BC58-88BDB5483B05}"/>
              </a:ext>
            </a:extLst>
          </p:cNvPr>
          <p:cNvSpPr>
            <a:spLocks noChangeAspect="1" noEditPoints="1"/>
          </p:cNvSpPr>
          <p:nvPr/>
        </p:nvSpPr>
        <p:spPr bwMode="auto">
          <a:xfrm>
            <a:off x="5537657" y="3340968"/>
            <a:ext cx="1387069" cy="93007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Freeform: Shape 32">
            <a:extLst>
              <a:ext uri="{FF2B5EF4-FFF2-40B4-BE49-F238E27FC236}">
                <a16:creationId xmlns:a16="http://schemas.microsoft.com/office/drawing/2014/main" id="{1139055B-E95B-4321-8DCE-86627CA8ACAD}"/>
              </a:ext>
            </a:extLst>
          </p:cNvPr>
          <p:cNvSpPr/>
          <p:nvPr/>
        </p:nvSpPr>
        <p:spPr>
          <a:xfrm>
            <a:off x="6324636" y="4434797"/>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t>
            </a:r>
          </a:p>
        </p:txBody>
      </p:sp>
      <p:sp>
        <p:nvSpPr>
          <p:cNvPr id="54" name="Freeform: Shape 53">
            <a:extLst>
              <a:ext uri="{FF2B5EF4-FFF2-40B4-BE49-F238E27FC236}">
                <a16:creationId xmlns:a16="http://schemas.microsoft.com/office/drawing/2014/main" id="{0BB0F6A5-91D6-4067-896B-B20F7EB802D8}"/>
              </a:ext>
            </a:extLst>
          </p:cNvPr>
          <p:cNvSpPr/>
          <p:nvPr/>
        </p:nvSpPr>
        <p:spPr>
          <a:xfrm>
            <a:off x="4603272" y="4434797"/>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5" name="TextBox 54">
            <a:extLst>
              <a:ext uri="{FF2B5EF4-FFF2-40B4-BE49-F238E27FC236}">
                <a16:creationId xmlns:a16="http://schemas.microsoft.com/office/drawing/2014/main" id="{277ABE1F-047C-43AF-8660-D17B2F4AF2C5}"/>
              </a:ext>
            </a:extLst>
          </p:cNvPr>
          <p:cNvSpPr txBox="1"/>
          <p:nvPr/>
        </p:nvSpPr>
        <p:spPr>
          <a:xfrm>
            <a:off x="4713707" y="5515962"/>
            <a:ext cx="1330779" cy="219740"/>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Forecasting</a:t>
            </a:r>
          </a:p>
        </p:txBody>
      </p:sp>
      <p:grpSp>
        <p:nvGrpSpPr>
          <p:cNvPr id="59" name="Group 58">
            <a:extLst>
              <a:ext uri="{FF2B5EF4-FFF2-40B4-BE49-F238E27FC236}">
                <a16:creationId xmlns:a16="http://schemas.microsoft.com/office/drawing/2014/main" id="{85E8A4FC-C110-4320-8BE5-3C168C93B2E4}"/>
              </a:ext>
            </a:extLst>
          </p:cNvPr>
          <p:cNvGrpSpPr/>
          <p:nvPr/>
        </p:nvGrpSpPr>
        <p:grpSpPr>
          <a:xfrm>
            <a:off x="6324636" y="1324764"/>
            <a:ext cx="1593855" cy="1832017"/>
            <a:chOff x="6324636" y="1324764"/>
            <a:chExt cx="1593855" cy="1832017"/>
          </a:xfrm>
        </p:grpSpPr>
        <p:sp>
          <p:nvSpPr>
            <p:cNvPr id="60" name="Freeform: Shape 59">
              <a:extLst>
                <a:ext uri="{FF2B5EF4-FFF2-40B4-BE49-F238E27FC236}">
                  <a16:creationId xmlns:a16="http://schemas.microsoft.com/office/drawing/2014/main" id="{DB62E43B-2C4A-416A-84FD-4C9A04027BC4}"/>
                </a:ext>
              </a:extLst>
            </p:cNvPr>
            <p:cNvSpPr/>
            <p:nvPr/>
          </p:nvSpPr>
          <p:spPr>
            <a:xfrm>
              <a:off x="6324636" y="1324764"/>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61" name="TextBox 60">
              <a:extLst>
                <a:ext uri="{FF2B5EF4-FFF2-40B4-BE49-F238E27FC236}">
                  <a16:creationId xmlns:a16="http://schemas.microsoft.com/office/drawing/2014/main" id="{0D7DE6CC-6979-487B-9533-7E134F2D120A}"/>
                </a:ext>
              </a:extLst>
            </p:cNvPr>
            <p:cNvSpPr txBox="1"/>
            <p:nvPr/>
          </p:nvSpPr>
          <p:spPr>
            <a:xfrm>
              <a:off x="6546843" y="1771650"/>
              <a:ext cx="1159328" cy="43088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tx2"/>
                  </a:solidFill>
                  <a:effectLst/>
                  <a:uLnTx/>
                  <a:uFillTx/>
                  <a:latin typeface="Arial Black" panose="020B0A04020102020204" pitchFamily="34" charset="0"/>
                  <a:ea typeface="+mn-ea"/>
                  <a:cs typeface="+mn-cs"/>
                </a:rPr>
                <a:t>A / </a:t>
              </a:r>
              <a:r>
                <a:rPr kumimoji="0" lang="hi-IN" sz="2800" b="0" i="0" u="none" strike="noStrike" kern="1200" cap="none" spc="0" normalizeH="0" baseline="0" noProof="0">
                  <a:ln>
                    <a:noFill/>
                  </a:ln>
                  <a:solidFill>
                    <a:schemeClr val="tx2"/>
                  </a:solidFill>
                  <a:effectLst/>
                  <a:uLnTx/>
                  <a:uFillTx/>
                  <a:latin typeface="Arial Black" panose="020B0A04020102020204" pitchFamily="34" charset="0"/>
                  <a:ea typeface="+mn-ea"/>
                  <a:cs typeface="+mn-cs"/>
                </a:rPr>
                <a:t>अ</a:t>
              </a:r>
              <a:r>
                <a:rPr kumimoji="0" lang="en-US" sz="2800" b="0" i="0" u="none" strike="noStrike" kern="1200" cap="none" spc="0" normalizeH="0" baseline="0" noProof="0">
                  <a:ln>
                    <a:noFill/>
                  </a:ln>
                  <a:solidFill>
                    <a:schemeClr val="tx2"/>
                  </a:solidFill>
                  <a:effectLst/>
                  <a:uLnTx/>
                  <a:uFillTx/>
                  <a:latin typeface="Arial Black" panose="020B0A04020102020204" pitchFamily="34" charset="0"/>
                  <a:ea typeface="+mn-ea"/>
                  <a:cs typeface="+mn-cs"/>
                </a:rPr>
                <a:t> </a:t>
              </a:r>
            </a:p>
          </p:txBody>
        </p:sp>
        <p:sp>
          <p:nvSpPr>
            <p:cNvPr id="62" name="TextBox 61">
              <a:extLst>
                <a:ext uri="{FF2B5EF4-FFF2-40B4-BE49-F238E27FC236}">
                  <a16:creationId xmlns:a16="http://schemas.microsoft.com/office/drawing/2014/main" id="{1D38E52C-7FEF-4B86-B913-B99C846E3C2B}"/>
                </a:ext>
              </a:extLst>
            </p:cNvPr>
            <p:cNvSpPr txBox="1"/>
            <p:nvPr/>
          </p:nvSpPr>
          <p:spPr>
            <a:xfrm>
              <a:off x="6462477" y="2283278"/>
              <a:ext cx="1330779" cy="439479"/>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Machine Translation</a:t>
              </a:r>
            </a:p>
          </p:txBody>
        </p:sp>
      </p:grpSp>
      <p:grpSp>
        <p:nvGrpSpPr>
          <p:cNvPr id="63" name="Group 62">
            <a:extLst>
              <a:ext uri="{FF2B5EF4-FFF2-40B4-BE49-F238E27FC236}">
                <a16:creationId xmlns:a16="http://schemas.microsoft.com/office/drawing/2014/main" id="{F39E66FF-1E11-4D42-8F61-5ECECBB1C38D}"/>
              </a:ext>
            </a:extLst>
          </p:cNvPr>
          <p:cNvGrpSpPr/>
          <p:nvPr/>
        </p:nvGrpSpPr>
        <p:grpSpPr>
          <a:xfrm>
            <a:off x="3727065" y="2887888"/>
            <a:ext cx="1591056" cy="1828800"/>
            <a:chOff x="3727065" y="2887888"/>
            <a:chExt cx="1591056" cy="1828800"/>
          </a:xfrm>
        </p:grpSpPr>
        <p:sp>
          <p:nvSpPr>
            <p:cNvPr id="64" name="Hexagon 63">
              <a:extLst>
                <a:ext uri="{FF2B5EF4-FFF2-40B4-BE49-F238E27FC236}">
                  <a16:creationId xmlns:a16="http://schemas.microsoft.com/office/drawing/2014/main" id="{F49C1B08-FE7E-4517-9F64-4F544913CFD1}"/>
                </a:ext>
              </a:extLst>
            </p:cNvPr>
            <p:cNvSpPr/>
            <p:nvPr/>
          </p:nvSpPr>
          <p:spPr bwMode="auto">
            <a:xfrm rot="5400000">
              <a:off x="3608193" y="3006760"/>
              <a:ext cx="1828800" cy="1591056"/>
            </a:xfrm>
            <a:prstGeom prst="hexagon">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59397C22-E12B-4CB1-BF1B-400C5A9AF260}"/>
                </a:ext>
              </a:extLst>
            </p:cNvPr>
            <p:cNvSpPr txBox="1"/>
            <p:nvPr/>
          </p:nvSpPr>
          <p:spPr>
            <a:xfrm>
              <a:off x="3756093" y="3846289"/>
              <a:ext cx="1539347" cy="439479"/>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Predictive analytics</a:t>
              </a:r>
            </a:p>
          </p:txBody>
        </p:sp>
        <p:grpSp>
          <p:nvGrpSpPr>
            <p:cNvPr id="66" name="Group 65">
              <a:extLst>
                <a:ext uri="{FF2B5EF4-FFF2-40B4-BE49-F238E27FC236}">
                  <a16:creationId xmlns:a16="http://schemas.microsoft.com/office/drawing/2014/main" id="{92C3973B-2CEF-4F88-8054-D2E5710E0F24}"/>
                </a:ext>
              </a:extLst>
            </p:cNvPr>
            <p:cNvGrpSpPr/>
            <p:nvPr/>
          </p:nvGrpSpPr>
          <p:grpSpPr>
            <a:xfrm rot="1695787">
              <a:off x="4178891" y="3203788"/>
              <a:ext cx="627694" cy="642502"/>
              <a:chOff x="9193693" y="2632636"/>
              <a:chExt cx="1632315" cy="1670823"/>
            </a:xfrm>
          </p:grpSpPr>
          <p:sp>
            <p:nvSpPr>
              <p:cNvPr id="67" name="gear_3">
                <a:extLst>
                  <a:ext uri="{FF2B5EF4-FFF2-40B4-BE49-F238E27FC236}">
                    <a16:creationId xmlns:a16="http://schemas.microsoft.com/office/drawing/2014/main" id="{3A9D339A-3DC5-4439-ADDA-A43DA02482C2}"/>
                  </a:ext>
                </a:extLst>
              </p:cNvPr>
              <p:cNvSpPr>
                <a:spLocks noChangeAspect="1" noEditPoints="1"/>
              </p:cNvSpPr>
              <p:nvPr/>
            </p:nvSpPr>
            <p:spPr bwMode="auto">
              <a:xfrm>
                <a:off x="9193693"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gear_3">
                <a:extLst>
                  <a:ext uri="{FF2B5EF4-FFF2-40B4-BE49-F238E27FC236}">
                    <a16:creationId xmlns:a16="http://schemas.microsoft.com/office/drawing/2014/main" id="{4C948EE1-BB94-4ED1-8D27-3F4ECCB58C3B}"/>
                  </a:ext>
                </a:extLst>
              </p:cNvPr>
              <p:cNvSpPr>
                <a:spLocks noChangeAspect="1" noEditPoints="1"/>
              </p:cNvSpPr>
              <p:nvPr/>
            </p:nvSpPr>
            <p:spPr bwMode="auto">
              <a:xfrm>
                <a:off x="10090666"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69" name="Group 68">
            <a:extLst>
              <a:ext uri="{FF2B5EF4-FFF2-40B4-BE49-F238E27FC236}">
                <a16:creationId xmlns:a16="http://schemas.microsoft.com/office/drawing/2014/main" id="{EF9723F6-7927-4DB0-B3DB-49CB6F6526AD}"/>
              </a:ext>
            </a:extLst>
          </p:cNvPr>
          <p:cNvGrpSpPr/>
          <p:nvPr/>
        </p:nvGrpSpPr>
        <p:grpSpPr>
          <a:xfrm>
            <a:off x="4603272" y="1324764"/>
            <a:ext cx="1593855" cy="1832017"/>
            <a:chOff x="4603272" y="1324764"/>
            <a:chExt cx="1593855" cy="1832017"/>
          </a:xfrm>
        </p:grpSpPr>
        <p:sp>
          <p:nvSpPr>
            <p:cNvPr id="70" name="Freeform: Shape 69">
              <a:extLst>
                <a:ext uri="{FF2B5EF4-FFF2-40B4-BE49-F238E27FC236}">
                  <a16:creationId xmlns:a16="http://schemas.microsoft.com/office/drawing/2014/main" id="{A61D71C0-FC58-428E-99A8-5001CA044D15}"/>
                </a:ext>
              </a:extLst>
            </p:cNvPr>
            <p:cNvSpPr/>
            <p:nvPr/>
          </p:nvSpPr>
          <p:spPr>
            <a:xfrm>
              <a:off x="4603272" y="1324764"/>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1" name="TextBox 70">
              <a:extLst>
                <a:ext uri="{FF2B5EF4-FFF2-40B4-BE49-F238E27FC236}">
                  <a16:creationId xmlns:a16="http://schemas.microsoft.com/office/drawing/2014/main" id="{9D4B4E4E-C990-4100-B611-AB0CDBD7A7CC}"/>
                </a:ext>
              </a:extLst>
            </p:cNvPr>
            <p:cNvSpPr txBox="1"/>
            <p:nvPr/>
          </p:nvSpPr>
          <p:spPr>
            <a:xfrm>
              <a:off x="4734371" y="2286000"/>
              <a:ext cx="1330779" cy="439479"/>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Autonomous vehicles</a:t>
              </a:r>
            </a:p>
          </p:txBody>
        </p:sp>
        <p:sp>
          <p:nvSpPr>
            <p:cNvPr id="72" name="Freeform 5">
              <a:extLst>
                <a:ext uri="{FF2B5EF4-FFF2-40B4-BE49-F238E27FC236}">
                  <a16:creationId xmlns:a16="http://schemas.microsoft.com/office/drawing/2014/main" id="{D79D55F7-4193-4716-9112-378E01B0C404}"/>
                </a:ext>
              </a:extLst>
            </p:cNvPr>
            <p:cNvSpPr>
              <a:spLocks noEditPoints="1"/>
            </p:cNvSpPr>
            <p:nvPr/>
          </p:nvSpPr>
          <p:spPr bwMode="auto">
            <a:xfrm>
              <a:off x="5061842" y="1768840"/>
              <a:ext cx="665721" cy="40051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grpSp>
      <p:sp>
        <p:nvSpPr>
          <p:cNvPr id="73" name="Freeform 137">
            <a:extLst>
              <a:ext uri="{FF2B5EF4-FFF2-40B4-BE49-F238E27FC236}">
                <a16:creationId xmlns:a16="http://schemas.microsoft.com/office/drawing/2014/main" id="{68C755D3-79B8-4774-8A49-4DCDD87E5882}"/>
              </a:ext>
            </a:extLst>
          </p:cNvPr>
          <p:cNvSpPr/>
          <p:nvPr/>
        </p:nvSpPr>
        <p:spPr bwMode="auto">
          <a:xfrm>
            <a:off x="5009735" y="4900275"/>
            <a:ext cx="616772" cy="560501"/>
          </a:xfrm>
          <a:custGeom>
            <a:avLst/>
            <a:gdLst>
              <a:gd name="connsiteX0" fmla="*/ 0 w 540327"/>
              <a:gd name="connsiteY0" fmla="*/ 415637 h 415637"/>
              <a:gd name="connsiteX1" fmla="*/ 166254 w 540327"/>
              <a:gd name="connsiteY1" fmla="*/ 176646 h 415637"/>
              <a:gd name="connsiteX2" fmla="*/ 311727 w 540327"/>
              <a:gd name="connsiteY2" fmla="*/ 332509 h 415637"/>
              <a:gd name="connsiteX3" fmla="*/ 540327 w 540327"/>
              <a:gd name="connsiteY3" fmla="*/ 0 h 415637"/>
            </a:gdLst>
            <a:ahLst/>
            <a:cxnLst>
              <a:cxn ang="0">
                <a:pos x="connsiteX0" y="connsiteY0"/>
              </a:cxn>
              <a:cxn ang="0">
                <a:pos x="connsiteX1" y="connsiteY1"/>
              </a:cxn>
              <a:cxn ang="0">
                <a:pos x="connsiteX2" y="connsiteY2"/>
              </a:cxn>
              <a:cxn ang="0">
                <a:pos x="connsiteX3" y="connsiteY3"/>
              </a:cxn>
            </a:cxnLst>
            <a:rect l="l" t="t" r="r" b="b"/>
            <a:pathLst>
              <a:path w="540327" h="415637">
                <a:moveTo>
                  <a:pt x="0" y="415637"/>
                </a:moveTo>
                <a:lnTo>
                  <a:pt x="166254" y="176646"/>
                </a:lnTo>
                <a:lnTo>
                  <a:pt x="311727" y="332509"/>
                </a:lnTo>
                <a:lnTo>
                  <a:pt x="540327" y="0"/>
                </a:lnTo>
              </a:path>
            </a:pathLst>
          </a:custGeom>
          <a:noFill/>
          <a:ln w="12700">
            <a:solidFill>
              <a:schemeClr val="tx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FAA8318-20F0-4886-9A66-83664CEA7473}"/>
              </a:ext>
            </a:extLst>
          </p:cNvPr>
          <p:cNvGrpSpPr/>
          <p:nvPr/>
        </p:nvGrpSpPr>
        <p:grpSpPr>
          <a:xfrm>
            <a:off x="6546845" y="4774040"/>
            <a:ext cx="1159326" cy="974362"/>
            <a:chOff x="7464325" y="4253019"/>
            <a:chExt cx="1443400" cy="1213113"/>
          </a:xfrm>
        </p:grpSpPr>
        <p:sp>
          <p:nvSpPr>
            <p:cNvPr id="56" name="TextBox 55">
              <a:extLst>
                <a:ext uri="{FF2B5EF4-FFF2-40B4-BE49-F238E27FC236}">
                  <a16:creationId xmlns:a16="http://schemas.microsoft.com/office/drawing/2014/main" id="{0EF0C2C0-55D1-40BD-8A12-325039E6E37F}"/>
                </a:ext>
              </a:extLst>
            </p:cNvPr>
            <p:cNvSpPr txBox="1"/>
            <p:nvPr/>
          </p:nvSpPr>
          <p:spPr>
            <a:xfrm>
              <a:off x="7464325" y="4918966"/>
              <a:ext cx="1443400" cy="547166"/>
            </a:xfrm>
            <a:prstGeom prst="rect">
              <a:avLst/>
            </a:prstGeom>
            <a:noFill/>
          </p:spPr>
          <p:txBody>
            <a:bodyPr wrap="square" lIns="0" tIns="0" rIns="0" bIns="0" rtlCol="0">
              <a:spAutoFit/>
            </a:bodyPr>
            <a:lstStyle/>
            <a:p>
              <a:pPr algn="ctr" defTabSz="950663" fontAlgn="base">
                <a:spcBef>
                  <a:spcPct val="0"/>
                </a:spcBef>
                <a:spcAft>
                  <a:spcPct val="0"/>
                </a:spcAft>
                <a:defRPr/>
              </a:pPr>
              <a:r>
                <a:rPr lang="en-US" sz="1428">
                  <a:solidFill>
                    <a:srgbClr val="1A1A1A"/>
                  </a:solidFill>
                  <a:latin typeface="Segoe UI Semibold"/>
                </a:rPr>
                <a:t>Speech recognition</a:t>
              </a:r>
            </a:p>
          </p:txBody>
        </p:sp>
        <p:pic>
          <p:nvPicPr>
            <p:cNvPr id="57" name="Graphic 56">
              <a:extLst>
                <a:ext uri="{FF2B5EF4-FFF2-40B4-BE49-F238E27FC236}">
                  <a16:creationId xmlns:a16="http://schemas.microsoft.com/office/drawing/2014/main" id="{DD3D93CF-DD36-4AC5-9C42-E82EB24864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4082" y="4253019"/>
              <a:ext cx="623888" cy="623887"/>
            </a:xfrm>
            <a:prstGeom prst="rect">
              <a:avLst/>
            </a:prstGeom>
          </p:spPr>
        </p:pic>
      </p:grpSp>
      <p:grpSp>
        <p:nvGrpSpPr>
          <p:cNvPr id="42" name="Group 41">
            <a:extLst>
              <a:ext uri="{FF2B5EF4-FFF2-40B4-BE49-F238E27FC236}">
                <a16:creationId xmlns:a16="http://schemas.microsoft.com/office/drawing/2014/main" id="{6CF7AFB5-2422-4BBB-861C-5162D1C8DAE3}"/>
              </a:ext>
            </a:extLst>
          </p:cNvPr>
          <p:cNvGrpSpPr/>
          <p:nvPr/>
        </p:nvGrpSpPr>
        <p:grpSpPr>
          <a:xfrm>
            <a:off x="7182020" y="2887888"/>
            <a:ext cx="1593855" cy="1832017"/>
            <a:chOff x="5460656" y="2879780"/>
            <a:chExt cx="1593855" cy="1832017"/>
          </a:xfrm>
        </p:grpSpPr>
        <p:sp>
          <p:nvSpPr>
            <p:cNvPr id="43" name="Freeform: Shape 42">
              <a:extLst>
                <a:ext uri="{FF2B5EF4-FFF2-40B4-BE49-F238E27FC236}">
                  <a16:creationId xmlns:a16="http://schemas.microsoft.com/office/drawing/2014/main" id="{7F2EEFCE-A01B-41C8-BFD5-76BC96806F98}"/>
                </a:ext>
              </a:extLst>
            </p:cNvPr>
            <p:cNvSpPr/>
            <p:nvPr/>
          </p:nvSpPr>
          <p:spPr>
            <a:xfrm>
              <a:off x="5460656" y="2879780"/>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44" name="TextBox 43">
              <a:extLst>
                <a:ext uri="{FF2B5EF4-FFF2-40B4-BE49-F238E27FC236}">
                  <a16:creationId xmlns:a16="http://schemas.microsoft.com/office/drawing/2014/main" id="{02DDD3E0-5A03-4E77-9552-6233322423FC}"/>
                </a:ext>
              </a:extLst>
            </p:cNvPr>
            <p:cNvSpPr txBox="1"/>
            <p:nvPr/>
          </p:nvSpPr>
          <p:spPr>
            <a:xfrm>
              <a:off x="5592194" y="3875315"/>
              <a:ext cx="1330779" cy="439479"/>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Image recognition</a:t>
              </a:r>
            </a:p>
          </p:txBody>
        </p:sp>
        <p:grpSp>
          <p:nvGrpSpPr>
            <p:cNvPr id="45" name="Group 44">
              <a:extLst>
                <a:ext uri="{FF2B5EF4-FFF2-40B4-BE49-F238E27FC236}">
                  <a16:creationId xmlns:a16="http://schemas.microsoft.com/office/drawing/2014/main" id="{DE8B02F8-8715-4271-8935-2E29F991EAE9}"/>
                </a:ext>
              </a:extLst>
            </p:cNvPr>
            <p:cNvGrpSpPr/>
            <p:nvPr/>
          </p:nvGrpSpPr>
          <p:grpSpPr>
            <a:xfrm>
              <a:off x="5939654" y="3429000"/>
              <a:ext cx="635858" cy="358463"/>
              <a:chOff x="11025618" y="543572"/>
              <a:chExt cx="356841" cy="201168"/>
            </a:xfrm>
          </p:grpSpPr>
          <p:sp>
            <p:nvSpPr>
              <p:cNvPr id="46" name="Triangle 159">
                <a:extLst>
                  <a:ext uri="{FF2B5EF4-FFF2-40B4-BE49-F238E27FC236}">
                    <a16:creationId xmlns:a16="http://schemas.microsoft.com/office/drawing/2014/main" id="{E2FA4FFA-2C32-45F1-B308-B4624C759BB9}"/>
                  </a:ext>
                </a:extLst>
              </p:cNvPr>
              <p:cNvSpPr/>
              <p:nvPr/>
            </p:nvSpPr>
            <p:spPr bwMode="auto">
              <a:xfrm rot="16200000">
                <a:off x="11209906" y="557569"/>
                <a:ext cx="166232" cy="178874"/>
              </a:xfrm>
              <a:prstGeom prst="triangl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27244B50-F175-461C-A10B-7673D3A4F26F}"/>
                  </a:ext>
                </a:extLst>
              </p:cNvPr>
              <p:cNvSpPr/>
              <p:nvPr/>
            </p:nvSpPr>
            <p:spPr bwMode="auto">
              <a:xfrm>
                <a:off x="11025618" y="543572"/>
                <a:ext cx="300473" cy="201168"/>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667532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56D9-7B24-44F2-9078-CF44802A650F}"/>
              </a:ext>
            </a:extLst>
          </p:cNvPr>
          <p:cNvSpPr>
            <a:spLocks noGrp="1"/>
          </p:cNvSpPr>
          <p:nvPr>
            <p:ph type="title"/>
          </p:nvPr>
        </p:nvSpPr>
        <p:spPr/>
        <p:txBody>
          <a:bodyPr/>
          <a:lstStyle/>
          <a:p>
            <a:r>
              <a:rPr lang="en-US"/>
              <a:t>Neural networks</a:t>
            </a:r>
          </a:p>
        </p:txBody>
      </p:sp>
      <p:pic>
        <p:nvPicPr>
          <p:cNvPr id="4" name="Picture 3">
            <a:extLst>
              <a:ext uri="{FF2B5EF4-FFF2-40B4-BE49-F238E27FC236}">
                <a16:creationId xmlns:a16="http://schemas.microsoft.com/office/drawing/2014/main" id="{0B1A777E-D141-4FBC-A9CF-516258612DC0}"/>
              </a:ext>
            </a:extLst>
          </p:cNvPr>
          <p:cNvPicPr>
            <a:picLocks noChangeAspect="1"/>
          </p:cNvPicPr>
          <p:nvPr/>
        </p:nvPicPr>
        <p:blipFill>
          <a:blip r:embed="rId3"/>
          <a:stretch>
            <a:fillRect/>
          </a:stretch>
        </p:blipFill>
        <p:spPr>
          <a:xfrm>
            <a:off x="584569" y="2289723"/>
            <a:ext cx="2294999" cy="2321178"/>
          </a:xfrm>
          <a:prstGeom prst="rect">
            <a:avLst/>
          </a:prstGeom>
        </p:spPr>
      </p:pic>
      <p:pic>
        <p:nvPicPr>
          <p:cNvPr id="5" name="Picture 4">
            <a:extLst>
              <a:ext uri="{FF2B5EF4-FFF2-40B4-BE49-F238E27FC236}">
                <a16:creationId xmlns:a16="http://schemas.microsoft.com/office/drawing/2014/main" id="{32A07F1F-FD72-430E-B507-9F30D7A0BA90}"/>
              </a:ext>
            </a:extLst>
          </p:cNvPr>
          <p:cNvPicPr>
            <a:picLocks noChangeAspect="1"/>
          </p:cNvPicPr>
          <p:nvPr/>
        </p:nvPicPr>
        <p:blipFill>
          <a:blip r:embed="rId4"/>
          <a:stretch>
            <a:fillRect/>
          </a:stretch>
        </p:blipFill>
        <p:spPr>
          <a:xfrm>
            <a:off x="4314748" y="2497354"/>
            <a:ext cx="2850290" cy="1905917"/>
          </a:xfrm>
          <a:prstGeom prst="rect">
            <a:avLst/>
          </a:prstGeom>
        </p:spPr>
      </p:pic>
      <p:pic>
        <p:nvPicPr>
          <p:cNvPr id="6" name="Picture 5">
            <a:extLst>
              <a:ext uri="{FF2B5EF4-FFF2-40B4-BE49-F238E27FC236}">
                <a16:creationId xmlns:a16="http://schemas.microsoft.com/office/drawing/2014/main" id="{9640D0EE-FAF8-45A3-836F-654BC6955E8D}"/>
              </a:ext>
            </a:extLst>
          </p:cNvPr>
          <p:cNvPicPr>
            <a:picLocks noChangeAspect="1"/>
          </p:cNvPicPr>
          <p:nvPr/>
        </p:nvPicPr>
        <p:blipFill>
          <a:blip r:embed="rId5"/>
          <a:stretch>
            <a:fillRect/>
          </a:stretch>
        </p:blipFill>
        <p:spPr>
          <a:xfrm>
            <a:off x="8600220" y="2513511"/>
            <a:ext cx="3157152" cy="1830977"/>
          </a:xfrm>
          <a:prstGeom prst="rect">
            <a:avLst/>
          </a:prstGeom>
        </p:spPr>
      </p:pic>
      <p:cxnSp>
        <p:nvCxnSpPr>
          <p:cNvPr id="9" name="Straight Arrow Connector 8">
            <a:extLst>
              <a:ext uri="{FF2B5EF4-FFF2-40B4-BE49-F238E27FC236}">
                <a16:creationId xmlns:a16="http://schemas.microsoft.com/office/drawing/2014/main" id="{98601C75-CB57-47BC-BD1C-F0844CFBEC5D}"/>
              </a:ext>
            </a:extLst>
          </p:cNvPr>
          <p:cNvCxnSpPr>
            <a:cxnSpLocks/>
          </p:cNvCxnSpPr>
          <p:nvPr/>
        </p:nvCxnSpPr>
        <p:spPr>
          <a:xfrm>
            <a:off x="3172615" y="3354977"/>
            <a:ext cx="849086" cy="0"/>
          </a:xfrm>
          <a:prstGeom prst="straightConnector1">
            <a:avLst/>
          </a:prstGeom>
          <a:ln w="1905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9F42171-5342-44AB-9AF0-98EACC6C91AD}"/>
              </a:ext>
            </a:extLst>
          </p:cNvPr>
          <p:cNvCxnSpPr>
            <a:cxnSpLocks/>
          </p:cNvCxnSpPr>
          <p:nvPr/>
        </p:nvCxnSpPr>
        <p:spPr>
          <a:xfrm>
            <a:off x="7458086" y="3344091"/>
            <a:ext cx="849086" cy="0"/>
          </a:xfrm>
          <a:prstGeom prst="straightConnector1">
            <a:avLst/>
          </a:prstGeom>
          <a:ln w="1905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8DD327-BAE1-4460-BF3C-C581EA0D0EF0}"/>
              </a:ext>
            </a:extLst>
          </p:cNvPr>
          <p:cNvSpPr txBox="1"/>
          <p:nvPr/>
        </p:nvSpPr>
        <p:spPr>
          <a:xfrm>
            <a:off x="120081" y="4802949"/>
            <a:ext cx="3223974" cy="369332"/>
          </a:xfrm>
          <a:prstGeom prst="rect">
            <a:avLst/>
          </a:prstGeom>
          <a:noFill/>
        </p:spPr>
        <p:txBody>
          <a:bodyPr wrap="square" rtlCol="0">
            <a:spAutoFit/>
          </a:bodyPr>
          <a:lstStyle/>
          <a:p>
            <a:pPr algn="ctr" defTabSz="951028" fontAlgn="base">
              <a:lnSpc>
                <a:spcPct val="90000"/>
              </a:lnSpc>
              <a:spcBef>
                <a:spcPct val="0"/>
              </a:spcBef>
              <a:spcAft>
                <a:spcPct val="0"/>
              </a:spcAft>
            </a:pPr>
            <a:r>
              <a:rPr lang="en-GB" sz="2000">
                <a:solidFill>
                  <a:schemeClr val="tx2"/>
                </a:solidFill>
                <a:latin typeface="Segoe UI Semibold" panose="020B0702040204020203" pitchFamily="34" charset="0"/>
                <a:ea typeface="Segoe UI" pitchFamily="34" charset="0"/>
                <a:cs typeface="Segoe UI Semibold" panose="020B0702040204020203" pitchFamily="34" charset="0"/>
              </a:rPr>
              <a:t>Low-level features</a:t>
            </a:r>
          </a:p>
        </p:txBody>
      </p:sp>
      <p:sp>
        <p:nvSpPr>
          <p:cNvPr id="13" name="TextBox 12">
            <a:extLst>
              <a:ext uri="{FF2B5EF4-FFF2-40B4-BE49-F238E27FC236}">
                <a16:creationId xmlns:a16="http://schemas.microsoft.com/office/drawing/2014/main" id="{1F9DB66C-7423-47D4-A633-8219F28B4502}"/>
              </a:ext>
            </a:extLst>
          </p:cNvPr>
          <p:cNvSpPr txBox="1"/>
          <p:nvPr/>
        </p:nvSpPr>
        <p:spPr>
          <a:xfrm>
            <a:off x="4127906" y="4802949"/>
            <a:ext cx="3223974" cy="369332"/>
          </a:xfrm>
          <a:prstGeom prst="rect">
            <a:avLst/>
          </a:prstGeom>
          <a:noFill/>
        </p:spPr>
        <p:txBody>
          <a:bodyPr wrap="square" rtlCol="0">
            <a:spAutoFit/>
          </a:bodyPr>
          <a:lstStyle/>
          <a:p>
            <a:pPr algn="ctr" defTabSz="951028" fontAlgn="base">
              <a:lnSpc>
                <a:spcPct val="90000"/>
              </a:lnSpc>
              <a:spcBef>
                <a:spcPct val="0"/>
              </a:spcBef>
              <a:spcAft>
                <a:spcPct val="0"/>
              </a:spcAft>
            </a:pPr>
            <a:r>
              <a:rPr lang="en-GB" sz="2000">
                <a:solidFill>
                  <a:schemeClr val="tx2"/>
                </a:solidFill>
                <a:latin typeface="Segoe UI Semibold" panose="020B0702040204020203" pitchFamily="34" charset="0"/>
                <a:ea typeface="Segoe UI" pitchFamily="34" charset="0"/>
                <a:cs typeface="Segoe UI Semibold" panose="020B0702040204020203" pitchFamily="34" charset="0"/>
              </a:rPr>
              <a:t>Mid-level features</a:t>
            </a:r>
          </a:p>
        </p:txBody>
      </p:sp>
      <p:sp>
        <p:nvSpPr>
          <p:cNvPr id="14" name="TextBox 13">
            <a:extLst>
              <a:ext uri="{FF2B5EF4-FFF2-40B4-BE49-F238E27FC236}">
                <a16:creationId xmlns:a16="http://schemas.microsoft.com/office/drawing/2014/main" id="{A70CCD06-98DF-49DF-A821-AF5B42ECF3F3}"/>
              </a:ext>
            </a:extLst>
          </p:cNvPr>
          <p:cNvSpPr txBox="1"/>
          <p:nvPr/>
        </p:nvSpPr>
        <p:spPr>
          <a:xfrm>
            <a:off x="8566809" y="4802949"/>
            <a:ext cx="3223974" cy="369332"/>
          </a:xfrm>
          <a:prstGeom prst="rect">
            <a:avLst/>
          </a:prstGeom>
          <a:noFill/>
        </p:spPr>
        <p:txBody>
          <a:bodyPr wrap="square" rtlCol="0">
            <a:spAutoFit/>
          </a:bodyPr>
          <a:lstStyle/>
          <a:p>
            <a:pPr algn="ctr" defTabSz="951028" fontAlgn="base">
              <a:lnSpc>
                <a:spcPct val="90000"/>
              </a:lnSpc>
              <a:spcBef>
                <a:spcPct val="0"/>
              </a:spcBef>
              <a:spcAft>
                <a:spcPct val="0"/>
              </a:spcAft>
            </a:pPr>
            <a:r>
              <a:rPr lang="en-GB" sz="2000">
                <a:solidFill>
                  <a:schemeClr val="tx2"/>
                </a:solidFill>
                <a:latin typeface="Segoe UI Semibold" panose="020B0702040204020203" pitchFamily="34" charset="0"/>
                <a:ea typeface="Segoe UI" pitchFamily="34" charset="0"/>
                <a:cs typeface="Segoe UI Semibold" panose="020B0702040204020203" pitchFamily="34" charset="0"/>
              </a:rPr>
              <a:t>High-level features</a:t>
            </a:r>
          </a:p>
        </p:txBody>
      </p:sp>
      <p:sp>
        <p:nvSpPr>
          <p:cNvPr id="8" name="TextBox 7">
            <a:extLst>
              <a:ext uri="{FF2B5EF4-FFF2-40B4-BE49-F238E27FC236}">
                <a16:creationId xmlns:a16="http://schemas.microsoft.com/office/drawing/2014/main" id="{A4237EDE-96FF-4E0C-8CF1-5B06BF7D9292}"/>
              </a:ext>
            </a:extLst>
          </p:cNvPr>
          <p:cNvSpPr txBox="1"/>
          <p:nvPr/>
        </p:nvSpPr>
        <p:spPr>
          <a:xfrm>
            <a:off x="701041" y="6400800"/>
            <a:ext cx="740228" cy="169277"/>
          </a:xfrm>
          <a:prstGeom prst="rect">
            <a:avLst/>
          </a:prstGeom>
          <a:noFill/>
        </p:spPr>
        <p:txBody>
          <a:bodyPr wrap="square" lIns="0" tIns="0" rIns="0" bIns="0" rtlCol="0">
            <a:spAutoFit/>
          </a:bodyPr>
          <a:lstStyle/>
          <a:p>
            <a:pPr algn="l"/>
            <a:r>
              <a:rPr lang="en-US" sz="1100">
                <a:gradFill>
                  <a:gsLst>
                    <a:gs pos="2917">
                      <a:schemeClr val="tx1"/>
                    </a:gs>
                    <a:gs pos="30000">
                      <a:schemeClr val="tx1"/>
                    </a:gs>
                  </a:gsLst>
                  <a:lin ang="5400000" scaled="0"/>
                </a:gradFill>
                <a:hlinkClick r:id="rId6"/>
              </a:rPr>
              <a:t>Source</a:t>
            </a:r>
            <a:endParaRPr lang="en-US" sz="11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19465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Convolutional neural network (CNN)</a:t>
            </a:r>
          </a:p>
        </p:txBody>
      </p:sp>
      <p:cxnSp>
        <p:nvCxnSpPr>
          <p:cNvPr id="133" name="Straight Arrow Connector 132">
            <a:extLst>
              <a:ext uri="{FF2B5EF4-FFF2-40B4-BE49-F238E27FC236}">
                <a16:creationId xmlns:a16="http://schemas.microsoft.com/office/drawing/2014/main" id="{B9AED34E-42E2-4DB2-B553-E984D138774D}"/>
              </a:ext>
            </a:extLst>
          </p:cNvPr>
          <p:cNvCxnSpPr>
            <a:cxnSpLocks/>
          </p:cNvCxnSpPr>
          <p:nvPr/>
        </p:nvCxnSpPr>
        <p:spPr>
          <a:xfrm>
            <a:off x="1972509" y="2630387"/>
            <a:ext cx="0" cy="460977"/>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641F17E5-36D2-4B8B-8D19-0EA12028E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399" y="1270058"/>
            <a:ext cx="1262220" cy="1267501"/>
          </a:xfrm>
          <a:prstGeom prst="rect">
            <a:avLst/>
          </a:prstGeom>
        </p:spPr>
      </p:pic>
      <p:sp>
        <p:nvSpPr>
          <p:cNvPr id="135" name="Left Brace 134">
            <a:extLst>
              <a:ext uri="{FF2B5EF4-FFF2-40B4-BE49-F238E27FC236}">
                <a16:creationId xmlns:a16="http://schemas.microsoft.com/office/drawing/2014/main" id="{67B9AB98-12F6-4621-B869-0FA8B5EDFA36}"/>
              </a:ext>
            </a:extLst>
          </p:cNvPr>
          <p:cNvSpPr/>
          <p:nvPr/>
        </p:nvSpPr>
        <p:spPr>
          <a:xfrm rot="16200000">
            <a:off x="2041118" y="4921897"/>
            <a:ext cx="321253" cy="1899531"/>
          </a:xfrm>
          <a:prstGeom prst="leftBrace">
            <a:avLst>
              <a:gd name="adj1" fmla="val 0"/>
              <a:gd name="adj2" fmla="val 49244"/>
            </a:avLst>
          </a:prstGeom>
          <a:ln w="12700">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6" name="Left Brace 135">
            <a:extLst>
              <a:ext uri="{FF2B5EF4-FFF2-40B4-BE49-F238E27FC236}">
                <a16:creationId xmlns:a16="http://schemas.microsoft.com/office/drawing/2014/main" id="{01D9D0C8-3AC9-45EA-A906-E883DF97E40E}"/>
              </a:ext>
            </a:extLst>
          </p:cNvPr>
          <p:cNvSpPr/>
          <p:nvPr/>
        </p:nvSpPr>
        <p:spPr>
          <a:xfrm rot="16200000">
            <a:off x="4412675" y="4695066"/>
            <a:ext cx="321253" cy="1575770"/>
          </a:xfrm>
          <a:prstGeom prst="leftBrace">
            <a:avLst>
              <a:gd name="adj1" fmla="val 0"/>
              <a:gd name="adj2" fmla="val 51975"/>
            </a:avLst>
          </a:prstGeom>
          <a:ln w="12700">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7" name="Left Brace 136">
            <a:extLst>
              <a:ext uri="{FF2B5EF4-FFF2-40B4-BE49-F238E27FC236}">
                <a16:creationId xmlns:a16="http://schemas.microsoft.com/office/drawing/2014/main" id="{D8701C14-CDAA-4719-AD2E-0E433F39BE92}"/>
              </a:ext>
            </a:extLst>
          </p:cNvPr>
          <p:cNvSpPr/>
          <p:nvPr/>
        </p:nvSpPr>
        <p:spPr>
          <a:xfrm rot="16200000">
            <a:off x="6601089" y="4925299"/>
            <a:ext cx="321253" cy="1115305"/>
          </a:xfrm>
          <a:prstGeom prst="leftBrace">
            <a:avLst>
              <a:gd name="adj1" fmla="val 0"/>
              <a:gd name="adj2" fmla="val 53738"/>
            </a:avLst>
          </a:prstGeom>
          <a:ln w="12700">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0" name="Cube 139">
            <a:extLst>
              <a:ext uri="{FF2B5EF4-FFF2-40B4-BE49-F238E27FC236}">
                <a16:creationId xmlns:a16="http://schemas.microsoft.com/office/drawing/2014/main" id="{D2F14760-FE77-4E94-8324-4DBF99896201}"/>
              </a:ext>
            </a:extLst>
          </p:cNvPr>
          <p:cNvSpPr/>
          <p:nvPr/>
        </p:nvSpPr>
        <p:spPr>
          <a:xfrm flipH="1">
            <a:off x="2126531" y="3091362"/>
            <a:ext cx="816980" cy="2552214"/>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pic>
        <p:nvPicPr>
          <p:cNvPr id="141" name="Picture 140">
            <a:extLst>
              <a:ext uri="{FF2B5EF4-FFF2-40B4-BE49-F238E27FC236}">
                <a16:creationId xmlns:a16="http://schemas.microsoft.com/office/drawing/2014/main" id="{6C06E9BB-5F21-4797-BE6D-DF23CA8D6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3299" y="3359859"/>
            <a:ext cx="1709584" cy="2012293"/>
          </a:xfrm>
          <a:prstGeom prst="rect">
            <a:avLst/>
          </a:prstGeom>
          <a:scene3d>
            <a:camera prst="orthographicFront">
              <a:rot lat="1920000" lon="3720000" rev="0"/>
            </a:camera>
            <a:lightRig rig="threePt" dir="t"/>
          </a:scene3d>
        </p:spPr>
      </p:pic>
      <p:sp>
        <p:nvSpPr>
          <p:cNvPr id="142" name="Cube 141">
            <a:extLst>
              <a:ext uri="{FF2B5EF4-FFF2-40B4-BE49-F238E27FC236}">
                <a16:creationId xmlns:a16="http://schemas.microsoft.com/office/drawing/2014/main" id="{59E38152-60C6-4802-BD1C-E010986BD4F7}"/>
              </a:ext>
            </a:extLst>
          </p:cNvPr>
          <p:cNvSpPr/>
          <p:nvPr/>
        </p:nvSpPr>
        <p:spPr>
          <a:xfrm flipH="1">
            <a:off x="1729041" y="3060575"/>
            <a:ext cx="816980" cy="2552214"/>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pic>
        <p:nvPicPr>
          <p:cNvPr id="143" name="Picture 142">
            <a:extLst>
              <a:ext uri="{FF2B5EF4-FFF2-40B4-BE49-F238E27FC236}">
                <a16:creationId xmlns:a16="http://schemas.microsoft.com/office/drawing/2014/main" id="{2A2009A4-E41C-4CFF-A2A5-6A45EC6071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1979" y="3315930"/>
            <a:ext cx="1709584" cy="2043081"/>
          </a:xfrm>
          <a:prstGeom prst="rect">
            <a:avLst/>
          </a:prstGeom>
          <a:scene3d>
            <a:camera prst="orthographicFront">
              <a:rot lat="1920000" lon="3720000" rev="0"/>
            </a:camera>
            <a:lightRig rig="threePt" dir="t"/>
          </a:scene3d>
        </p:spPr>
      </p:pic>
      <p:sp>
        <p:nvSpPr>
          <p:cNvPr id="144" name="Cube 143">
            <a:extLst>
              <a:ext uri="{FF2B5EF4-FFF2-40B4-BE49-F238E27FC236}">
                <a16:creationId xmlns:a16="http://schemas.microsoft.com/office/drawing/2014/main" id="{98CA9C00-DFD0-4EF1-AB5A-E5DD9FE241C6}"/>
              </a:ext>
            </a:extLst>
          </p:cNvPr>
          <p:cNvSpPr/>
          <p:nvPr/>
        </p:nvSpPr>
        <p:spPr>
          <a:xfrm flipH="1">
            <a:off x="1317947" y="3072734"/>
            <a:ext cx="816980" cy="2552214"/>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nvGrpSpPr>
          <p:cNvPr id="145" name="Group 144">
            <a:extLst>
              <a:ext uri="{FF2B5EF4-FFF2-40B4-BE49-F238E27FC236}">
                <a16:creationId xmlns:a16="http://schemas.microsoft.com/office/drawing/2014/main" id="{5CCF768F-EBFD-45E7-9EA1-1096F0601857}"/>
              </a:ext>
            </a:extLst>
          </p:cNvPr>
          <p:cNvGrpSpPr/>
          <p:nvPr/>
        </p:nvGrpSpPr>
        <p:grpSpPr>
          <a:xfrm>
            <a:off x="3808707" y="3884141"/>
            <a:ext cx="1479401" cy="1141818"/>
            <a:chOff x="3053690" y="3012989"/>
            <a:chExt cx="1575769" cy="1212868"/>
          </a:xfrm>
        </p:grpSpPr>
        <p:grpSp>
          <p:nvGrpSpPr>
            <p:cNvPr id="221" name="Group 220">
              <a:extLst>
                <a:ext uri="{FF2B5EF4-FFF2-40B4-BE49-F238E27FC236}">
                  <a16:creationId xmlns:a16="http://schemas.microsoft.com/office/drawing/2014/main" id="{9C37CA42-B808-4A80-81F0-D77117B888EE}"/>
                </a:ext>
              </a:extLst>
            </p:cNvPr>
            <p:cNvGrpSpPr/>
            <p:nvPr/>
          </p:nvGrpSpPr>
          <p:grpSpPr>
            <a:xfrm>
              <a:off x="3731654" y="3012989"/>
              <a:ext cx="897805" cy="1200366"/>
              <a:chOff x="2808211" y="1856257"/>
              <a:chExt cx="2627238" cy="2755707"/>
            </a:xfrm>
          </p:grpSpPr>
          <p:grpSp>
            <p:nvGrpSpPr>
              <p:cNvPr id="235" name="Group 234">
                <a:extLst>
                  <a:ext uri="{FF2B5EF4-FFF2-40B4-BE49-F238E27FC236}">
                    <a16:creationId xmlns:a16="http://schemas.microsoft.com/office/drawing/2014/main" id="{4381E0AE-15DF-4777-939F-99560031AAFB}"/>
                  </a:ext>
                </a:extLst>
              </p:cNvPr>
              <p:cNvGrpSpPr/>
              <p:nvPr/>
            </p:nvGrpSpPr>
            <p:grpSpPr>
              <a:xfrm>
                <a:off x="4121972" y="1856257"/>
                <a:ext cx="1313477" cy="2725376"/>
                <a:chOff x="2808211" y="1886588"/>
                <a:chExt cx="1313477" cy="2725376"/>
              </a:xfrm>
            </p:grpSpPr>
            <p:sp>
              <p:nvSpPr>
                <p:cNvPr id="244" name="Cube 243">
                  <a:extLst>
                    <a:ext uri="{FF2B5EF4-FFF2-40B4-BE49-F238E27FC236}">
                      <a16:creationId xmlns:a16="http://schemas.microsoft.com/office/drawing/2014/main" id="{5302DACF-0231-4DFB-983D-2E93186CEE76}"/>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45" name="Cube 244">
                  <a:extLst>
                    <a:ext uri="{FF2B5EF4-FFF2-40B4-BE49-F238E27FC236}">
                      <a16:creationId xmlns:a16="http://schemas.microsoft.com/office/drawing/2014/main" id="{3A670ACE-DF0A-4A56-A185-583FF2369B62}"/>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46" name="Cube 245">
                  <a:extLst>
                    <a:ext uri="{FF2B5EF4-FFF2-40B4-BE49-F238E27FC236}">
                      <a16:creationId xmlns:a16="http://schemas.microsoft.com/office/drawing/2014/main" id="{A5D9253F-2A91-4094-AE2F-52E262AD2C67}"/>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236" name="Group 235">
                <a:extLst>
                  <a:ext uri="{FF2B5EF4-FFF2-40B4-BE49-F238E27FC236}">
                    <a16:creationId xmlns:a16="http://schemas.microsoft.com/office/drawing/2014/main" id="{FC94B7FF-F83C-4DFA-ACA4-0949CF1AC87F}"/>
                  </a:ext>
                </a:extLst>
              </p:cNvPr>
              <p:cNvGrpSpPr/>
              <p:nvPr/>
            </p:nvGrpSpPr>
            <p:grpSpPr>
              <a:xfrm>
                <a:off x="3438431" y="1872238"/>
                <a:ext cx="1313477" cy="2725376"/>
                <a:chOff x="2808211" y="1886588"/>
                <a:chExt cx="1313477" cy="2725376"/>
              </a:xfrm>
            </p:grpSpPr>
            <p:sp>
              <p:nvSpPr>
                <p:cNvPr id="241" name="Cube 240">
                  <a:extLst>
                    <a:ext uri="{FF2B5EF4-FFF2-40B4-BE49-F238E27FC236}">
                      <a16:creationId xmlns:a16="http://schemas.microsoft.com/office/drawing/2014/main" id="{25B82E69-4519-48B6-AED6-C4AA006EEC20}"/>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42" name="Cube 241">
                  <a:extLst>
                    <a:ext uri="{FF2B5EF4-FFF2-40B4-BE49-F238E27FC236}">
                      <a16:creationId xmlns:a16="http://schemas.microsoft.com/office/drawing/2014/main" id="{78A24903-3AD6-4DD7-A337-4F56ABA47F33}"/>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43" name="Cube 242">
                  <a:extLst>
                    <a:ext uri="{FF2B5EF4-FFF2-40B4-BE49-F238E27FC236}">
                      <a16:creationId xmlns:a16="http://schemas.microsoft.com/office/drawing/2014/main" id="{0AB72AFF-74F0-47E6-87AC-5BBB917515CD}"/>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237" name="Group 236">
                <a:extLst>
                  <a:ext uri="{FF2B5EF4-FFF2-40B4-BE49-F238E27FC236}">
                    <a16:creationId xmlns:a16="http://schemas.microsoft.com/office/drawing/2014/main" id="{80C5934A-905B-4368-BA4C-833D0B7E831C}"/>
                  </a:ext>
                </a:extLst>
              </p:cNvPr>
              <p:cNvGrpSpPr/>
              <p:nvPr/>
            </p:nvGrpSpPr>
            <p:grpSpPr>
              <a:xfrm>
                <a:off x="2808211" y="1886588"/>
                <a:ext cx="1313477" cy="2725376"/>
                <a:chOff x="2808211" y="1886588"/>
                <a:chExt cx="1313477" cy="2725376"/>
              </a:xfrm>
            </p:grpSpPr>
            <p:sp>
              <p:nvSpPr>
                <p:cNvPr id="238" name="Cube 237">
                  <a:extLst>
                    <a:ext uri="{FF2B5EF4-FFF2-40B4-BE49-F238E27FC236}">
                      <a16:creationId xmlns:a16="http://schemas.microsoft.com/office/drawing/2014/main" id="{4E2DA7D2-6464-4874-A93B-A5FB564F8209}"/>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39" name="Cube 238">
                  <a:extLst>
                    <a:ext uri="{FF2B5EF4-FFF2-40B4-BE49-F238E27FC236}">
                      <a16:creationId xmlns:a16="http://schemas.microsoft.com/office/drawing/2014/main" id="{68817E8B-73A3-40CE-A519-511DFDA3854E}"/>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40" name="Cube 239">
                  <a:extLst>
                    <a:ext uri="{FF2B5EF4-FFF2-40B4-BE49-F238E27FC236}">
                      <a16:creationId xmlns:a16="http://schemas.microsoft.com/office/drawing/2014/main" id="{4E4620EE-F879-46F0-871C-48388E8139E6}"/>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nvGrpSpPr>
            <p:cNvPr id="222" name="Group 221">
              <a:extLst>
                <a:ext uri="{FF2B5EF4-FFF2-40B4-BE49-F238E27FC236}">
                  <a16:creationId xmlns:a16="http://schemas.microsoft.com/office/drawing/2014/main" id="{AD65E526-A5BE-49B5-B61D-2E560643BA86}"/>
                </a:ext>
              </a:extLst>
            </p:cNvPr>
            <p:cNvGrpSpPr/>
            <p:nvPr/>
          </p:nvGrpSpPr>
          <p:grpSpPr>
            <a:xfrm>
              <a:off x="3053690" y="3025491"/>
              <a:ext cx="897805" cy="1200366"/>
              <a:chOff x="2808211" y="1856257"/>
              <a:chExt cx="2627238" cy="2755707"/>
            </a:xfrm>
          </p:grpSpPr>
          <p:grpSp>
            <p:nvGrpSpPr>
              <p:cNvPr id="223" name="Group 222">
                <a:extLst>
                  <a:ext uri="{FF2B5EF4-FFF2-40B4-BE49-F238E27FC236}">
                    <a16:creationId xmlns:a16="http://schemas.microsoft.com/office/drawing/2014/main" id="{D24C5936-2C21-4A12-BCD2-AA577F84D68A}"/>
                  </a:ext>
                </a:extLst>
              </p:cNvPr>
              <p:cNvGrpSpPr/>
              <p:nvPr/>
            </p:nvGrpSpPr>
            <p:grpSpPr>
              <a:xfrm>
                <a:off x="4121972" y="1856257"/>
                <a:ext cx="1313477" cy="2725376"/>
                <a:chOff x="2808211" y="1886588"/>
                <a:chExt cx="1313477" cy="2725376"/>
              </a:xfrm>
            </p:grpSpPr>
            <p:sp>
              <p:nvSpPr>
                <p:cNvPr id="232" name="Cube 231">
                  <a:extLst>
                    <a:ext uri="{FF2B5EF4-FFF2-40B4-BE49-F238E27FC236}">
                      <a16:creationId xmlns:a16="http://schemas.microsoft.com/office/drawing/2014/main" id="{C0AC37D3-9961-4BBE-AC2E-E5876C344F93}"/>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33" name="Cube 232">
                  <a:extLst>
                    <a:ext uri="{FF2B5EF4-FFF2-40B4-BE49-F238E27FC236}">
                      <a16:creationId xmlns:a16="http://schemas.microsoft.com/office/drawing/2014/main" id="{06E2C5F3-56E9-46E0-B485-4033FEB2BD43}"/>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34" name="Cube 233">
                  <a:extLst>
                    <a:ext uri="{FF2B5EF4-FFF2-40B4-BE49-F238E27FC236}">
                      <a16:creationId xmlns:a16="http://schemas.microsoft.com/office/drawing/2014/main" id="{8F0F2D70-13C9-40E7-AB82-1B5C753EE1DA}"/>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224" name="Group 223">
                <a:extLst>
                  <a:ext uri="{FF2B5EF4-FFF2-40B4-BE49-F238E27FC236}">
                    <a16:creationId xmlns:a16="http://schemas.microsoft.com/office/drawing/2014/main" id="{27E8B554-BCC0-4BAB-B613-F4FA588764D1}"/>
                  </a:ext>
                </a:extLst>
              </p:cNvPr>
              <p:cNvGrpSpPr/>
              <p:nvPr/>
            </p:nvGrpSpPr>
            <p:grpSpPr>
              <a:xfrm>
                <a:off x="3438431" y="1872238"/>
                <a:ext cx="1313477" cy="2725376"/>
                <a:chOff x="2808211" y="1886588"/>
                <a:chExt cx="1313477" cy="2725376"/>
              </a:xfrm>
            </p:grpSpPr>
            <p:sp>
              <p:nvSpPr>
                <p:cNvPr id="229" name="Cube 228">
                  <a:extLst>
                    <a:ext uri="{FF2B5EF4-FFF2-40B4-BE49-F238E27FC236}">
                      <a16:creationId xmlns:a16="http://schemas.microsoft.com/office/drawing/2014/main" id="{41CC3A1F-D72A-41A0-94B2-3E21FE088559}"/>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30" name="Cube 229">
                  <a:extLst>
                    <a:ext uri="{FF2B5EF4-FFF2-40B4-BE49-F238E27FC236}">
                      <a16:creationId xmlns:a16="http://schemas.microsoft.com/office/drawing/2014/main" id="{D7A74032-EB6D-498D-B153-5CC08F024FAE}"/>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31" name="Cube 230">
                  <a:extLst>
                    <a:ext uri="{FF2B5EF4-FFF2-40B4-BE49-F238E27FC236}">
                      <a16:creationId xmlns:a16="http://schemas.microsoft.com/office/drawing/2014/main" id="{A26F0889-276F-4DBA-89C8-C9689CD3394F}"/>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225" name="Group 224">
                <a:extLst>
                  <a:ext uri="{FF2B5EF4-FFF2-40B4-BE49-F238E27FC236}">
                    <a16:creationId xmlns:a16="http://schemas.microsoft.com/office/drawing/2014/main" id="{BBA86E37-C731-4E0F-BF59-F9384C0D9F4C}"/>
                  </a:ext>
                </a:extLst>
              </p:cNvPr>
              <p:cNvGrpSpPr/>
              <p:nvPr/>
            </p:nvGrpSpPr>
            <p:grpSpPr>
              <a:xfrm>
                <a:off x="2808211" y="1886588"/>
                <a:ext cx="1313477" cy="2725376"/>
                <a:chOff x="2808211" y="1886588"/>
                <a:chExt cx="1313477" cy="2725376"/>
              </a:xfrm>
            </p:grpSpPr>
            <p:sp>
              <p:nvSpPr>
                <p:cNvPr id="226" name="Cube 225">
                  <a:extLst>
                    <a:ext uri="{FF2B5EF4-FFF2-40B4-BE49-F238E27FC236}">
                      <a16:creationId xmlns:a16="http://schemas.microsoft.com/office/drawing/2014/main" id="{3DA3FE48-5BC6-4428-8212-6C7945F479AC}"/>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27" name="Cube 226">
                  <a:extLst>
                    <a:ext uri="{FF2B5EF4-FFF2-40B4-BE49-F238E27FC236}">
                      <a16:creationId xmlns:a16="http://schemas.microsoft.com/office/drawing/2014/main" id="{F03A4A0B-62DC-4437-9A6F-9E48B35608F0}"/>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28" name="Cube 227">
                  <a:extLst>
                    <a:ext uri="{FF2B5EF4-FFF2-40B4-BE49-F238E27FC236}">
                      <a16:creationId xmlns:a16="http://schemas.microsoft.com/office/drawing/2014/main" id="{52903907-A4A9-4F4C-891E-FF063D4A2BC2}"/>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grpSp>
        <p:nvGrpSpPr>
          <p:cNvPr id="146" name="Group 145">
            <a:extLst>
              <a:ext uri="{FF2B5EF4-FFF2-40B4-BE49-F238E27FC236}">
                <a16:creationId xmlns:a16="http://schemas.microsoft.com/office/drawing/2014/main" id="{05EA4957-053A-4790-B686-90E20FA0FA2D}"/>
              </a:ext>
            </a:extLst>
          </p:cNvPr>
          <p:cNvGrpSpPr/>
          <p:nvPr/>
        </p:nvGrpSpPr>
        <p:grpSpPr>
          <a:xfrm>
            <a:off x="6127519" y="4080029"/>
            <a:ext cx="1158462" cy="813892"/>
            <a:chOff x="3053690" y="3012989"/>
            <a:chExt cx="1575769" cy="1212868"/>
          </a:xfrm>
        </p:grpSpPr>
        <p:grpSp>
          <p:nvGrpSpPr>
            <p:cNvPr id="195" name="Group 194">
              <a:extLst>
                <a:ext uri="{FF2B5EF4-FFF2-40B4-BE49-F238E27FC236}">
                  <a16:creationId xmlns:a16="http://schemas.microsoft.com/office/drawing/2014/main" id="{21B4C1E8-4082-4053-A96B-83D65B49A099}"/>
                </a:ext>
              </a:extLst>
            </p:cNvPr>
            <p:cNvGrpSpPr/>
            <p:nvPr/>
          </p:nvGrpSpPr>
          <p:grpSpPr>
            <a:xfrm>
              <a:off x="3731654" y="3012989"/>
              <a:ext cx="897805" cy="1200366"/>
              <a:chOff x="2808211" y="1856257"/>
              <a:chExt cx="2627238" cy="2755707"/>
            </a:xfrm>
          </p:grpSpPr>
          <p:grpSp>
            <p:nvGrpSpPr>
              <p:cNvPr id="209" name="Group 208">
                <a:extLst>
                  <a:ext uri="{FF2B5EF4-FFF2-40B4-BE49-F238E27FC236}">
                    <a16:creationId xmlns:a16="http://schemas.microsoft.com/office/drawing/2014/main" id="{C8B6933F-5974-4EB3-AD8B-18A0D2D33505}"/>
                  </a:ext>
                </a:extLst>
              </p:cNvPr>
              <p:cNvGrpSpPr/>
              <p:nvPr/>
            </p:nvGrpSpPr>
            <p:grpSpPr>
              <a:xfrm>
                <a:off x="4121972" y="1856257"/>
                <a:ext cx="1313477" cy="2725376"/>
                <a:chOff x="2808211" y="1886588"/>
                <a:chExt cx="1313477" cy="2725376"/>
              </a:xfrm>
            </p:grpSpPr>
            <p:sp>
              <p:nvSpPr>
                <p:cNvPr id="218" name="Cube 217">
                  <a:extLst>
                    <a:ext uri="{FF2B5EF4-FFF2-40B4-BE49-F238E27FC236}">
                      <a16:creationId xmlns:a16="http://schemas.microsoft.com/office/drawing/2014/main" id="{396A2506-23B5-462F-9909-5F282047F765}"/>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19" name="Cube 218">
                  <a:extLst>
                    <a:ext uri="{FF2B5EF4-FFF2-40B4-BE49-F238E27FC236}">
                      <a16:creationId xmlns:a16="http://schemas.microsoft.com/office/drawing/2014/main" id="{8C4391A8-3BBE-4CE1-9BC9-84F971C48347}"/>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20" name="Cube 219">
                  <a:extLst>
                    <a:ext uri="{FF2B5EF4-FFF2-40B4-BE49-F238E27FC236}">
                      <a16:creationId xmlns:a16="http://schemas.microsoft.com/office/drawing/2014/main" id="{E1E859D4-FD09-41E1-953B-B0D73510FFBD}"/>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210" name="Group 209">
                <a:extLst>
                  <a:ext uri="{FF2B5EF4-FFF2-40B4-BE49-F238E27FC236}">
                    <a16:creationId xmlns:a16="http://schemas.microsoft.com/office/drawing/2014/main" id="{98A7D158-E776-4EE7-A2D7-4CFFA735C4F5}"/>
                  </a:ext>
                </a:extLst>
              </p:cNvPr>
              <p:cNvGrpSpPr/>
              <p:nvPr/>
            </p:nvGrpSpPr>
            <p:grpSpPr>
              <a:xfrm>
                <a:off x="3438431" y="1872238"/>
                <a:ext cx="1313477" cy="2725376"/>
                <a:chOff x="2808211" y="1886588"/>
                <a:chExt cx="1313477" cy="2725376"/>
              </a:xfrm>
            </p:grpSpPr>
            <p:sp>
              <p:nvSpPr>
                <p:cNvPr id="215" name="Cube 214">
                  <a:extLst>
                    <a:ext uri="{FF2B5EF4-FFF2-40B4-BE49-F238E27FC236}">
                      <a16:creationId xmlns:a16="http://schemas.microsoft.com/office/drawing/2014/main" id="{905172DE-C2EA-45E2-A88A-50028B79CAEB}"/>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16" name="Cube 215">
                  <a:extLst>
                    <a:ext uri="{FF2B5EF4-FFF2-40B4-BE49-F238E27FC236}">
                      <a16:creationId xmlns:a16="http://schemas.microsoft.com/office/drawing/2014/main" id="{00C59DA6-70E6-4FBF-97BD-5569F71FC9B9}"/>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17" name="Cube 216">
                  <a:extLst>
                    <a:ext uri="{FF2B5EF4-FFF2-40B4-BE49-F238E27FC236}">
                      <a16:creationId xmlns:a16="http://schemas.microsoft.com/office/drawing/2014/main" id="{ABD95190-7DB3-4120-AECD-B5F9286CFB31}"/>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211" name="Group 210">
                <a:extLst>
                  <a:ext uri="{FF2B5EF4-FFF2-40B4-BE49-F238E27FC236}">
                    <a16:creationId xmlns:a16="http://schemas.microsoft.com/office/drawing/2014/main" id="{7DD1B2E0-C143-4D2D-AB44-41A12F3E9225}"/>
                  </a:ext>
                </a:extLst>
              </p:cNvPr>
              <p:cNvGrpSpPr/>
              <p:nvPr/>
            </p:nvGrpSpPr>
            <p:grpSpPr>
              <a:xfrm>
                <a:off x="2808211" y="1886588"/>
                <a:ext cx="1313477" cy="2725376"/>
                <a:chOff x="2808211" y="1886588"/>
                <a:chExt cx="1313477" cy="2725376"/>
              </a:xfrm>
            </p:grpSpPr>
            <p:sp>
              <p:nvSpPr>
                <p:cNvPr id="212" name="Cube 211">
                  <a:extLst>
                    <a:ext uri="{FF2B5EF4-FFF2-40B4-BE49-F238E27FC236}">
                      <a16:creationId xmlns:a16="http://schemas.microsoft.com/office/drawing/2014/main" id="{2AFA5982-A784-4C9D-A9B6-DBB5B3E441C3}"/>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13" name="Cube 212">
                  <a:extLst>
                    <a:ext uri="{FF2B5EF4-FFF2-40B4-BE49-F238E27FC236}">
                      <a16:creationId xmlns:a16="http://schemas.microsoft.com/office/drawing/2014/main" id="{BE447F69-C21B-4089-A085-CD2EEB35B616}"/>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14" name="Cube 213">
                  <a:extLst>
                    <a:ext uri="{FF2B5EF4-FFF2-40B4-BE49-F238E27FC236}">
                      <a16:creationId xmlns:a16="http://schemas.microsoft.com/office/drawing/2014/main" id="{B3B8423A-957E-45F5-92E2-2D35C13AC4FD}"/>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nvGrpSpPr>
            <p:cNvPr id="196" name="Group 195">
              <a:extLst>
                <a:ext uri="{FF2B5EF4-FFF2-40B4-BE49-F238E27FC236}">
                  <a16:creationId xmlns:a16="http://schemas.microsoft.com/office/drawing/2014/main" id="{EDB4671A-EC4A-454B-91DB-8177E31F53FB}"/>
                </a:ext>
              </a:extLst>
            </p:cNvPr>
            <p:cNvGrpSpPr/>
            <p:nvPr/>
          </p:nvGrpSpPr>
          <p:grpSpPr>
            <a:xfrm>
              <a:off x="3053690" y="3025491"/>
              <a:ext cx="897805" cy="1200366"/>
              <a:chOff x="2808211" y="1856257"/>
              <a:chExt cx="2627238" cy="2755707"/>
            </a:xfrm>
          </p:grpSpPr>
          <p:grpSp>
            <p:nvGrpSpPr>
              <p:cNvPr id="197" name="Group 196">
                <a:extLst>
                  <a:ext uri="{FF2B5EF4-FFF2-40B4-BE49-F238E27FC236}">
                    <a16:creationId xmlns:a16="http://schemas.microsoft.com/office/drawing/2014/main" id="{0121EB5F-5CA3-4EDC-8794-EA5501AEECC9}"/>
                  </a:ext>
                </a:extLst>
              </p:cNvPr>
              <p:cNvGrpSpPr/>
              <p:nvPr/>
            </p:nvGrpSpPr>
            <p:grpSpPr>
              <a:xfrm>
                <a:off x="4121972" y="1856257"/>
                <a:ext cx="1313477" cy="2725376"/>
                <a:chOff x="2808211" y="1886588"/>
                <a:chExt cx="1313477" cy="2725376"/>
              </a:xfrm>
            </p:grpSpPr>
            <p:sp>
              <p:nvSpPr>
                <p:cNvPr id="206" name="Cube 205">
                  <a:extLst>
                    <a:ext uri="{FF2B5EF4-FFF2-40B4-BE49-F238E27FC236}">
                      <a16:creationId xmlns:a16="http://schemas.microsoft.com/office/drawing/2014/main" id="{0611A561-19B0-4A94-B092-74A10A5F7B75}"/>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07" name="Cube 206">
                  <a:extLst>
                    <a:ext uri="{FF2B5EF4-FFF2-40B4-BE49-F238E27FC236}">
                      <a16:creationId xmlns:a16="http://schemas.microsoft.com/office/drawing/2014/main" id="{096357EC-8D12-4838-A96C-2A26ADFF69B2}"/>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08" name="Cube 207">
                  <a:extLst>
                    <a:ext uri="{FF2B5EF4-FFF2-40B4-BE49-F238E27FC236}">
                      <a16:creationId xmlns:a16="http://schemas.microsoft.com/office/drawing/2014/main" id="{781DAD12-9C4F-465F-BE49-632F6F50123E}"/>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198" name="Group 197">
                <a:extLst>
                  <a:ext uri="{FF2B5EF4-FFF2-40B4-BE49-F238E27FC236}">
                    <a16:creationId xmlns:a16="http://schemas.microsoft.com/office/drawing/2014/main" id="{697EDDED-2E16-445A-A7FE-3E422A878DE3}"/>
                  </a:ext>
                </a:extLst>
              </p:cNvPr>
              <p:cNvGrpSpPr/>
              <p:nvPr/>
            </p:nvGrpSpPr>
            <p:grpSpPr>
              <a:xfrm>
                <a:off x="3438431" y="1872238"/>
                <a:ext cx="1313477" cy="2725376"/>
                <a:chOff x="2808211" y="1886588"/>
                <a:chExt cx="1313477" cy="2725376"/>
              </a:xfrm>
            </p:grpSpPr>
            <p:sp>
              <p:nvSpPr>
                <p:cNvPr id="203" name="Cube 202">
                  <a:extLst>
                    <a:ext uri="{FF2B5EF4-FFF2-40B4-BE49-F238E27FC236}">
                      <a16:creationId xmlns:a16="http://schemas.microsoft.com/office/drawing/2014/main" id="{6EF32F51-907C-46FA-BCB0-8BD8B2B574A8}"/>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04" name="Cube 203">
                  <a:extLst>
                    <a:ext uri="{FF2B5EF4-FFF2-40B4-BE49-F238E27FC236}">
                      <a16:creationId xmlns:a16="http://schemas.microsoft.com/office/drawing/2014/main" id="{EFAF9C8F-A5D6-4A03-AEB3-BBAE9DC7C684}"/>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05" name="Cube 204">
                  <a:extLst>
                    <a:ext uri="{FF2B5EF4-FFF2-40B4-BE49-F238E27FC236}">
                      <a16:creationId xmlns:a16="http://schemas.microsoft.com/office/drawing/2014/main" id="{389C718F-3795-4DEB-B62C-4B2A3A161E93}"/>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199" name="Group 198">
                <a:extLst>
                  <a:ext uri="{FF2B5EF4-FFF2-40B4-BE49-F238E27FC236}">
                    <a16:creationId xmlns:a16="http://schemas.microsoft.com/office/drawing/2014/main" id="{723C81EB-723C-4335-98B0-161245B39B26}"/>
                  </a:ext>
                </a:extLst>
              </p:cNvPr>
              <p:cNvGrpSpPr/>
              <p:nvPr/>
            </p:nvGrpSpPr>
            <p:grpSpPr>
              <a:xfrm>
                <a:off x="2808211" y="1886588"/>
                <a:ext cx="1313477" cy="2725376"/>
                <a:chOff x="2808211" y="1886588"/>
                <a:chExt cx="1313477" cy="2725376"/>
              </a:xfrm>
            </p:grpSpPr>
            <p:sp>
              <p:nvSpPr>
                <p:cNvPr id="200" name="Cube 199">
                  <a:extLst>
                    <a:ext uri="{FF2B5EF4-FFF2-40B4-BE49-F238E27FC236}">
                      <a16:creationId xmlns:a16="http://schemas.microsoft.com/office/drawing/2014/main" id="{B36A3E1C-784D-434D-B51F-74450A3020B7}"/>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01" name="Cube 200">
                  <a:extLst>
                    <a:ext uri="{FF2B5EF4-FFF2-40B4-BE49-F238E27FC236}">
                      <a16:creationId xmlns:a16="http://schemas.microsoft.com/office/drawing/2014/main" id="{C7A971F2-889C-4651-B75C-C047E948EA6D}"/>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02" name="Cube 201">
                  <a:extLst>
                    <a:ext uri="{FF2B5EF4-FFF2-40B4-BE49-F238E27FC236}">
                      <a16:creationId xmlns:a16="http://schemas.microsoft.com/office/drawing/2014/main" id="{200C2DEB-6006-459C-AE6D-7BE116207BFA}"/>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cxnSp>
        <p:nvCxnSpPr>
          <p:cNvPr id="147" name="Straight Arrow Connector 146">
            <a:extLst>
              <a:ext uri="{FF2B5EF4-FFF2-40B4-BE49-F238E27FC236}">
                <a16:creationId xmlns:a16="http://schemas.microsoft.com/office/drawing/2014/main" id="{246220E7-3868-4924-B3E6-77444A855B93}"/>
              </a:ext>
            </a:extLst>
          </p:cNvPr>
          <p:cNvCxnSpPr/>
          <p:nvPr/>
        </p:nvCxnSpPr>
        <p:spPr>
          <a:xfrm>
            <a:off x="3194761" y="4467215"/>
            <a:ext cx="382404"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BEB865BA-C63D-4C2C-ACDE-6FB538C521FB}"/>
              </a:ext>
            </a:extLst>
          </p:cNvPr>
          <p:cNvCxnSpPr/>
          <p:nvPr/>
        </p:nvCxnSpPr>
        <p:spPr>
          <a:xfrm>
            <a:off x="5466819" y="4467215"/>
            <a:ext cx="382404"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9" name="Picture 148">
            <a:extLst>
              <a:ext uri="{FF2B5EF4-FFF2-40B4-BE49-F238E27FC236}">
                <a16:creationId xmlns:a16="http://schemas.microsoft.com/office/drawing/2014/main" id="{0BFF43EB-3F82-4698-B296-DE8671C26C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618" y="3346717"/>
            <a:ext cx="1709584" cy="2006215"/>
          </a:xfrm>
          <a:prstGeom prst="rect">
            <a:avLst/>
          </a:prstGeom>
          <a:scene3d>
            <a:camera prst="orthographicFront">
              <a:rot lat="1920000" lon="3720000" rev="0"/>
            </a:camera>
            <a:lightRig rig="threePt" dir="t"/>
          </a:scene3d>
        </p:spPr>
      </p:pic>
      <p:grpSp>
        <p:nvGrpSpPr>
          <p:cNvPr id="152" name="Group 151">
            <a:extLst>
              <a:ext uri="{FF2B5EF4-FFF2-40B4-BE49-F238E27FC236}">
                <a16:creationId xmlns:a16="http://schemas.microsoft.com/office/drawing/2014/main" id="{BC5EF9DB-0EC4-4C49-A4A4-96D9D90700E7}"/>
              </a:ext>
            </a:extLst>
          </p:cNvPr>
          <p:cNvGrpSpPr/>
          <p:nvPr/>
        </p:nvGrpSpPr>
        <p:grpSpPr>
          <a:xfrm>
            <a:off x="7412510" y="4453831"/>
            <a:ext cx="392811" cy="58366"/>
            <a:chOff x="7121908" y="4194891"/>
            <a:chExt cx="418399" cy="61998"/>
          </a:xfrm>
          <a:solidFill>
            <a:schemeClr val="tx2"/>
          </a:solidFill>
        </p:grpSpPr>
        <p:sp>
          <p:nvSpPr>
            <p:cNvPr id="153" name="Oval 152">
              <a:extLst>
                <a:ext uri="{FF2B5EF4-FFF2-40B4-BE49-F238E27FC236}">
                  <a16:creationId xmlns:a16="http://schemas.microsoft.com/office/drawing/2014/main" id="{9A427653-C6C2-4486-A08C-AFC7366B9EFF}"/>
                </a:ext>
              </a:extLst>
            </p:cNvPr>
            <p:cNvSpPr/>
            <p:nvPr/>
          </p:nvSpPr>
          <p:spPr>
            <a:xfrm>
              <a:off x="7121908" y="4194891"/>
              <a:ext cx="60920" cy="61998"/>
            </a:xfrm>
            <a:prstGeom prst="ellipse">
              <a:avLst/>
            </a:prstGeom>
            <a:grp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4" name="Oval 153">
              <a:extLst>
                <a:ext uri="{FF2B5EF4-FFF2-40B4-BE49-F238E27FC236}">
                  <a16:creationId xmlns:a16="http://schemas.microsoft.com/office/drawing/2014/main" id="{13341301-CD0E-4C5A-8993-96553B33F8AF}"/>
                </a:ext>
              </a:extLst>
            </p:cNvPr>
            <p:cNvSpPr/>
            <p:nvPr/>
          </p:nvSpPr>
          <p:spPr>
            <a:xfrm>
              <a:off x="7300648" y="4194891"/>
              <a:ext cx="60920" cy="61998"/>
            </a:xfrm>
            <a:prstGeom prst="ellipse">
              <a:avLst/>
            </a:prstGeom>
            <a:grp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5" name="Oval 154">
              <a:extLst>
                <a:ext uri="{FF2B5EF4-FFF2-40B4-BE49-F238E27FC236}">
                  <a16:creationId xmlns:a16="http://schemas.microsoft.com/office/drawing/2014/main" id="{0909749C-F329-4BD9-913E-2311A6725283}"/>
                </a:ext>
              </a:extLst>
            </p:cNvPr>
            <p:cNvSpPr/>
            <p:nvPr/>
          </p:nvSpPr>
          <p:spPr>
            <a:xfrm>
              <a:off x="7479387" y="4194891"/>
              <a:ext cx="60920" cy="61998"/>
            </a:xfrm>
            <a:prstGeom prst="ellipse">
              <a:avLst/>
            </a:prstGeom>
            <a:grp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247" name="TextBox 246">
            <a:extLst>
              <a:ext uri="{FF2B5EF4-FFF2-40B4-BE49-F238E27FC236}">
                <a16:creationId xmlns:a16="http://schemas.microsoft.com/office/drawing/2014/main" id="{D083EB4F-27F9-416E-AA65-12F9E4046EC5}"/>
              </a:ext>
            </a:extLst>
          </p:cNvPr>
          <p:cNvSpPr txBox="1"/>
          <p:nvPr/>
        </p:nvSpPr>
        <p:spPr>
          <a:xfrm>
            <a:off x="1423941" y="6091923"/>
            <a:ext cx="1505027" cy="584775"/>
          </a:xfrm>
          <a:prstGeom prst="rect">
            <a:avLst/>
          </a:prstGeom>
          <a:noFill/>
        </p:spPr>
        <p:txBody>
          <a:bodyPr wrap="none" rtlCol="0">
            <a:spAutoFit/>
          </a:bodyPr>
          <a:lstStyle/>
          <a:p>
            <a:pPr algn="ctr"/>
            <a:r>
              <a:rPr lang="en-GB" sz="1600"/>
              <a:t>RGB channels</a:t>
            </a:r>
          </a:p>
          <a:p>
            <a:pPr algn="ctr"/>
            <a:r>
              <a:rPr lang="en-GB" sz="1600"/>
              <a:t>of input image</a:t>
            </a:r>
          </a:p>
        </p:txBody>
      </p:sp>
      <p:sp>
        <p:nvSpPr>
          <p:cNvPr id="248" name="TextBox 247">
            <a:extLst>
              <a:ext uri="{FF2B5EF4-FFF2-40B4-BE49-F238E27FC236}">
                <a16:creationId xmlns:a16="http://schemas.microsoft.com/office/drawing/2014/main" id="{21FAF995-C531-483F-B584-DD8BC5A3B3F3}"/>
              </a:ext>
            </a:extLst>
          </p:cNvPr>
          <p:cNvSpPr txBox="1"/>
          <p:nvPr/>
        </p:nvSpPr>
        <p:spPr>
          <a:xfrm>
            <a:off x="3708417" y="5767613"/>
            <a:ext cx="1827103" cy="338554"/>
          </a:xfrm>
          <a:prstGeom prst="rect">
            <a:avLst/>
          </a:prstGeom>
          <a:noFill/>
        </p:spPr>
        <p:txBody>
          <a:bodyPr wrap="none" rtlCol="0">
            <a:spAutoFit/>
          </a:bodyPr>
          <a:lstStyle/>
          <a:p>
            <a:pPr algn="ctr"/>
            <a:r>
              <a:rPr lang="en-GB" sz="1600"/>
              <a:t>Convolution layer</a:t>
            </a:r>
          </a:p>
        </p:txBody>
      </p:sp>
      <p:sp>
        <p:nvSpPr>
          <p:cNvPr id="249" name="TextBox 248">
            <a:extLst>
              <a:ext uri="{FF2B5EF4-FFF2-40B4-BE49-F238E27FC236}">
                <a16:creationId xmlns:a16="http://schemas.microsoft.com/office/drawing/2014/main" id="{1A217D49-0C86-41DA-BC70-E0E0A755F028}"/>
              </a:ext>
            </a:extLst>
          </p:cNvPr>
          <p:cNvSpPr txBox="1"/>
          <p:nvPr/>
        </p:nvSpPr>
        <p:spPr>
          <a:xfrm>
            <a:off x="6127520" y="5767613"/>
            <a:ext cx="1355820" cy="338554"/>
          </a:xfrm>
          <a:prstGeom prst="rect">
            <a:avLst/>
          </a:prstGeom>
          <a:noFill/>
        </p:spPr>
        <p:txBody>
          <a:bodyPr wrap="none" rtlCol="0">
            <a:spAutoFit/>
          </a:bodyPr>
          <a:lstStyle/>
          <a:p>
            <a:pPr algn="ctr"/>
            <a:r>
              <a:rPr lang="en-GB" sz="1600"/>
              <a:t>Pooling layer</a:t>
            </a:r>
          </a:p>
        </p:txBody>
      </p:sp>
      <p:grpSp>
        <p:nvGrpSpPr>
          <p:cNvPr id="2" name="Group 1">
            <a:extLst>
              <a:ext uri="{FF2B5EF4-FFF2-40B4-BE49-F238E27FC236}">
                <a16:creationId xmlns:a16="http://schemas.microsoft.com/office/drawing/2014/main" id="{98E3B8FA-4091-4F7E-9580-A2E863C47ED4}"/>
              </a:ext>
            </a:extLst>
          </p:cNvPr>
          <p:cNvGrpSpPr/>
          <p:nvPr/>
        </p:nvGrpSpPr>
        <p:grpSpPr>
          <a:xfrm>
            <a:off x="8076727" y="2882484"/>
            <a:ext cx="3108377" cy="3634967"/>
            <a:chOff x="8076727" y="2882484"/>
            <a:chExt cx="3108377" cy="3634967"/>
          </a:xfrm>
        </p:grpSpPr>
        <p:sp>
          <p:nvSpPr>
            <p:cNvPr id="138" name="Left Brace 137">
              <a:extLst>
                <a:ext uri="{FF2B5EF4-FFF2-40B4-BE49-F238E27FC236}">
                  <a16:creationId xmlns:a16="http://schemas.microsoft.com/office/drawing/2014/main" id="{3AA5E8F5-CC02-4BB9-BA94-5E102B432D95}"/>
                </a:ext>
              </a:extLst>
            </p:cNvPr>
            <p:cNvSpPr/>
            <p:nvPr/>
          </p:nvSpPr>
          <p:spPr>
            <a:xfrm rot="16200000">
              <a:off x="9417691" y="5183433"/>
              <a:ext cx="321253" cy="1556029"/>
            </a:xfrm>
            <a:prstGeom prst="leftBrace">
              <a:avLst>
                <a:gd name="adj1" fmla="val 0"/>
                <a:gd name="adj2" fmla="val 51639"/>
              </a:avLst>
            </a:prstGeom>
            <a:ln w="12700">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56" name="Group 155">
              <a:extLst>
                <a:ext uri="{FF2B5EF4-FFF2-40B4-BE49-F238E27FC236}">
                  <a16:creationId xmlns:a16="http://schemas.microsoft.com/office/drawing/2014/main" id="{1DD6B08F-DD93-404A-BF15-6348DAEC8F1E}"/>
                </a:ext>
              </a:extLst>
            </p:cNvPr>
            <p:cNvGrpSpPr/>
            <p:nvPr/>
          </p:nvGrpSpPr>
          <p:grpSpPr>
            <a:xfrm>
              <a:off x="8927777" y="3496075"/>
              <a:ext cx="149910" cy="2103589"/>
              <a:chOff x="9824418" y="2424816"/>
              <a:chExt cx="188715" cy="2594953"/>
            </a:xfrm>
          </p:grpSpPr>
          <p:sp>
            <p:nvSpPr>
              <p:cNvPr id="187" name="Oval 186">
                <a:extLst>
                  <a:ext uri="{FF2B5EF4-FFF2-40B4-BE49-F238E27FC236}">
                    <a16:creationId xmlns:a16="http://schemas.microsoft.com/office/drawing/2014/main" id="{6A73E011-CE16-476C-B76D-080AC4B8BB4E}"/>
                  </a:ext>
                </a:extLst>
              </p:cNvPr>
              <p:cNvSpPr/>
              <p:nvPr/>
            </p:nvSpPr>
            <p:spPr bwMode="auto">
              <a:xfrm>
                <a:off x="9825927" y="3453893"/>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E9E4EFC8-92F6-4153-B35C-BD0A6E756DEB}"/>
                  </a:ext>
                </a:extLst>
              </p:cNvPr>
              <p:cNvSpPr/>
              <p:nvPr/>
            </p:nvSpPr>
            <p:spPr bwMode="auto">
              <a:xfrm>
                <a:off x="9825927" y="4139693"/>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4762ABEC-1F68-4586-9154-D89191894D81}"/>
                  </a:ext>
                </a:extLst>
              </p:cNvPr>
              <p:cNvSpPr/>
              <p:nvPr/>
            </p:nvSpPr>
            <p:spPr bwMode="auto">
              <a:xfrm>
                <a:off x="9825927" y="2768093"/>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4C645ACD-D9D7-4E4B-804D-086598B18066}"/>
                  </a:ext>
                </a:extLst>
              </p:cNvPr>
              <p:cNvSpPr/>
              <p:nvPr/>
            </p:nvSpPr>
            <p:spPr bwMode="auto">
              <a:xfrm>
                <a:off x="9825927" y="4825493"/>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a:extLst>
                  <a:ext uri="{FF2B5EF4-FFF2-40B4-BE49-F238E27FC236}">
                    <a16:creationId xmlns:a16="http://schemas.microsoft.com/office/drawing/2014/main" id="{23E4E75F-E6A6-44D7-9F28-82533CDB1E10}"/>
                  </a:ext>
                </a:extLst>
              </p:cNvPr>
              <p:cNvSpPr/>
              <p:nvPr/>
            </p:nvSpPr>
            <p:spPr bwMode="auto">
              <a:xfrm>
                <a:off x="9824418" y="3796416"/>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a:extLst>
                  <a:ext uri="{FF2B5EF4-FFF2-40B4-BE49-F238E27FC236}">
                    <a16:creationId xmlns:a16="http://schemas.microsoft.com/office/drawing/2014/main" id="{CB620BAB-A7C0-4A51-B152-8A3C5F4A5C37}"/>
                  </a:ext>
                </a:extLst>
              </p:cNvPr>
              <p:cNvSpPr/>
              <p:nvPr/>
            </p:nvSpPr>
            <p:spPr bwMode="auto">
              <a:xfrm>
                <a:off x="9824418" y="4482216"/>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a:extLst>
                  <a:ext uri="{FF2B5EF4-FFF2-40B4-BE49-F238E27FC236}">
                    <a16:creationId xmlns:a16="http://schemas.microsoft.com/office/drawing/2014/main" id="{7CC15BE2-DF9B-44E9-87A8-2E731AA284F3}"/>
                  </a:ext>
                </a:extLst>
              </p:cNvPr>
              <p:cNvSpPr/>
              <p:nvPr/>
            </p:nvSpPr>
            <p:spPr bwMode="auto">
              <a:xfrm>
                <a:off x="9824418" y="3110616"/>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a:extLst>
                  <a:ext uri="{FF2B5EF4-FFF2-40B4-BE49-F238E27FC236}">
                    <a16:creationId xmlns:a16="http://schemas.microsoft.com/office/drawing/2014/main" id="{278A1A6A-7244-4686-BFCD-A1ACFC33486D}"/>
                  </a:ext>
                </a:extLst>
              </p:cNvPr>
              <p:cNvSpPr/>
              <p:nvPr/>
            </p:nvSpPr>
            <p:spPr bwMode="auto">
              <a:xfrm>
                <a:off x="9824418" y="2424816"/>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7" name="Rectangle 156">
              <a:extLst>
                <a:ext uri="{FF2B5EF4-FFF2-40B4-BE49-F238E27FC236}">
                  <a16:creationId xmlns:a16="http://schemas.microsoft.com/office/drawing/2014/main" id="{87D1E50F-4A5B-48F9-928A-8D390D66409E}"/>
                </a:ext>
              </a:extLst>
            </p:cNvPr>
            <p:cNvSpPr/>
            <p:nvPr/>
          </p:nvSpPr>
          <p:spPr>
            <a:xfrm>
              <a:off x="8367984" y="2882484"/>
              <a:ext cx="1268297" cy="535531"/>
            </a:xfrm>
            <a:prstGeom prst="rect">
              <a:avLst/>
            </a:prstGeom>
          </p:spPr>
          <p:txBody>
            <a:bodyPr wrap="square">
              <a:spAutoFit/>
            </a:bodyPr>
            <a:lstStyle/>
            <a:p>
              <a:pPr algn="ctr" fontAlgn="base">
                <a:lnSpc>
                  <a:spcPct val="90000"/>
                </a:lnSpc>
                <a:spcAft>
                  <a:spcPct val="0"/>
                </a:spcAft>
                <a:buClr>
                  <a:srgbClr val="D3002D"/>
                </a:buClr>
                <a:buSzPct val="100000"/>
              </a:pPr>
              <a:r>
                <a:rPr lang="en-GB" sz="1600" kern="0">
                  <a:solidFill>
                    <a:srgbClr val="080808"/>
                  </a:solidFill>
                  <a:cs typeface="Segoe UI Light" panose="020B0502040204020203" pitchFamily="34" charset="0"/>
                  <a:sym typeface="Arial" panose="020B0604020202020204" pitchFamily="34" charset="0"/>
                </a:rPr>
                <a:t>penultimate</a:t>
              </a:r>
            </a:p>
            <a:p>
              <a:pPr algn="ctr" fontAlgn="base">
                <a:lnSpc>
                  <a:spcPct val="90000"/>
                </a:lnSpc>
                <a:spcAft>
                  <a:spcPct val="0"/>
                </a:spcAft>
                <a:buClr>
                  <a:srgbClr val="D3002D"/>
                </a:buClr>
                <a:buSzPct val="100000"/>
              </a:pPr>
              <a:r>
                <a:rPr lang="en-GB" sz="1600" kern="0">
                  <a:solidFill>
                    <a:srgbClr val="080808"/>
                  </a:solidFill>
                  <a:cs typeface="Segoe UI Light" panose="020B0502040204020203" pitchFamily="34" charset="0"/>
                  <a:sym typeface="Arial" panose="020B0604020202020204" pitchFamily="34" charset="0"/>
                </a:rPr>
                <a:t>layer</a:t>
              </a:r>
            </a:p>
          </p:txBody>
        </p:sp>
        <p:grpSp>
          <p:nvGrpSpPr>
            <p:cNvPr id="158" name="Group 157">
              <a:extLst>
                <a:ext uri="{FF2B5EF4-FFF2-40B4-BE49-F238E27FC236}">
                  <a16:creationId xmlns:a16="http://schemas.microsoft.com/office/drawing/2014/main" id="{162093F2-F11C-4C10-BAFD-2F125DCD67B4}"/>
                </a:ext>
              </a:extLst>
            </p:cNvPr>
            <p:cNvGrpSpPr/>
            <p:nvPr/>
          </p:nvGrpSpPr>
          <p:grpSpPr>
            <a:xfrm>
              <a:off x="9607488" y="3496075"/>
              <a:ext cx="149910" cy="2103589"/>
              <a:chOff x="9824418" y="2424816"/>
              <a:chExt cx="188715" cy="2594953"/>
            </a:xfrm>
          </p:grpSpPr>
          <p:sp>
            <p:nvSpPr>
              <p:cNvPr id="179" name="Oval 178">
                <a:extLst>
                  <a:ext uri="{FF2B5EF4-FFF2-40B4-BE49-F238E27FC236}">
                    <a16:creationId xmlns:a16="http://schemas.microsoft.com/office/drawing/2014/main" id="{72119BDB-7A90-4A83-A318-DA0B1E793E9E}"/>
                  </a:ext>
                </a:extLst>
              </p:cNvPr>
              <p:cNvSpPr/>
              <p:nvPr/>
            </p:nvSpPr>
            <p:spPr bwMode="auto">
              <a:xfrm>
                <a:off x="9825927" y="3453893"/>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a:extLst>
                  <a:ext uri="{FF2B5EF4-FFF2-40B4-BE49-F238E27FC236}">
                    <a16:creationId xmlns:a16="http://schemas.microsoft.com/office/drawing/2014/main" id="{A9D48080-1465-4A15-9903-E41881101A18}"/>
                  </a:ext>
                </a:extLst>
              </p:cNvPr>
              <p:cNvSpPr/>
              <p:nvPr/>
            </p:nvSpPr>
            <p:spPr bwMode="auto">
              <a:xfrm>
                <a:off x="9825927" y="4139693"/>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8A9239E-1BCC-4FAC-A73C-31ECFA129EC7}"/>
                  </a:ext>
                </a:extLst>
              </p:cNvPr>
              <p:cNvSpPr/>
              <p:nvPr/>
            </p:nvSpPr>
            <p:spPr bwMode="auto">
              <a:xfrm>
                <a:off x="9825927" y="2768093"/>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9F6ED128-D255-4181-B22C-04D6A338154C}"/>
                  </a:ext>
                </a:extLst>
              </p:cNvPr>
              <p:cNvSpPr/>
              <p:nvPr/>
            </p:nvSpPr>
            <p:spPr bwMode="auto">
              <a:xfrm>
                <a:off x="9825927" y="4825493"/>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CB9F96C2-C729-4349-87FC-BEAEB81F644C}"/>
                  </a:ext>
                </a:extLst>
              </p:cNvPr>
              <p:cNvSpPr/>
              <p:nvPr/>
            </p:nvSpPr>
            <p:spPr bwMode="auto">
              <a:xfrm>
                <a:off x="9824418" y="3796416"/>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a:extLst>
                  <a:ext uri="{FF2B5EF4-FFF2-40B4-BE49-F238E27FC236}">
                    <a16:creationId xmlns:a16="http://schemas.microsoft.com/office/drawing/2014/main" id="{566ED951-8351-434E-8060-B221CB9E4A3B}"/>
                  </a:ext>
                </a:extLst>
              </p:cNvPr>
              <p:cNvSpPr/>
              <p:nvPr/>
            </p:nvSpPr>
            <p:spPr bwMode="auto">
              <a:xfrm>
                <a:off x="9824418" y="4482216"/>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7DC329A5-306C-495F-BFBD-ADC5464819BC}"/>
                  </a:ext>
                </a:extLst>
              </p:cNvPr>
              <p:cNvSpPr/>
              <p:nvPr/>
            </p:nvSpPr>
            <p:spPr bwMode="auto">
              <a:xfrm>
                <a:off x="9824418" y="3110616"/>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186262FE-3F41-4D26-8D03-9F6FA8EB467A}"/>
                  </a:ext>
                </a:extLst>
              </p:cNvPr>
              <p:cNvSpPr/>
              <p:nvPr/>
            </p:nvSpPr>
            <p:spPr bwMode="auto">
              <a:xfrm>
                <a:off x="9824418" y="2424816"/>
                <a:ext cx="187206" cy="194276"/>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a:extLst>
                <a:ext uri="{FF2B5EF4-FFF2-40B4-BE49-F238E27FC236}">
                  <a16:creationId xmlns:a16="http://schemas.microsoft.com/office/drawing/2014/main" id="{02C01E95-051C-40CE-A1FB-5FC4B9C6CE1B}"/>
                </a:ext>
              </a:extLst>
            </p:cNvPr>
            <p:cNvGrpSpPr/>
            <p:nvPr/>
          </p:nvGrpSpPr>
          <p:grpSpPr>
            <a:xfrm>
              <a:off x="10239935" y="4106406"/>
              <a:ext cx="149910" cy="713431"/>
              <a:chOff x="7712181" y="3204088"/>
              <a:chExt cx="159675" cy="757825"/>
            </a:xfrm>
          </p:grpSpPr>
          <p:sp>
            <p:nvSpPr>
              <p:cNvPr id="176" name="Oval 175">
                <a:extLst>
                  <a:ext uri="{FF2B5EF4-FFF2-40B4-BE49-F238E27FC236}">
                    <a16:creationId xmlns:a16="http://schemas.microsoft.com/office/drawing/2014/main" id="{AC891AAE-BC1E-45E4-8EB6-DF7DD2AA0CCC}"/>
                  </a:ext>
                </a:extLst>
              </p:cNvPr>
              <p:cNvSpPr/>
              <p:nvPr/>
            </p:nvSpPr>
            <p:spPr bwMode="auto">
              <a:xfrm>
                <a:off x="7713458" y="3499680"/>
                <a:ext cx="158398" cy="167289"/>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9DEF52A5-D915-4CC6-9C56-3CA1598B1210}"/>
                  </a:ext>
                </a:extLst>
              </p:cNvPr>
              <p:cNvSpPr/>
              <p:nvPr/>
            </p:nvSpPr>
            <p:spPr bwMode="auto">
              <a:xfrm>
                <a:off x="7712181" y="3794624"/>
                <a:ext cx="158398" cy="167289"/>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78" name="Oval 177">
                <a:extLst>
                  <a:ext uri="{FF2B5EF4-FFF2-40B4-BE49-F238E27FC236}">
                    <a16:creationId xmlns:a16="http://schemas.microsoft.com/office/drawing/2014/main" id="{8076CBCE-8A93-48D2-A440-15CCB9F7A6F7}"/>
                  </a:ext>
                </a:extLst>
              </p:cNvPr>
              <p:cNvSpPr/>
              <p:nvPr/>
            </p:nvSpPr>
            <p:spPr bwMode="auto">
              <a:xfrm>
                <a:off x="7712181" y="3204088"/>
                <a:ext cx="158398" cy="167289"/>
              </a:xfrm>
              <a:prstGeom prst="ellipse">
                <a:avLst/>
              </a:prstGeom>
              <a:ln w="28575">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60" name="Straight Connector 159">
              <a:extLst>
                <a:ext uri="{FF2B5EF4-FFF2-40B4-BE49-F238E27FC236}">
                  <a16:creationId xmlns:a16="http://schemas.microsoft.com/office/drawing/2014/main" id="{F660FD0B-EF2D-4973-B474-A7A583F5E423}"/>
                </a:ext>
              </a:extLst>
            </p:cNvPr>
            <p:cNvCxnSpPr>
              <a:stCxn id="194" idx="6"/>
              <a:endCxn id="186" idx="2"/>
            </p:cNvCxnSpPr>
            <p:nvPr/>
          </p:nvCxnSpPr>
          <p:spPr>
            <a:xfrm>
              <a:off x="9076488" y="3574821"/>
              <a:ext cx="531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323B36B-8DB8-4EBF-B3E3-A71ECBE1AF27}"/>
                </a:ext>
              </a:extLst>
            </p:cNvPr>
            <p:cNvCxnSpPr>
              <a:cxnSpLocks/>
              <a:stCxn id="194" idx="6"/>
              <a:endCxn id="181" idx="2"/>
            </p:cNvCxnSpPr>
            <p:nvPr/>
          </p:nvCxnSpPr>
          <p:spPr>
            <a:xfrm>
              <a:off x="9076488" y="3574821"/>
              <a:ext cx="532199" cy="27827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685C8EA-5968-41F5-AE70-E522D726841F}"/>
                </a:ext>
              </a:extLst>
            </p:cNvPr>
            <p:cNvCxnSpPr>
              <a:cxnSpLocks/>
              <a:stCxn id="194" idx="6"/>
              <a:endCxn id="185" idx="2"/>
            </p:cNvCxnSpPr>
            <p:nvPr/>
          </p:nvCxnSpPr>
          <p:spPr>
            <a:xfrm>
              <a:off x="9076488" y="3574821"/>
              <a:ext cx="531000" cy="55594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322E859F-3AAA-4ADF-B3E7-654FF712116B}"/>
                </a:ext>
              </a:extLst>
            </p:cNvPr>
            <p:cNvCxnSpPr>
              <a:cxnSpLocks/>
              <a:stCxn id="194" idx="6"/>
              <a:endCxn id="179" idx="2"/>
            </p:cNvCxnSpPr>
            <p:nvPr/>
          </p:nvCxnSpPr>
          <p:spPr>
            <a:xfrm>
              <a:off x="9076488" y="3574821"/>
              <a:ext cx="532199" cy="83421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F4D19F8-F99D-49DD-9210-0B45F7804376}"/>
                </a:ext>
              </a:extLst>
            </p:cNvPr>
            <p:cNvCxnSpPr>
              <a:cxnSpLocks/>
              <a:stCxn id="194" idx="6"/>
              <a:endCxn id="183" idx="2"/>
            </p:cNvCxnSpPr>
            <p:nvPr/>
          </p:nvCxnSpPr>
          <p:spPr>
            <a:xfrm>
              <a:off x="9076488" y="3574821"/>
              <a:ext cx="531000" cy="11118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FE2DD46-FC73-4316-8258-139E16CF5E90}"/>
                </a:ext>
              </a:extLst>
            </p:cNvPr>
            <p:cNvCxnSpPr>
              <a:cxnSpLocks/>
              <a:stCxn id="194" idx="6"/>
              <a:endCxn id="180" idx="2"/>
            </p:cNvCxnSpPr>
            <p:nvPr/>
          </p:nvCxnSpPr>
          <p:spPr>
            <a:xfrm>
              <a:off x="9076488" y="3574821"/>
              <a:ext cx="532199" cy="139016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05AB6E8-381F-4C9B-B639-C852086A8365}"/>
                </a:ext>
              </a:extLst>
            </p:cNvPr>
            <p:cNvCxnSpPr>
              <a:cxnSpLocks/>
              <a:stCxn id="194" idx="6"/>
              <a:endCxn id="184" idx="2"/>
            </p:cNvCxnSpPr>
            <p:nvPr/>
          </p:nvCxnSpPr>
          <p:spPr>
            <a:xfrm>
              <a:off x="9076488" y="3574821"/>
              <a:ext cx="531000" cy="166782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81E2547-2104-4244-9C51-22C7599344BD}"/>
                </a:ext>
              </a:extLst>
            </p:cNvPr>
            <p:cNvCxnSpPr>
              <a:cxnSpLocks/>
              <a:stCxn id="194" idx="6"/>
              <a:endCxn id="182" idx="2"/>
            </p:cNvCxnSpPr>
            <p:nvPr/>
          </p:nvCxnSpPr>
          <p:spPr>
            <a:xfrm>
              <a:off x="9076488" y="3574821"/>
              <a:ext cx="532199" cy="19461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C5513E89-AB67-4EDE-9740-417AEF6B9CF7}"/>
                </a:ext>
              </a:extLst>
            </p:cNvPr>
            <p:cNvCxnSpPr>
              <a:cxnSpLocks/>
              <a:stCxn id="186" idx="6"/>
              <a:endCxn id="178" idx="2"/>
            </p:cNvCxnSpPr>
            <p:nvPr/>
          </p:nvCxnSpPr>
          <p:spPr>
            <a:xfrm>
              <a:off x="9756199" y="3574821"/>
              <a:ext cx="483736" cy="61033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7B78C0-D094-4368-823C-492451F0A071}"/>
                </a:ext>
              </a:extLst>
            </p:cNvPr>
            <p:cNvCxnSpPr>
              <a:cxnSpLocks/>
              <a:stCxn id="181" idx="6"/>
              <a:endCxn id="178" idx="2"/>
            </p:cNvCxnSpPr>
            <p:nvPr/>
          </p:nvCxnSpPr>
          <p:spPr>
            <a:xfrm>
              <a:off x="9757398" y="3853097"/>
              <a:ext cx="482537" cy="3320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6A581B7-9591-4B6C-8751-D5535F8990FE}"/>
                </a:ext>
              </a:extLst>
            </p:cNvPr>
            <p:cNvCxnSpPr>
              <a:cxnSpLocks/>
              <a:stCxn id="185" idx="6"/>
              <a:endCxn id="178" idx="2"/>
            </p:cNvCxnSpPr>
            <p:nvPr/>
          </p:nvCxnSpPr>
          <p:spPr>
            <a:xfrm>
              <a:off x="9756199" y="4130763"/>
              <a:ext cx="483736" cy="543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10A07F9-70DB-48F1-8806-AA6049C03B4F}"/>
                </a:ext>
              </a:extLst>
            </p:cNvPr>
            <p:cNvCxnSpPr>
              <a:cxnSpLocks/>
              <a:stCxn id="179" idx="6"/>
              <a:endCxn id="178" idx="2"/>
            </p:cNvCxnSpPr>
            <p:nvPr/>
          </p:nvCxnSpPr>
          <p:spPr>
            <a:xfrm flipV="1">
              <a:off x="9757398" y="4185151"/>
              <a:ext cx="482537" cy="2238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BAAC7E2-D27C-4939-9210-B9A73BD148D7}"/>
                </a:ext>
              </a:extLst>
            </p:cNvPr>
            <p:cNvCxnSpPr>
              <a:cxnSpLocks/>
              <a:stCxn id="183" idx="6"/>
              <a:endCxn id="178" idx="2"/>
            </p:cNvCxnSpPr>
            <p:nvPr/>
          </p:nvCxnSpPr>
          <p:spPr>
            <a:xfrm flipV="1">
              <a:off x="9756199" y="4185151"/>
              <a:ext cx="483736" cy="5015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9C22B59-FED0-4E05-BDB8-50D5B78E9AC1}"/>
                </a:ext>
              </a:extLst>
            </p:cNvPr>
            <p:cNvCxnSpPr>
              <a:cxnSpLocks/>
              <a:stCxn id="180" idx="6"/>
              <a:endCxn id="178" idx="2"/>
            </p:cNvCxnSpPr>
            <p:nvPr/>
          </p:nvCxnSpPr>
          <p:spPr>
            <a:xfrm flipV="1">
              <a:off x="9757398" y="4185151"/>
              <a:ext cx="482537" cy="77983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F2927D7-3D32-4676-BA8A-DA8C81148397}"/>
                </a:ext>
              </a:extLst>
            </p:cNvPr>
            <p:cNvCxnSpPr>
              <a:cxnSpLocks/>
              <a:stCxn id="184" idx="6"/>
              <a:endCxn id="178" idx="2"/>
            </p:cNvCxnSpPr>
            <p:nvPr/>
          </p:nvCxnSpPr>
          <p:spPr>
            <a:xfrm flipV="1">
              <a:off x="9756199" y="4185151"/>
              <a:ext cx="483736" cy="105749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F983FFB-97DC-4594-ACAA-60E300CFE23E}"/>
                </a:ext>
              </a:extLst>
            </p:cNvPr>
            <p:cNvCxnSpPr>
              <a:cxnSpLocks/>
              <a:endCxn id="178" idx="1"/>
            </p:cNvCxnSpPr>
            <p:nvPr/>
          </p:nvCxnSpPr>
          <p:spPr>
            <a:xfrm flipV="1">
              <a:off x="9757397" y="4129470"/>
              <a:ext cx="504316" cy="137305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8F82608-6AD9-4C69-825F-383B8A39EC09}"/>
                </a:ext>
              </a:extLst>
            </p:cNvPr>
            <p:cNvCxnSpPr>
              <a:cxnSpLocks/>
            </p:cNvCxnSpPr>
            <p:nvPr/>
          </p:nvCxnSpPr>
          <p:spPr>
            <a:xfrm flipV="1">
              <a:off x="8076727" y="4467215"/>
              <a:ext cx="460092" cy="7815"/>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B55795B0-15FF-49EA-B094-051426A33FEB}"/>
                </a:ext>
              </a:extLst>
            </p:cNvPr>
            <p:cNvSpPr txBox="1"/>
            <p:nvPr/>
          </p:nvSpPr>
          <p:spPr>
            <a:xfrm>
              <a:off x="8638638" y="6178897"/>
              <a:ext cx="2086405" cy="338554"/>
            </a:xfrm>
            <a:prstGeom prst="rect">
              <a:avLst/>
            </a:prstGeom>
            <a:noFill/>
          </p:spPr>
          <p:txBody>
            <a:bodyPr wrap="none" rtlCol="0">
              <a:spAutoFit/>
            </a:bodyPr>
            <a:lstStyle/>
            <a:p>
              <a:pPr algn="ctr"/>
              <a:r>
                <a:rPr lang="en-GB" sz="1600"/>
                <a:t>Fully connected layer</a:t>
              </a:r>
            </a:p>
          </p:txBody>
        </p:sp>
        <p:sp>
          <p:nvSpPr>
            <p:cNvPr id="251" name="TextBox 250">
              <a:extLst>
                <a:ext uri="{FF2B5EF4-FFF2-40B4-BE49-F238E27FC236}">
                  <a16:creationId xmlns:a16="http://schemas.microsoft.com/office/drawing/2014/main" id="{BAC5740E-6D59-49BD-A596-8203B4AE2E43}"/>
                </a:ext>
              </a:extLst>
            </p:cNvPr>
            <p:cNvSpPr txBox="1"/>
            <p:nvPr/>
          </p:nvSpPr>
          <p:spPr>
            <a:xfrm>
              <a:off x="10483508" y="4010287"/>
              <a:ext cx="484427" cy="338554"/>
            </a:xfrm>
            <a:prstGeom prst="rect">
              <a:avLst/>
            </a:prstGeom>
            <a:noFill/>
          </p:spPr>
          <p:txBody>
            <a:bodyPr wrap="none" rtlCol="0">
              <a:spAutoFit/>
            </a:bodyPr>
            <a:lstStyle/>
            <a:p>
              <a:pPr algn="ctr" fontAlgn="base">
                <a:spcBef>
                  <a:spcPts val="2059"/>
                </a:spcBef>
                <a:spcAft>
                  <a:spcPct val="0"/>
                </a:spcAft>
                <a:buClr>
                  <a:srgbClr val="D3002D"/>
                </a:buClr>
                <a:buSzPct val="100000"/>
              </a:pPr>
              <a:r>
                <a:rPr lang="en-GB" sz="1600" kern="0">
                  <a:solidFill>
                    <a:srgbClr val="080808"/>
                  </a:solidFill>
                  <a:cs typeface="Segoe UI Light" panose="020B0502040204020203" pitchFamily="34" charset="0"/>
                  <a:sym typeface="Arial" panose="020B0604020202020204" pitchFamily="34" charset="0"/>
                </a:rPr>
                <a:t>Cat</a:t>
              </a:r>
            </a:p>
          </p:txBody>
        </p:sp>
        <p:sp>
          <p:nvSpPr>
            <p:cNvPr id="252" name="TextBox 251">
              <a:extLst>
                <a:ext uri="{FF2B5EF4-FFF2-40B4-BE49-F238E27FC236}">
                  <a16:creationId xmlns:a16="http://schemas.microsoft.com/office/drawing/2014/main" id="{1AAE97AF-C8B6-4B87-A0CA-5A81E1F61101}"/>
                </a:ext>
              </a:extLst>
            </p:cNvPr>
            <p:cNvSpPr txBox="1"/>
            <p:nvPr/>
          </p:nvSpPr>
          <p:spPr>
            <a:xfrm>
              <a:off x="10487155" y="4288381"/>
              <a:ext cx="569387" cy="338554"/>
            </a:xfrm>
            <a:prstGeom prst="rect">
              <a:avLst/>
            </a:prstGeom>
            <a:noFill/>
          </p:spPr>
          <p:txBody>
            <a:bodyPr wrap="none" rtlCol="0">
              <a:spAutoFit/>
            </a:bodyPr>
            <a:lstStyle/>
            <a:p>
              <a:r>
                <a:rPr lang="en-GB" sz="1600" kern="0">
                  <a:solidFill>
                    <a:srgbClr val="080808"/>
                  </a:solidFill>
                  <a:cs typeface="Segoe UI Light" panose="020B0502040204020203" pitchFamily="34" charset="0"/>
                  <a:sym typeface="Arial" panose="020B0604020202020204" pitchFamily="34" charset="0"/>
                </a:rPr>
                <a:t>Dog</a:t>
              </a:r>
            </a:p>
          </p:txBody>
        </p:sp>
        <p:sp>
          <p:nvSpPr>
            <p:cNvPr id="253" name="TextBox 252">
              <a:extLst>
                <a:ext uri="{FF2B5EF4-FFF2-40B4-BE49-F238E27FC236}">
                  <a16:creationId xmlns:a16="http://schemas.microsoft.com/office/drawing/2014/main" id="{49CE07DD-6BC4-4807-A8EC-0588705210CB}"/>
                </a:ext>
              </a:extLst>
            </p:cNvPr>
            <p:cNvSpPr txBox="1"/>
            <p:nvPr/>
          </p:nvSpPr>
          <p:spPr>
            <a:xfrm>
              <a:off x="10481065" y="4581299"/>
              <a:ext cx="704039" cy="338554"/>
            </a:xfrm>
            <a:prstGeom prst="rect">
              <a:avLst/>
            </a:prstGeom>
            <a:noFill/>
          </p:spPr>
          <p:txBody>
            <a:bodyPr wrap="none" rtlCol="0">
              <a:spAutoFit/>
            </a:bodyPr>
            <a:lstStyle/>
            <a:p>
              <a:r>
                <a:rPr lang="en-GB" sz="1600" kern="0">
                  <a:solidFill>
                    <a:srgbClr val="080808"/>
                  </a:solidFill>
                  <a:cs typeface="Segoe UI Light" panose="020B0502040204020203" pitchFamily="34" charset="0"/>
                  <a:sym typeface="Arial" panose="020B0604020202020204" pitchFamily="34" charset="0"/>
                </a:rPr>
                <a:t>Other</a:t>
              </a:r>
            </a:p>
          </p:txBody>
        </p:sp>
      </p:grpSp>
    </p:spTree>
    <p:extLst>
      <p:ext uri="{BB962C8B-B14F-4D97-AF65-F5344CB8AC3E}">
        <p14:creationId xmlns:p14="http://schemas.microsoft.com/office/powerpoint/2010/main" val="58757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Rounded Corners 130">
            <a:extLst>
              <a:ext uri="{FF2B5EF4-FFF2-40B4-BE49-F238E27FC236}">
                <a16:creationId xmlns:a16="http://schemas.microsoft.com/office/drawing/2014/main" id="{77D82E7A-EEB7-44FA-8AF1-0ECF673CD345}"/>
              </a:ext>
            </a:extLst>
          </p:cNvPr>
          <p:cNvSpPr/>
          <p:nvPr/>
        </p:nvSpPr>
        <p:spPr>
          <a:xfrm>
            <a:off x="5189608" y="3125769"/>
            <a:ext cx="3119889" cy="1595963"/>
          </a:xfrm>
          <a:prstGeom prst="roundRect">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56" name="Rectangle: Rounded Corners 255">
            <a:extLst>
              <a:ext uri="{FF2B5EF4-FFF2-40B4-BE49-F238E27FC236}">
                <a16:creationId xmlns:a16="http://schemas.microsoft.com/office/drawing/2014/main" id="{97E67EBC-57DD-47F5-9200-E941EF1FE6A6}"/>
              </a:ext>
            </a:extLst>
          </p:cNvPr>
          <p:cNvSpPr/>
          <p:nvPr/>
        </p:nvSpPr>
        <p:spPr>
          <a:xfrm>
            <a:off x="8778662" y="3153838"/>
            <a:ext cx="3016440" cy="1595963"/>
          </a:xfrm>
          <a:prstGeom prst="roundRect">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484" name="Rectangle: Rounded Corners 483">
            <a:extLst>
              <a:ext uri="{FF2B5EF4-FFF2-40B4-BE49-F238E27FC236}">
                <a16:creationId xmlns:a16="http://schemas.microsoft.com/office/drawing/2014/main" id="{126A3BD6-81D4-41E5-8216-B6C945F4F5E5}"/>
              </a:ext>
            </a:extLst>
          </p:cNvPr>
          <p:cNvSpPr/>
          <p:nvPr/>
        </p:nvSpPr>
        <p:spPr>
          <a:xfrm>
            <a:off x="4788727" y="2172532"/>
            <a:ext cx="7284510" cy="3335724"/>
          </a:xfrm>
          <a:prstGeom prst="roundRect">
            <a:avLst/>
          </a:prstGeom>
          <a:noFill/>
          <a:ln w="1905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a:gradFill>
                <a:gsLst>
                  <a:gs pos="0">
                    <a:srgbClr val="FFFFFF"/>
                  </a:gs>
                  <a:gs pos="100000">
                    <a:srgbClr val="FFFFFF"/>
                  </a:gs>
                </a:gsLst>
                <a:lin ang="5400000" scaled="0"/>
              </a:gradFill>
              <a:latin typeface="Segoe UI"/>
              <a:cs typeface="Segoe UI" pitchFamily="34" charset="0"/>
            </a:endParaRPr>
          </a:p>
        </p:txBody>
      </p:sp>
      <p:sp>
        <p:nvSpPr>
          <p:cNvPr id="17" name="Title 16"/>
          <p:cNvSpPr>
            <a:spLocks noGrp="1"/>
          </p:cNvSpPr>
          <p:nvPr>
            <p:ph type="title"/>
          </p:nvPr>
        </p:nvSpPr>
        <p:spPr/>
        <p:txBody>
          <a:bodyPr/>
          <a:lstStyle/>
          <a:p>
            <a:r>
              <a:rPr lang="en-US"/>
              <a:t>Distributed training mode: Data parallelism</a:t>
            </a:r>
          </a:p>
        </p:txBody>
      </p:sp>
      <p:sp>
        <p:nvSpPr>
          <p:cNvPr id="129" name="Rectangle 2">
            <a:extLst>
              <a:ext uri="{FF2B5EF4-FFF2-40B4-BE49-F238E27FC236}">
                <a16:creationId xmlns:a16="http://schemas.microsoft.com/office/drawing/2014/main" id="{ECDF2C60-6BD7-4A2F-A4D5-5F1F361BE96A}"/>
              </a:ext>
            </a:extLst>
          </p:cNvPr>
          <p:cNvSpPr txBox="1">
            <a:spLocks noChangeArrowheads="1"/>
          </p:cNvSpPr>
          <p:nvPr/>
        </p:nvSpPr>
        <p:spPr bwMode="auto">
          <a:xfrm>
            <a:off x="5223510" y="4364311"/>
            <a:ext cx="1372366" cy="4330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209530" lvl="1" indent="0" defTabSz="914367" eaLnBrk="1" hangingPunct="1">
              <a:spcBef>
                <a:spcPts val="1863"/>
              </a:spcBef>
              <a:buNone/>
            </a:pPr>
            <a:r>
              <a:rPr lang="en-US" altLang="en-US" sz="1400" kern="0">
                <a:solidFill>
                  <a:srgbClr val="080808"/>
                </a:solidFill>
              </a:rPr>
              <a:t>Subset 1</a:t>
            </a:r>
          </a:p>
        </p:txBody>
      </p:sp>
      <p:sp>
        <p:nvSpPr>
          <p:cNvPr id="130" name="Rectangle 2">
            <a:extLst>
              <a:ext uri="{FF2B5EF4-FFF2-40B4-BE49-F238E27FC236}">
                <a16:creationId xmlns:a16="http://schemas.microsoft.com/office/drawing/2014/main" id="{1C4A2676-965C-4008-BCAD-35A315723986}"/>
              </a:ext>
            </a:extLst>
          </p:cNvPr>
          <p:cNvSpPr txBox="1">
            <a:spLocks noChangeArrowheads="1"/>
          </p:cNvSpPr>
          <p:nvPr/>
        </p:nvSpPr>
        <p:spPr bwMode="auto">
          <a:xfrm>
            <a:off x="6796784" y="4332767"/>
            <a:ext cx="1372366" cy="4330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209530" lvl="1" indent="0" defTabSz="914367" eaLnBrk="1" hangingPunct="1">
              <a:spcBef>
                <a:spcPts val="1863"/>
              </a:spcBef>
              <a:buNone/>
            </a:pPr>
            <a:r>
              <a:rPr lang="en-GB" altLang="en-US" sz="1400" kern="0">
                <a:solidFill>
                  <a:srgbClr val="080808"/>
                </a:solidFill>
              </a:rPr>
              <a:t>CNN model</a:t>
            </a:r>
            <a:endParaRPr lang="en-US" altLang="en-US" sz="1400" kern="0">
              <a:solidFill>
                <a:srgbClr val="080808"/>
              </a:solidFill>
            </a:endParaRPr>
          </a:p>
        </p:txBody>
      </p:sp>
      <p:sp>
        <p:nvSpPr>
          <p:cNvPr id="132" name="Rectangle 2">
            <a:extLst>
              <a:ext uri="{FF2B5EF4-FFF2-40B4-BE49-F238E27FC236}">
                <a16:creationId xmlns:a16="http://schemas.microsoft.com/office/drawing/2014/main" id="{01A50B5C-EF60-4E4C-9D1E-EC08DF21C76F}"/>
              </a:ext>
            </a:extLst>
          </p:cNvPr>
          <p:cNvSpPr txBox="1">
            <a:spLocks noChangeArrowheads="1"/>
          </p:cNvSpPr>
          <p:nvPr/>
        </p:nvSpPr>
        <p:spPr bwMode="auto">
          <a:xfrm>
            <a:off x="5438826" y="3007674"/>
            <a:ext cx="1107709" cy="320799"/>
          </a:xfrm>
          <a:prstGeom prst="rect">
            <a:avLst/>
          </a:prstGeom>
          <a:solidFill>
            <a:srgbClr val="FFFFFF"/>
          </a:solidFill>
          <a:ln w="9525">
            <a:noFill/>
            <a:miter lim="800000"/>
            <a:headEnd/>
            <a:tailEnd/>
          </a:ln>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lvl="1" indent="0" algn="ctr" defTabSz="932060" eaLnBrk="1" hangingPunct="1">
              <a:spcBef>
                <a:spcPts val="1800"/>
              </a:spcBef>
              <a:buNone/>
              <a:defRPr/>
            </a:pPr>
            <a:r>
              <a:rPr lang="en-GB" altLang="en-US" sz="1600">
                <a:solidFill>
                  <a:schemeClr val="tx1"/>
                </a:solidFill>
                <a:latin typeface="+mn-lt"/>
                <a:cs typeface="+mn-cs"/>
              </a:rPr>
              <a:t>Worker 1</a:t>
            </a:r>
            <a:endParaRPr lang="en-US" altLang="en-US" sz="1600">
              <a:solidFill>
                <a:schemeClr val="tx1"/>
              </a:solidFill>
              <a:latin typeface="+mn-lt"/>
              <a:cs typeface="+mn-cs"/>
            </a:endParaRPr>
          </a:p>
        </p:txBody>
      </p:sp>
      <p:sp>
        <p:nvSpPr>
          <p:cNvPr id="254" name="Rectangle 2">
            <a:extLst>
              <a:ext uri="{FF2B5EF4-FFF2-40B4-BE49-F238E27FC236}">
                <a16:creationId xmlns:a16="http://schemas.microsoft.com/office/drawing/2014/main" id="{0BB4BBC0-03F0-4697-847D-E025DE24423B}"/>
              </a:ext>
            </a:extLst>
          </p:cNvPr>
          <p:cNvSpPr txBox="1">
            <a:spLocks noChangeArrowheads="1"/>
          </p:cNvSpPr>
          <p:nvPr/>
        </p:nvSpPr>
        <p:spPr bwMode="auto">
          <a:xfrm>
            <a:off x="8877149" y="4408366"/>
            <a:ext cx="1372366" cy="4330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209530" lvl="1" indent="0" defTabSz="914367" eaLnBrk="1" hangingPunct="1">
              <a:spcBef>
                <a:spcPts val="1863"/>
              </a:spcBef>
              <a:buNone/>
            </a:pPr>
            <a:r>
              <a:rPr lang="en-US" altLang="en-US" sz="1400" kern="0">
                <a:solidFill>
                  <a:srgbClr val="080808"/>
                </a:solidFill>
              </a:rPr>
              <a:t>Subset 2</a:t>
            </a:r>
          </a:p>
        </p:txBody>
      </p:sp>
      <p:sp>
        <p:nvSpPr>
          <p:cNvPr id="255" name="Rectangle 2">
            <a:extLst>
              <a:ext uri="{FF2B5EF4-FFF2-40B4-BE49-F238E27FC236}">
                <a16:creationId xmlns:a16="http://schemas.microsoft.com/office/drawing/2014/main" id="{EE2A2BB6-A98F-4054-A9FC-DFCF78A50477}"/>
              </a:ext>
            </a:extLst>
          </p:cNvPr>
          <p:cNvSpPr txBox="1">
            <a:spLocks noChangeArrowheads="1"/>
          </p:cNvSpPr>
          <p:nvPr/>
        </p:nvSpPr>
        <p:spPr bwMode="auto">
          <a:xfrm>
            <a:off x="10225298" y="4360836"/>
            <a:ext cx="1372366" cy="4330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209530" lvl="1" indent="0" defTabSz="914367" eaLnBrk="1" hangingPunct="1">
              <a:spcBef>
                <a:spcPts val="1863"/>
              </a:spcBef>
              <a:buNone/>
            </a:pPr>
            <a:r>
              <a:rPr lang="en-GB" altLang="en-US" sz="1400" kern="0">
                <a:solidFill>
                  <a:srgbClr val="080808"/>
                </a:solidFill>
              </a:rPr>
              <a:t>CNN model</a:t>
            </a:r>
            <a:endParaRPr lang="en-US" altLang="en-US" sz="1400" kern="0">
              <a:solidFill>
                <a:srgbClr val="080808"/>
              </a:solidFill>
            </a:endParaRPr>
          </a:p>
        </p:txBody>
      </p:sp>
      <p:sp>
        <p:nvSpPr>
          <p:cNvPr id="261" name="Rectangle 2">
            <a:extLst>
              <a:ext uri="{FF2B5EF4-FFF2-40B4-BE49-F238E27FC236}">
                <a16:creationId xmlns:a16="http://schemas.microsoft.com/office/drawing/2014/main" id="{8FDD996B-42E4-430E-94B5-5209A861B2ED}"/>
              </a:ext>
            </a:extLst>
          </p:cNvPr>
          <p:cNvSpPr txBox="1">
            <a:spLocks noChangeArrowheads="1"/>
          </p:cNvSpPr>
          <p:nvPr/>
        </p:nvSpPr>
        <p:spPr bwMode="auto">
          <a:xfrm>
            <a:off x="3403044" y="3308850"/>
            <a:ext cx="1279177" cy="2927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lvl="1" indent="0" algn="ctr" defTabSz="932060" eaLnBrk="1" hangingPunct="1">
              <a:spcBef>
                <a:spcPts val="1800"/>
              </a:spcBef>
              <a:buNone/>
              <a:defRPr/>
            </a:pPr>
            <a:r>
              <a:rPr lang="en-GB" altLang="en-US" sz="1600">
                <a:solidFill>
                  <a:schemeClr val="tx1"/>
                </a:solidFill>
                <a:latin typeface="+mn-lt"/>
                <a:cs typeface="+mn-cs"/>
              </a:rPr>
              <a:t>Job manager</a:t>
            </a:r>
            <a:endParaRPr lang="en-US" altLang="en-US" sz="1600">
              <a:solidFill>
                <a:schemeClr val="tx1"/>
              </a:solidFill>
              <a:latin typeface="+mn-lt"/>
              <a:cs typeface="+mn-cs"/>
            </a:endParaRPr>
          </a:p>
        </p:txBody>
      </p:sp>
      <p:cxnSp>
        <p:nvCxnSpPr>
          <p:cNvPr id="262" name="Straight Connector 261">
            <a:extLst>
              <a:ext uri="{FF2B5EF4-FFF2-40B4-BE49-F238E27FC236}">
                <a16:creationId xmlns:a16="http://schemas.microsoft.com/office/drawing/2014/main" id="{ED611C7A-CA52-4C76-92B8-14D2305F4A43}"/>
              </a:ext>
            </a:extLst>
          </p:cNvPr>
          <p:cNvCxnSpPr>
            <a:cxnSpLocks/>
          </p:cNvCxnSpPr>
          <p:nvPr/>
        </p:nvCxnSpPr>
        <p:spPr bwMode="auto">
          <a:xfrm>
            <a:off x="6942031" y="5297248"/>
            <a:ext cx="3612694" cy="3313"/>
          </a:xfrm>
          <a:prstGeom prst="line">
            <a:avLst/>
          </a:prstGeom>
          <a:solidFill>
            <a:srgbClr val="BBE0E3"/>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cxnSp>
      <p:cxnSp>
        <p:nvCxnSpPr>
          <p:cNvPr id="263" name="Straight Connector 262">
            <a:extLst>
              <a:ext uri="{FF2B5EF4-FFF2-40B4-BE49-F238E27FC236}">
                <a16:creationId xmlns:a16="http://schemas.microsoft.com/office/drawing/2014/main" id="{769A5073-63FD-431A-90B4-54604524D06E}"/>
              </a:ext>
            </a:extLst>
          </p:cNvPr>
          <p:cNvCxnSpPr>
            <a:cxnSpLocks/>
          </p:cNvCxnSpPr>
          <p:nvPr/>
        </p:nvCxnSpPr>
        <p:spPr bwMode="auto">
          <a:xfrm>
            <a:off x="6882880" y="4719185"/>
            <a:ext cx="4111" cy="572764"/>
          </a:xfrm>
          <a:prstGeom prst="line">
            <a:avLst/>
          </a:prstGeom>
          <a:solidFill>
            <a:srgbClr val="BBE0E3"/>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cxnSp>
      <p:cxnSp>
        <p:nvCxnSpPr>
          <p:cNvPr id="264" name="Straight Connector 263">
            <a:extLst>
              <a:ext uri="{FF2B5EF4-FFF2-40B4-BE49-F238E27FC236}">
                <a16:creationId xmlns:a16="http://schemas.microsoft.com/office/drawing/2014/main" id="{451D04AE-CE9A-4F28-A2BC-B1A1BFFBF560}"/>
              </a:ext>
            </a:extLst>
          </p:cNvPr>
          <p:cNvCxnSpPr>
            <a:cxnSpLocks/>
          </p:cNvCxnSpPr>
          <p:nvPr/>
        </p:nvCxnSpPr>
        <p:spPr bwMode="auto">
          <a:xfrm>
            <a:off x="10544735" y="4744710"/>
            <a:ext cx="0" cy="567776"/>
          </a:xfrm>
          <a:prstGeom prst="line">
            <a:avLst/>
          </a:prstGeom>
          <a:solidFill>
            <a:srgbClr val="BBE0E3"/>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cxnSp>
      <p:sp>
        <p:nvSpPr>
          <p:cNvPr id="265" name="Oval 264">
            <a:extLst>
              <a:ext uri="{FF2B5EF4-FFF2-40B4-BE49-F238E27FC236}">
                <a16:creationId xmlns:a16="http://schemas.microsoft.com/office/drawing/2014/main" id="{1B1BEFFD-AF60-49E2-85C6-09CA183AFA3E}"/>
              </a:ext>
            </a:extLst>
          </p:cNvPr>
          <p:cNvSpPr/>
          <p:nvPr/>
        </p:nvSpPr>
        <p:spPr bwMode="auto">
          <a:xfrm>
            <a:off x="6830729" y="5241597"/>
            <a:ext cx="111302" cy="111302"/>
          </a:xfrm>
          <a:prstGeom prst="ellipse">
            <a:avLst/>
          </a:prstGeom>
          <a:solidFill>
            <a:schemeClr val="bg1"/>
          </a:solidFill>
          <a:ln w="254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266" name="Oval 265">
            <a:extLst>
              <a:ext uri="{FF2B5EF4-FFF2-40B4-BE49-F238E27FC236}">
                <a16:creationId xmlns:a16="http://schemas.microsoft.com/office/drawing/2014/main" id="{F48F7AB1-A10B-43E0-BAB1-B6D2F38C4376}"/>
              </a:ext>
            </a:extLst>
          </p:cNvPr>
          <p:cNvSpPr/>
          <p:nvPr/>
        </p:nvSpPr>
        <p:spPr bwMode="auto">
          <a:xfrm>
            <a:off x="10491785" y="5233647"/>
            <a:ext cx="111302" cy="111302"/>
          </a:xfrm>
          <a:prstGeom prst="ellipse">
            <a:avLst/>
          </a:prstGeom>
          <a:solidFill>
            <a:schemeClr val="bg1"/>
          </a:solidFill>
          <a:ln w="254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489" name="Rectangle 2">
            <a:extLst>
              <a:ext uri="{FF2B5EF4-FFF2-40B4-BE49-F238E27FC236}">
                <a16:creationId xmlns:a16="http://schemas.microsoft.com/office/drawing/2014/main" id="{02D56CA0-3583-449C-9B59-266029272960}"/>
              </a:ext>
            </a:extLst>
          </p:cNvPr>
          <p:cNvSpPr txBox="1">
            <a:spLocks noChangeArrowheads="1"/>
          </p:cNvSpPr>
          <p:nvPr/>
        </p:nvSpPr>
        <p:spPr bwMode="auto">
          <a:xfrm>
            <a:off x="9081878" y="3010427"/>
            <a:ext cx="1107709" cy="320799"/>
          </a:xfrm>
          <a:prstGeom prst="rect">
            <a:avLst/>
          </a:prstGeom>
          <a:solidFill>
            <a:srgbClr val="FFFFFF"/>
          </a:solidFill>
          <a:ln w="9525">
            <a:noFill/>
            <a:miter lim="800000"/>
            <a:headEnd/>
            <a:tailEnd/>
          </a:ln>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lvl="1" indent="0" algn="ctr" defTabSz="932060" eaLnBrk="1" hangingPunct="1">
              <a:spcBef>
                <a:spcPts val="1800"/>
              </a:spcBef>
              <a:buNone/>
              <a:defRPr/>
            </a:pPr>
            <a:r>
              <a:rPr lang="en-GB" altLang="en-US" sz="1600">
                <a:solidFill>
                  <a:schemeClr val="tx1"/>
                </a:solidFill>
                <a:latin typeface="+mn-lt"/>
                <a:cs typeface="+mn-cs"/>
              </a:rPr>
              <a:t>Worker 2</a:t>
            </a:r>
            <a:endParaRPr lang="en-US" altLang="en-US" sz="1600">
              <a:solidFill>
                <a:schemeClr val="tx1"/>
              </a:solidFill>
              <a:latin typeface="+mn-lt"/>
              <a:cs typeface="+mn-cs"/>
            </a:endParaRPr>
          </a:p>
        </p:txBody>
      </p:sp>
      <p:grpSp>
        <p:nvGrpSpPr>
          <p:cNvPr id="257" name="Group 256">
            <a:extLst>
              <a:ext uri="{FF2B5EF4-FFF2-40B4-BE49-F238E27FC236}">
                <a16:creationId xmlns:a16="http://schemas.microsoft.com/office/drawing/2014/main" id="{DDBA0D4A-3EF7-48E0-B05D-35568F1A8BD5}"/>
              </a:ext>
            </a:extLst>
          </p:cNvPr>
          <p:cNvGrpSpPr/>
          <p:nvPr/>
        </p:nvGrpSpPr>
        <p:grpSpPr>
          <a:xfrm>
            <a:off x="3308588" y="3659673"/>
            <a:ext cx="1468089" cy="477267"/>
            <a:chOff x="3300904" y="3659673"/>
            <a:chExt cx="1468089" cy="477267"/>
          </a:xfrm>
        </p:grpSpPr>
        <p:cxnSp>
          <p:nvCxnSpPr>
            <p:cNvPr id="258" name="Straight Arrow Connector 257">
              <a:extLst>
                <a:ext uri="{FF2B5EF4-FFF2-40B4-BE49-F238E27FC236}">
                  <a16:creationId xmlns:a16="http://schemas.microsoft.com/office/drawing/2014/main" id="{38900848-661E-4CDD-A825-5F3EB3979417}"/>
                </a:ext>
              </a:extLst>
            </p:cNvPr>
            <p:cNvCxnSpPr>
              <a:cxnSpLocks/>
            </p:cNvCxnSpPr>
            <p:nvPr/>
          </p:nvCxnSpPr>
          <p:spPr bwMode="auto">
            <a:xfrm>
              <a:off x="3300904" y="3898306"/>
              <a:ext cx="241912" cy="0"/>
            </a:xfrm>
            <a:prstGeom prst="straightConnector1">
              <a:avLst/>
            </a:prstGeom>
            <a:ln w="12700">
              <a:solidFill>
                <a:schemeClr val="tx2"/>
              </a:solidFill>
              <a:prstDash val="solid"/>
              <a:headEnd type="none"/>
              <a:tailEnd type="triangle"/>
            </a:ln>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DB186D25-1D2E-45A9-B64F-8D651497CD0E}"/>
                </a:ext>
              </a:extLst>
            </p:cNvPr>
            <p:cNvCxnSpPr>
              <a:cxnSpLocks/>
            </p:cNvCxnSpPr>
            <p:nvPr/>
          </p:nvCxnSpPr>
          <p:spPr bwMode="auto">
            <a:xfrm>
              <a:off x="4527081" y="3898306"/>
              <a:ext cx="241912" cy="0"/>
            </a:xfrm>
            <a:prstGeom prst="straightConnector1">
              <a:avLst/>
            </a:prstGeom>
            <a:ln w="12700">
              <a:solidFill>
                <a:schemeClr val="tx2"/>
              </a:solidFill>
              <a:prstDash val="solid"/>
              <a:headEnd type="none"/>
              <a:tailEnd type="triangle"/>
            </a:ln>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260" name="Group 259">
              <a:extLst>
                <a:ext uri="{FF2B5EF4-FFF2-40B4-BE49-F238E27FC236}">
                  <a16:creationId xmlns:a16="http://schemas.microsoft.com/office/drawing/2014/main" id="{2928B20B-E95A-41EB-90DC-5676BA57ABDF}"/>
                </a:ext>
              </a:extLst>
            </p:cNvPr>
            <p:cNvGrpSpPr/>
            <p:nvPr/>
          </p:nvGrpSpPr>
          <p:grpSpPr>
            <a:xfrm>
              <a:off x="3636239" y="3659673"/>
              <a:ext cx="821487" cy="477267"/>
              <a:chOff x="5122624" y="3413914"/>
              <a:chExt cx="1991057" cy="1156763"/>
            </a:xfrm>
          </p:grpSpPr>
          <p:sp>
            <p:nvSpPr>
              <p:cNvPr id="270" name="Freeform 30">
                <a:extLst>
                  <a:ext uri="{FF2B5EF4-FFF2-40B4-BE49-F238E27FC236}">
                    <a16:creationId xmlns:a16="http://schemas.microsoft.com/office/drawing/2014/main" id="{828DD007-BF6C-43FB-952E-7A35173593FB}"/>
                  </a:ext>
                </a:extLst>
              </p:cNvPr>
              <p:cNvSpPr>
                <a:spLocks/>
              </p:cNvSpPr>
              <p:nvPr/>
            </p:nvSpPr>
            <p:spPr bwMode="auto">
              <a:xfrm>
                <a:off x="5122624" y="3413914"/>
                <a:ext cx="1991057" cy="1156763"/>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Semilight"/>
                  <a:cs typeface="Segoe UI" pitchFamily="34" charset="0"/>
                </a:endParaRPr>
              </a:p>
            </p:txBody>
          </p:sp>
          <p:grpSp>
            <p:nvGrpSpPr>
              <p:cNvPr id="271" name="Group 270">
                <a:extLst>
                  <a:ext uri="{FF2B5EF4-FFF2-40B4-BE49-F238E27FC236}">
                    <a16:creationId xmlns:a16="http://schemas.microsoft.com/office/drawing/2014/main" id="{10C7F116-3F9C-459C-B7C5-EC435D3D783D}"/>
                  </a:ext>
                </a:extLst>
              </p:cNvPr>
              <p:cNvGrpSpPr/>
              <p:nvPr/>
            </p:nvGrpSpPr>
            <p:grpSpPr>
              <a:xfrm rot="16200000">
                <a:off x="5722202" y="3514203"/>
                <a:ext cx="724294" cy="878207"/>
                <a:chOff x="10421433" y="2560993"/>
                <a:chExt cx="1124422" cy="1363363"/>
              </a:xfrm>
            </p:grpSpPr>
            <p:sp>
              <p:nvSpPr>
                <p:cNvPr id="272" name="gear_3">
                  <a:extLst>
                    <a:ext uri="{FF2B5EF4-FFF2-40B4-BE49-F238E27FC236}">
                      <a16:creationId xmlns:a16="http://schemas.microsoft.com/office/drawing/2014/main" id="{35313EDF-37F4-40D2-B49D-75E6978325D9}"/>
                    </a:ext>
                  </a:extLst>
                </p:cNvPr>
                <p:cNvSpPr>
                  <a:spLocks noChangeAspect="1" noEditPoints="1"/>
                </p:cNvSpPr>
                <p:nvPr/>
              </p:nvSpPr>
              <p:spPr bwMode="auto">
                <a:xfrm>
                  <a:off x="10421433" y="2560993"/>
                  <a:ext cx="735341" cy="741572"/>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5875">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gear_3">
                  <a:extLst>
                    <a:ext uri="{FF2B5EF4-FFF2-40B4-BE49-F238E27FC236}">
                      <a16:creationId xmlns:a16="http://schemas.microsoft.com/office/drawing/2014/main" id="{751DDCE2-F373-4D4B-AE00-8C88390FB7B0}"/>
                    </a:ext>
                  </a:extLst>
                </p:cNvPr>
                <p:cNvSpPr>
                  <a:spLocks noChangeAspect="1" noEditPoints="1"/>
                </p:cNvSpPr>
                <p:nvPr/>
              </p:nvSpPr>
              <p:spPr bwMode="auto">
                <a:xfrm>
                  <a:off x="10900340" y="3273373"/>
                  <a:ext cx="645515" cy="650983"/>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5875">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sp>
        <p:nvSpPr>
          <p:cNvPr id="267" name="Rectangle: Rounded Corners 266">
            <a:extLst>
              <a:ext uri="{FF2B5EF4-FFF2-40B4-BE49-F238E27FC236}">
                <a16:creationId xmlns:a16="http://schemas.microsoft.com/office/drawing/2014/main" id="{BA1F3B7C-1053-4E1C-ADAF-9BC8467AC718}"/>
              </a:ext>
            </a:extLst>
          </p:cNvPr>
          <p:cNvSpPr/>
          <p:nvPr/>
        </p:nvSpPr>
        <p:spPr>
          <a:xfrm>
            <a:off x="122322" y="2428198"/>
            <a:ext cx="3178582" cy="3059598"/>
          </a:xfrm>
          <a:prstGeom prst="roundRect">
            <a:avLst>
              <a:gd name="adj" fmla="val 7182"/>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268" name="Group 267">
            <a:extLst>
              <a:ext uri="{FF2B5EF4-FFF2-40B4-BE49-F238E27FC236}">
                <a16:creationId xmlns:a16="http://schemas.microsoft.com/office/drawing/2014/main" id="{F10D05B6-ECC4-4B33-88D5-0F2942805C49}"/>
              </a:ext>
            </a:extLst>
          </p:cNvPr>
          <p:cNvGrpSpPr/>
          <p:nvPr/>
        </p:nvGrpSpPr>
        <p:grpSpPr>
          <a:xfrm>
            <a:off x="282777" y="2651983"/>
            <a:ext cx="824432" cy="972179"/>
            <a:chOff x="282777" y="2651983"/>
            <a:chExt cx="824432" cy="972179"/>
          </a:xfrm>
        </p:grpSpPr>
        <p:pic>
          <p:nvPicPr>
            <p:cNvPr id="269" name="Picture 268">
              <a:extLst>
                <a:ext uri="{FF2B5EF4-FFF2-40B4-BE49-F238E27FC236}">
                  <a16:creationId xmlns:a16="http://schemas.microsoft.com/office/drawing/2014/main" id="{88098FD3-EC10-42DE-88BA-60E0C9C8D4BC}"/>
                </a:ext>
              </a:extLst>
            </p:cNvPr>
            <p:cNvPicPr>
              <a:picLocks noChangeAspect="1"/>
            </p:cNvPicPr>
            <p:nvPr/>
          </p:nvPicPr>
          <p:blipFill>
            <a:blip r:embed="rId3"/>
            <a:stretch>
              <a:fillRect/>
            </a:stretch>
          </p:blipFill>
          <p:spPr>
            <a:xfrm>
              <a:off x="282777" y="2651983"/>
              <a:ext cx="567351" cy="756468"/>
            </a:xfrm>
            <a:prstGeom prst="rect">
              <a:avLst/>
            </a:prstGeom>
            <a:ln>
              <a:solidFill>
                <a:schemeClr val="accent2"/>
              </a:solidFill>
            </a:ln>
          </p:spPr>
        </p:pic>
        <p:pic>
          <p:nvPicPr>
            <p:cNvPr id="274" name="Picture 273">
              <a:extLst>
                <a:ext uri="{FF2B5EF4-FFF2-40B4-BE49-F238E27FC236}">
                  <a16:creationId xmlns:a16="http://schemas.microsoft.com/office/drawing/2014/main" id="{4012BD4A-0DEE-44FA-ACB8-0B37399D4243}"/>
                </a:ext>
              </a:extLst>
            </p:cNvPr>
            <p:cNvPicPr>
              <a:picLocks noChangeAspect="1"/>
            </p:cNvPicPr>
            <p:nvPr/>
          </p:nvPicPr>
          <p:blipFill>
            <a:blip r:embed="rId3"/>
            <a:stretch>
              <a:fillRect/>
            </a:stretch>
          </p:blipFill>
          <p:spPr>
            <a:xfrm>
              <a:off x="398020" y="2743587"/>
              <a:ext cx="567351" cy="756468"/>
            </a:xfrm>
            <a:prstGeom prst="rect">
              <a:avLst/>
            </a:prstGeom>
            <a:ln>
              <a:solidFill>
                <a:schemeClr val="accent2"/>
              </a:solidFill>
            </a:ln>
          </p:spPr>
        </p:pic>
        <p:pic>
          <p:nvPicPr>
            <p:cNvPr id="275" name="Picture 274">
              <a:extLst>
                <a:ext uri="{FF2B5EF4-FFF2-40B4-BE49-F238E27FC236}">
                  <a16:creationId xmlns:a16="http://schemas.microsoft.com/office/drawing/2014/main" id="{FB3C1606-8C93-4F0C-BDBE-DC0EBDC95B9D}"/>
                </a:ext>
              </a:extLst>
            </p:cNvPr>
            <p:cNvPicPr>
              <a:picLocks noChangeAspect="1"/>
            </p:cNvPicPr>
            <p:nvPr/>
          </p:nvPicPr>
          <p:blipFill>
            <a:blip r:embed="rId3"/>
            <a:stretch>
              <a:fillRect/>
            </a:stretch>
          </p:blipFill>
          <p:spPr>
            <a:xfrm>
              <a:off x="539858" y="2867694"/>
              <a:ext cx="567351" cy="756468"/>
            </a:xfrm>
            <a:prstGeom prst="rect">
              <a:avLst/>
            </a:prstGeom>
            <a:ln>
              <a:solidFill>
                <a:schemeClr val="accent2"/>
              </a:solidFill>
            </a:ln>
          </p:spPr>
        </p:pic>
      </p:grpSp>
      <p:grpSp>
        <p:nvGrpSpPr>
          <p:cNvPr id="276" name="Group 275">
            <a:extLst>
              <a:ext uri="{FF2B5EF4-FFF2-40B4-BE49-F238E27FC236}">
                <a16:creationId xmlns:a16="http://schemas.microsoft.com/office/drawing/2014/main" id="{5D7AC324-929A-4E4E-8424-19C659CD4D4B}"/>
              </a:ext>
            </a:extLst>
          </p:cNvPr>
          <p:cNvGrpSpPr/>
          <p:nvPr/>
        </p:nvGrpSpPr>
        <p:grpSpPr>
          <a:xfrm>
            <a:off x="261725" y="3840394"/>
            <a:ext cx="853982" cy="1088593"/>
            <a:chOff x="1347534" y="8373978"/>
            <a:chExt cx="2318085" cy="2954924"/>
          </a:xfrm>
        </p:grpSpPr>
        <p:pic>
          <p:nvPicPr>
            <p:cNvPr id="277" name="Picture 276">
              <a:extLst>
                <a:ext uri="{FF2B5EF4-FFF2-40B4-BE49-F238E27FC236}">
                  <a16:creationId xmlns:a16="http://schemas.microsoft.com/office/drawing/2014/main" id="{51839F57-611C-4D2D-A3F9-F792BC8EDB66}"/>
                </a:ext>
              </a:extLst>
            </p:cNvPr>
            <p:cNvPicPr>
              <a:picLocks noChangeAspect="1"/>
            </p:cNvPicPr>
            <p:nvPr/>
          </p:nvPicPr>
          <p:blipFill rotWithShape="1">
            <a:blip r:embed="rId4"/>
            <a:srcRect l="29123" t="7252" b="21052"/>
            <a:stretch/>
          </p:blipFill>
          <p:spPr>
            <a:xfrm>
              <a:off x="1347534" y="8373978"/>
              <a:ext cx="1572127" cy="2385429"/>
            </a:xfrm>
            <a:prstGeom prst="rect">
              <a:avLst/>
            </a:prstGeom>
            <a:ln>
              <a:solidFill>
                <a:schemeClr val="accent2"/>
              </a:solidFill>
            </a:ln>
          </p:spPr>
        </p:pic>
        <p:pic>
          <p:nvPicPr>
            <p:cNvPr id="278" name="Picture 277">
              <a:extLst>
                <a:ext uri="{FF2B5EF4-FFF2-40B4-BE49-F238E27FC236}">
                  <a16:creationId xmlns:a16="http://schemas.microsoft.com/office/drawing/2014/main" id="{C3652A94-9016-423F-9583-4C830F77D389}"/>
                </a:ext>
              </a:extLst>
            </p:cNvPr>
            <p:cNvPicPr>
              <a:picLocks noChangeAspect="1"/>
            </p:cNvPicPr>
            <p:nvPr/>
          </p:nvPicPr>
          <p:blipFill rotWithShape="1">
            <a:blip r:embed="rId4"/>
            <a:srcRect l="29123" t="7252" b="21052"/>
            <a:stretch/>
          </p:blipFill>
          <p:spPr>
            <a:xfrm>
              <a:off x="1724522" y="8638672"/>
              <a:ext cx="1572127" cy="2385429"/>
            </a:xfrm>
            <a:prstGeom prst="rect">
              <a:avLst/>
            </a:prstGeom>
            <a:ln>
              <a:solidFill>
                <a:schemeClr val="accent2"/>
              </a:solidFill>
            </a:ln>
          </p:spPr>
        </p:pic>
        <p:pic>
          <p:nvPicPr>
            <p:cNvPr id="279" name="Picture 278">
              <a:extLst>
                <a:ext uri="{FF2B5EF4-FFF2-40B4-BE49-F238E27FC236}">
                  <a16:creationId xmlns:a16="http://schemas.microsoft.com/office/drawing/2014/main" id="{78A86BEE-1621-4993-903B-9108E09283C9}"/>
                </a:ext>
              </a:extLst>
            </p:cNvPr>
            <p:cNvPicPr>
              <a:picLocks noChangeAspect="1"/>
            </p:cNvPicPr>
            <p:nvPr/>
          </p:nvPicPr>
          <p:blipFill rotWithShape="1">
            <a:blip r:embed="rId4"/>
            <a:srcRect l="29123" t="7252" b="21052"/>
            <a:stretch/>
          </p:blipFill>
          <p:spPr>
            <a:xfrm>
              <a:off x="2093492" y="8943473"/>
              <a:ext cx="1572127" cy="2385429"/>
            </a:xfrm>
            <a:prstGeom prst="rect">
              <a:avLst/>
            </a:prstGeom>
            <a:ln>
              <a:solidFill>
                <a:schemeClr val="accent2"/>
              </a:solidFill>
            </a:ln>
          </p:spPr>
        </p:pic>
      </p:grpSp>
      <p:sp>
        <p:nvSpPr>
          <p:cNvPr id="280" name="Rectangle 2">
            <a:extLst>
              <a:ext uri="{FF2B5EF4-FFF2-40B4-BE49-F238E27FC236}">
                <a16:creationId xmlns:a16="http://schemas.microsoft.com/office/drawing/2014/main" id="{DFA0BD9F-07D8-4BBB-818D-E2828B595ABD}"/>
              </a:ext>
            </a:extLst>
          </p:cNvPr>
          <p:cNvSpPr txBox="1">
            <a:spLocks noChangeArrowheads="1"/>
          </p:cNvSpPr>
          <p:nvPr/>
        </p:nvSpPr>
        <p:spPr bwMode="auto">
          <a:xfrm>
            <a:off x="197685" y="4937976"/>
            <a:ext cx="966513" cy="304756"/>
          </a:xfrm>
          <a:prstGeom prst="rect">
            <a:avLst/>
          </a:prstGeom>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209530" lvl="1" indent="0" defTabSz="914367" eaLnBrk="1" hangingPunct="1">
              <a:spcBef>
                <a:spcPts val="1863"/>
              </a:spcBef>
              <a:buNone/>
            </a:pPr>
            <a:r>
              <a:rPr lang="en-US" altLang="en-US" sz="1600">
                <a:solidFill>
                  <a:schemeClr val="tx1"/>
                </a:solidFill>
                <a:latin typeface="+mn-lt"/>
                <a:cs typeface="+mn-cs"/>
              </a:rPr>
              <a:t>Dataset</a:t>
            </a:r>
          </a:p>
        </p:txBody>
      </p:sp>
      <p:sp>
        <p:nvSpPr>
          <p:cNvPr id="281" name="Rectangle 2">
            <a:extLst>
              <a:ext uri="{FF2B5EF4-FFF2-40B4-BE49-F238E27FC236}">
                <a16:creationId xmlns:a16="http://schemas.microsoft.com/office/drawing/2014/main" id="{73931121-E24B-49CB-8652-F8AF1A16CEE8}"/>
              </a:ext>
            </a:extLst>
          </p:cNvPr>
          <p:cNvSpPr txBox="1">
            <a:spLocks noChangeArrowheads="1"/>
          </p:cNvSpPr>
          <p:nvPr/>
        </p:nvSpPr>
        <p:spPr bwMode="auto">
          <a:xfrm>
            <a:off x="1631338" y="4172529"/>
            <a:ext cx="1372366" cy="4330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lvl="1" indent="0" algn="ctr" defTabSz="932060" eaLnBrk="1" hangingPunct="1">
              <a:spcBef>
                <a:spcPts val="1800"/>
              </a:spcBef>
              <a:buNone/>
              <a:defRPr/>
            </a:pPr>
            <a:r>
              <a:rPr lang="en-GB" altLang="en-US" sz="1600">
                <a:solidFill>
                  <a:schemeClr val="tx1"/>
                </a:solidFill>
                <a:latin typeface="+mn-lt"/>
                <a:cs typeface="+mn-cs"/>
              </a:rPr>
              <a:t>CNN model</a:t>
            </a:r>
            <a:endParaRPr lang="en-US" altLang="en-US" sz="1600">
              <a:solidFill>
                <a:schemeClr val="tx1"/>
              </a:solidFill>
              <a:latin typeface="+mn-lt"/>
              <a:cs typeface="+mn-cs"/>
            </a:endParaRPr>
          </a:p>
        </p:txBody>
      </p:sp>
      <p:grpSp>
        <p:nvGrpSpPr>
          <p:cNvPr id="282" name="Group 281">
            <a:extLst>
              <a:ext uri="{FF2B5EF4-FFF2-40B4-BE49-F238E27FC236}">
                <a16:creationId xmlns:a16="http://schemas.microsoft.com/office/drawing/2014/main" id="{F23BD5F8-2926-44C4-A45A-251DF374F083}"/>
              </a:ext>
            </a:extLst>
          </p:cNvPr>
          <p:cNvGrpSpPr/>
          <p:nvPr/>
        </p:nvGrpSpPr>
        <p:grpSpPr>
          <a:xfrm>
            <a:off x="1258368" y="3547544"/>
            <a:ext cx="1041592" cy="633215"/>
            <a:chOff x="1258368" y="3547544"/>
            <a:chExt cx="1041592" cy="633215"/>
          </a:xfrm>
        </p:grpSpPr>
        <p:sp>
          <p:nvSpPr>
            <p:cNvPr id="283" name="Cube 282">
              <a:extLst>
                <a:ext uri="{FF2B5EF4-FFF2-40B4-BE49-F238E27FC236}">
                  <a16:creationId xmlns:a16="http://schemas.microsoft.com/office/drawing/2014/main" id="{D5821FF2-D6B6-4F63-AAB3-61A9229EE20B}"/>
                </a:ext>
              </a:extLst>
            </p:cNvPr>
            <p:cNvSpPr/>
            <p:nvPr/>
          </p:nvSpPr>
          <p:spPr>
            <a:xfrm flipH="1">
              <a:off x="1544355" y="3555091"/>
              <a:ext cx="184567" cy="625668"/>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pic>
          <p:nvPicPr>
            <p:cNvPr id="284" name="Picture 283">
              <a:extLst>
                <a:ext uri="{FF2B5EF4-FFF2-40B4-BE49-F238E27FC236}">
                  <a16:creationId xmlns:a16="http://schemas.microsoft.com/office/drawing/2014/main" id="{1194CAAD-9BA6-427F-90D9-4B8095AB2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9705" y="3620913"/>
              <a:ext cx="386218" cy="493308"/>
            </a:xfrm>
            <a:prstGeom prst="rect">
              <a:avLst/>
            </a:prstGeom>
            <a:scene3d>
              <a:camera prst="orthographicFront">
                <a:rot lat="1920000" lon="3720000" rev="0"/>
              </a:camera>
              <a:lightRig rig="threePt" dir="t"/>
            </a:scene3d>
          </p:spPr>
        </p:pic>
        <p:sp>
          <p:nvSpPr>
            <p:cNvPr id="285" name="Cube 284">
              <a:extLst>
                <a:ext uri="{FF2B5EF4-FFF2-40B4-BE49-F238E27FC236}">
                  <a16:creationId xmlns:a16="http://schemas.microsoft.com/office/drawing/2014/main" id="{2B62C0C5-AF02-4097-A756-BDAB24DB2AE7}"/>
                </a:ext>
              </a:extLst>
            </p:cNvPr>
            <p:cNvSpPr/>
            <p:nvPr/>
          </p:nvSpPr>
          <p:spPr>
            <a:xfrm flipH="1">
              <a:off x="1454557" y="3547544"/>
              <a:ext cx="184567" cy="625668"/>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pic>
          <p:nvPicPr>
            <p:cNvPr id="286" name="Picture 285">
              <a:extLst>
                <a:ext uri="{FF2B5EF4-FFF2-40B4-BE49-F238E27FC236}">
                  <a16:creationId xmlns:a16="http://schemas.microsoft.com/office/drawing/2014/main" id="{CC0998EB-9D78-4C05-8981-E317F86DD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6782" y="3610143"/>
              <a:ext cx="386218" cy="500855"/>
            </a:xfrm>
            <a:prstGeom prst="rect">
              <a:avLst/>
            </a:prstGeom>
            <a:scene3d>
              <a:camera prst="orthographicFront">
                <a:rot lat="1920000" lon="3720000" rev="0"/>
              </a:camera>
              <a:lightRig rig="threePt" dir="t"/>
            </a:scene3d>
          </p:spPr>
        </p:pic>
        <p:sp>
          <p:nvSpPr>
            <p:cNvPr id="287" name="Cube 286">
              <a:extLst>
                <a:ext uri="{FF2B5EF4-FFF2-40B4-BE49-F238E27FC236}">
                  <a16:creationId xmlns:a16="http://schemas.microsoft.com/office/drawing/2014/main" id="{3F3A115F-7982-40DC-9AB3-74005A8C6476}"/>
                </a:ext>
              </a:extLst>
            </p:cNvPr>
            <p:cNvSpPr/>
            <p:nvPr/>
          </p:nvSpPr>
          <p:spPr>
            <a:xfrm flipH="1">
              <a:off x="1361685" y="3550525"/>
              <a:ext cx="184567" cy="625668"/>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nvGrpSpPr>
            <p:cNvPr id="288" name="Group 287">
              <a:extLst>
                <a:ext uri="{FF2B5EF4-FFF2-40B4-BE49-F238E27FC236}">
                  <a16:creationId xmlns:a16="http://schemas.microsoft.com/office/drawing/2014/main" id="{5C5DFC6A-1FA7-4172-99C2-C80233171D70}"/>
                </a:ext>
              </a:extLst>
            </p:cNvPr>
            <p:cNvGrpSpPr/>
            <p:nvPr/>
          </p:nvGrpSpPr>
          <p:grpSpPr>
            <a:xfrm>
              <a:off x="1859613" y="3749439"/>
              <a:ext cx="334217" cy="279914"/>
              <a:chOff x="3053691" y="3012989"/>
              <a:chExt cx="1575770" cy="1212869"/>
            </a:xfrm>
          </p:grpSpPr>
          <p:grpSp>
            <p:nvGrpSpPr>
              <p:cNvPr id="292" name="Group 291">
                <a:extLst>
                  <a:ext uri="{FF2B5EF4-FFF2-40B4-BE49-F238E27FC236}">
                    <a16:creationId xmlns:a16="http://schemas.microsoft.com/office/drawing/2014/main" id="{39DFFF5B-455F-4A62-957A-5036826A604C}"/>
                  </a:ext>
                </a:extLst>
              </p:cNvPr>
              <p:cNvGrpSpPr/>
              <p:nvPr/>
            </p:nvGrpSpPr>
            <p:grpSpPr>
              <a:xfrm>
                <a:off x="3731655" y="3012989"/>
                <a:ext cx="897806" cy="1200367"/>
                <a:chOff x="2808211" y="1856257"/>
                <a:chExt cx="2627238" cy="2755707"/>
              </a:xfrm>
            </p:grpSpPr>
            <p:grpSp>
              <p:nvGrpSpPr>
                <p:cNvPr id="306" name="Group 305">
                  <a:extLst>
                    <a:ext uri="{FF2B5EF4-FFF2-40B4-BE49-F238E27FC236}">
                      <a16:creationId xmlns:a16="http://schemas.microsoft.com/office/drawing/2014/main" id="{36E63036-A109-4D46-A735-F3E72398C210}"/>
                    </a:ext>
                  </a:extLst>
                </p:cNvPr>
                <p:cNvGrpSpPr/>
                <p:nvPr/>
              </p:nvGrpSpPr>
              <p:grpSpPr>
                <a:xfrm>
                  <a:off x="4121972" y="1856257"/>
                  <a:ext cx="1313477" cy="2725376"/>
                  <a:chOff x="2808211" y="1886588"/>
                  <a:chExt cx="1313477" cy="2725376"/>
                </a:xfrm>
              </p:grpSpPr>
              <p:sp>
                <p:nvSpPr>
                  <p:cNvPr id="315" name="Cube 314">
                    <a:extLst>
                      <a:ext uri="{FF2B5EF4-FFF2-40B4-BE49-F238E27FC236}">
                        <a16:creationId xmlns:a16="http://schemas.microsoft.com/office/drawing/2014/main" id="{F0EF605D-BC8D-4198-87E9-93D90BAF11D7}"/>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16" name="Cube 315">
                    <a:extLst>
                      <a:ext uri="{FF2B5EF4-FFF2-40B4-BE49-F238E27FC236}">
                        <a16:creationId xmlns:a16="http://schemas.microsoft.com/office/drawing/2014/main" id="{87F16ACF-BDC8-465D-B890-562186DC546A}"/>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17" name="Cube 316">
                    <a:extLst>
                      <a:ext uri="{FF2B5EF4-FFF2-40B4-BE49-F238E27FC236}">
                        <a16:creationId xmlns:a16="http://schemas.microsoft.com/office/drawing/2014/main" id="{A7AE91BC-EF30-468E-92F2-B7A6127A2B4E}"/>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307" name="Group 306">
                  <a:extLst>
                    <a:ext uri="{FF2B5EF4-FFF2-40B4-BE49-F238E27FC236}">
                      <a16:creationId xmlns:a16="http://schemas.microsoft.com/office/drawing/2014/main" id="{CAE8BE18-9512-4D2E-A614-EA241DA0DB85}"/>
                    </a:ext>
                  </a:extLst>
                </p:cNvPr>
                <p:cNvGrpSpPr/>
                <p:nvPr/>
              </p:nvGrpSpPr>
              <p:grpSpPr>
                <a:xfrm>
                  <a:off x="3438431" y="1872238"/>
                  <a:ext cx="1313477" cy="2725376"/>
                  <a:chOff x="2808211" y="1886588"/>
                  <a:chExt cx="1313477" cy="2725376"/>
                </a:xfrm>
              </p:grpSpPr>
              <p:sp>
                <p:nvSpPr>
                  <p:cNvPr id="312" name="Cube 311">
                    <a:extLst>
                      <a:ext uri="{FF2B5EF4-FFF2-40B4-BE49-F238E27FC236}">
                        <a16:creationId xmlns:a16="http://schemas.microsoft.com/office/drawing/2014/main" id="{FEAC24AD-3BE1-4721-8016-87E014F896FE}"/>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13" name="Cube 312">
                    <a:extLst>
                      <a:ext uri="{FF2B5EF4-FFF2-40B4-BE49-F238E27FC236}">
                        <a16:creationId xmlns:a16="http://schemas.microsoft.com/office/drawing/2014/main" id="{73B60468-9727-458C-BA64-5D3B611F1DED}"/>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14" name="Cube 313">
                    <a:extLst>
                      <a:ext uri="{FF2B5EF4-FFF2-40B4-BE49-F238E27FC236}">
                        <a16:creationId xmlns:a16="http://schemas.microsoft.com/office/drawing/2014/main" id="{4488F544-8731-43EF-9895-25FF97195CAE}"/>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308" name="Group 307">
                  <a:extLst>
                    <a:ext uri="{FF2B5EF4-FFF2-40B4-BE49-F238E27FC236}">
                      <a16:creationId xmlns:a16="http://schemas.microsoft.com/office/drawing/2014/main" id="{37577BA2-15EE-4E54-A473-332C7836AF41}"/>
                    </a:ext>
                  </a:extLst>
                </p:cNvPr>
                <p:cNvGrpSpPr/>
                <p:nvPr/>
              </p:nvGrpSpPr>
              <p:grpSpPr>
                <a:xfrm>
                  <a:off x="2808211" y="1886588"/>
                  <a:ext cx="1313477" cy="2725376"/>
                  <a:chOff x="2808211" y="1886588"/>
                  <a:chExt cx="1313477" cy="2725376"/>
                </a:xfrm>
              </p:grpSpPr>
              <p:sp>
                <p:nvSpPr>
                  <p:cNvPr id="309" name="Cube 308">
                    <a:extLst>
                      <a:ext uri="{FF2B5EF4-FFF2-40B4-BE49-F238E27FC236}">
                        <a16:creationId xmlns:a16="http://schemas.microsoft.com/office/drawing/2014/main" id="{F96D350B-3612-4C34-99BE-86FA04B2F186}"/>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10" name="Cube 309">
                    <a:extLst>
                      <a:ext uri="{FF2B5EF4-FFF2-40B4-BE49-F238E27FC236}">
                        <a16:creationId xmlns:a16="http://schemas.microsoft.com/office/drawing/2014/main" id="{FA7A781E-2DEB-4B23-AB25-655753F7284E}"/>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11" name="Cube 310">
                    <a:extLst>
                      <a:ext uri="{FF2B5EF4-FFF2-40B4-BE49-F238E27FC236}">
                        <a16:creationId xmlns:a16="http://schemas.microsoft.com/office/drawing/2014/main" id="{4FFA891C-F8A0-4C57-873E-3095A3CA626C}"/>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nvGrpSpPr>
              <p:cNvPr id="293" name="Group 292">
                <a:extLst>
                  <a:ext uri="{FF2B5EF4-FFF2-40B4-BE49-F238E27FC236}">
                    <a16:creationId xmlns:a16="http://schemas.microsoft.com/office/drawing/2014/main" id="{5649CD8D-C48F-43C9-9596-11DEBCD1AABF}"/>
                  </a:ext>
                </a:extLst>
              </p:cNvPr>
              <p:cNvGrpSpPr/>
              <p:nvPr/>
            </p:nvGrpSpPr>
            <p:grpSpPr>
              <a:xfrm>
                <a:off x="3053691" y="3025491"/>
                <a:ext cx="897806" cy="1200367"/>
                <a:chOff x="2808211" y="1856257"/>
                <a:chExt cx="2627238" cy="2755707"/>
              </a:xfrm>
            </p:grpSpPr>
            <p:grpSp>
              <p:nvGrpSpPr>
                <p:cNvPr id="294" name="Group 293">
                  <a:extLst>
                    <a:ext uri="{FF2B5EF4-FFF2-40B4-BE49-F238E27FC236}">
                      <a16:creationId xmlns:a16="http://schemas.microsoft.com/office/drawing/2014/main" id="{1423A707-2FA9-4498-BDBC-3F53BCCAE769}"/>
                    </a:ext>
                  </a:extLst>
                </p:cNvPr>
                <p:cNvGrpSpPr/>
                <p:nvPr/>
              </p:nvGrpSpPr>
              <p:grpSpPr>
                <a:xfrm>
                  <a:off x="4121972" y="1856257"/>
                  <a:ext cx="1313477" cy="2725376"/>
                  <a:chOff x="2808211" y="1886588"/>
                  <a:chExt cx="1313477" cy="2725376"/>
                </a:xfrm>
              </p:grpSpPr>
              <p:sp>
                <p:nvSpPr>
                  <p:cNvPr id="303" name="Cube 302">
                    <a:extLst>
                      <a:ext uri="{FF2B5EF4-FFF2-40B4-BE49-F238E27FC236}">
                        <a16:creationId xmlns:a16="http://schemas.microsoft.com/office/drawing/2014/main" id="{67E7A1F9-5E07-45A2-A585-C1A1F00CA686}"/>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04" name="Cube 303">
                    <a:extLst>
                      <a:ext uri="{FF2B5EF4-FFF2-40B4-BE49-F238E27FC236}">
                        <a16:creationId xmlns:a16="http://schemas.microsoft.com/office/drawing/2014/main" id="{A9A236DA-DC8A-4FBA-AF9B-028DC7F31F76}"/>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05" name="Cube 304">
                    <a:extLst>
                      <a:ext uri="{FF2B5EF4-FFF2-40B4-BE49-F238E27FC236}">
                        <a16:creationId xmlns:a16="http://schemas.microsoft.com/office/drawing/2014/main" id="{162E24F5-1A8F-4CC6-8E3A-720C68C1FE9E}"/>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295" name="Group 294">
                  <a:extLst>
                    <a:ext uri="{FF2B5EF4-FFF2-40B4-BE49-F238E27FC236}">
                      <a16:creationId xmlns:a16="http://schemas.microsoft.com/office/drawing/2014/main" id="{8C1DDA86-CE0A-43F0-B745-48ED6A611E14}"/>
                    </a:ext>
                  </a:extLst>
                </p:cNvPr>
                <p:cNvGrpSpPr/>
                <p:nvPr/>
              </p:nvGrpSpPr>
              <p:grpSpPr>
                <a:xfrm>
                  <a:off x="3438431" y="1872238"/>
                  <a:ext cx="1313477" cy="2725376"/>
                  <a:chOff x="2808211" y="1886588"/>
                  <a:chExt cx="1313477" cy="2725376"/>
                </a:xfrm>
              </p:grpSpPr>
              <p:sp>
                <p:nvSpPr>
                  <p:cNvPr id="300" name="Cube 299">
                    <a:extLst>
                      <a:ext uri="{FF2B5EF4-FFF2-40B4-BE49-F238E27FC236}">
                        <a16:creationId xmlns:a16="http://schemas.microsoft.com/office/drawing/2014/main" id="{3256B5CD-A58A-45FA-AF39-264DB13886CE}"/>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01" name="Cube 300">
                    <a:extLst>
                      <a:ext uri="{FF2B5EF4-FFF2-40B4-BE49-F238E27FC236}">
                        <a16:creationId xmlns:a16="http://schemas.microsoft.com/office/drawing/2014/main" id="{47DC6BC3-1375-44AF-B45A-4502F9853102}"/>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02" name="Cube 301">
                    <a:extLst>
                      <a:ext uri="{FF2B5EF4-FFF2-40B4-BE49-F238E27FC236}">
                        <a16:creationId xmlns:a16="http://schemas.microsoft.com/office/drawing/2014/main" id="{882584C6-684E-4782-87D9-424BC5C4AF85}"/>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296" name="Group 295">
                  <a:extLst>
                    <a:ext uri="{FF2B5EF4-FFF2-40B4-BE49-F238E27FC236}">
                      <a16:creationId xmlns:a16="http://schemas.microsoft.com/office/drawing/2014/main" id="{625436A7-5CE8-4405-BC09-F9D6A89BC5E6}"/>
                    </a:ext>
                  </a:extLst>
                </p:cNvPr>
                <p:cNvGrpSpPr/>
                <p:nvPr/>
              </p:nvGrpSpPr>
              <p:grpSpPr>
                <a:xfrm>
                  <a:off x="2808211" y="1886588"/>
                  <a:ext cx="1313477" cy="2725376"/>
                  <a:chOff x="2808211" y="1886588"/>
                  <a:chExt cx="1313477" cy="2725376"/>
                </a:xfrm>
              </p:grpSpPr>
              <p:sp>
                <p:nvSpPr>
                  <p:cNvPr id="297" name="Cube 296">
                    <a:extLst>
                      <a:ext uri="{FF2B5EF4-FFF2-40B4-BE49-F238E27FC236}">
                        <a16:creationId xmlns:a16="http://schemas.microsoft.com/office/drawing/2014/main" id="{C9AE9163-427B-4ACE-8E39-A0996879E231}"/>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98" name="Cube 297">
                    <a:extLst>
                      <a:ext uri="{FF2B5EF4-FFF2-40B4-BE49-F238E27FC236}">
                        <a16:creationId xmlns:a16="http://schemas.microsoft.com/office/drawing/2014/main" id="{2FAE2936-11EC-4235-8F78-0A90FB0FD5F2}"/>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299" name="Cube 298">
                    <a:extLst>
                      <a:ext uri="{FF2B5EF4-FFF2-40B4-BE49-F238E27FC236}">
                        <a16:creationId xmlns:a16="http://schemas.microsoft.com/office/drawing/2014/main" id="{0B9152A7-739E-40D9-9CD9-4C1F23BC73D1}"/>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cxnSp>
          <p:nvCxnSpPr>
            <p:cNvPr id="289" name="Straight Arrow Connector 288">
              <a:extLst>
                <a:ext uri="{FF2B5EF4-FFF2-40B4-BE49-F238E27FC236}">
                  <a16:creationId xmlns:a16="http://schemas.microsoft.com/office/drawing/2014/main" id="{F26CB2FE-613A-4847-9B6A-B96046456CA7}"/>
                </a:ext>
              </a:extLst>
            </p:cNvPr>
            <p:cNvCxnSpPr/>
            <p:nvPr/>
          </p:nvCxnSpPr>
          <p:spPr>
            <a:xfrm>
              <a:off x="1749668" y="3892378"/>
              <a:ext cx="8639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51DC0FD4-9559-4FAB-BC61-05A5948427FA}"/>
                </a:ext>
              </a:extLst>
            </p:cNvPr>
            <p:cNvCxnSpPr/>
            <p:nvPr/>
          </p:nvCxnSpPr>
          <p:spPr>
            <a:xfrm>
              <a:off x="2213570" y="3897793"/>
              <a:ext cx="8639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1" name="Picture 290">
              <a:extLst>
                <a:ext uri="{FF2B5EF4-FFF2-40B4-BE49-F238E27FC236}">
                  <a16:creationId xmlns:a16="http://schemas.microsoft.com/office/drawing/2014/main" id="{E9542111-F081-40A5-947A-6484D26637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8368" y="3617691"/>
              <a:ext cx="386218" cy="491818"/>
            </a:xfrm>
            <a:prstGeom prst="rect">
              <a:avLst/>
            </a:prstGeom>
            <a:scene3d>
              <a:camera prst="orthographicFront">
                <a:rot lat="1920000" lon="3720000" rev="0"/>
              </a:camera>
              <a:lightRig rig="threePt" dir="t"/>
            </a:scene3d>
          </p:spPr>
        </p:pic>
      </p:grpSp>
      <p:grpSp>
        <p:nvGrpSpPr>
          <p:cNvPr id="318" name="Group 317">
            <a:extLst>
              <a:ext uri="{FF2B5EF4-FFF2-40B4-BE49-F238E27FC236}">
                <a16:creationId xmlns:a16="http://schemas.microsoft.com/office/drawing/2014/main" id="{DE84965C-A6E9-4EFD-9637-06CCC499DBF1}"/>
              </a:ext>
            </a:extLst>
          </p:cNvPr>
          <p:cNvGrpSpPr/>
          <p:nvPr/>
        </p:nvGrpSpPr>
        <p:grpSpPr>
          <a:xfrm>
            <a:off x="2321144" y="3654306"/>
            <a:ext cx="900029" cy="515689"/>
            <a:chOff x="2321144" y="3654306"/>
            <a:chExt cx="900029" cy="515689"/>
          </a:xfrm>
        </p:grpSpPr>
        <p:grpSp>
          <p:nvGrpSpPr>
            <p:cNvPr id="319" name="Group 318">
              <a:extLst>
                <a:ext uri="{FF2B5EF4-FFF2-40B4-BE49-F238E27FC236}">
                  <a16:creationId xmlns:a16="http://schemas.microsoft.com/office/drawing/2014/main" id="{87982A68-EB57-4AA6-B1EE-6B0390C722EF}"/>
                </a:ext>
              </a:extLst>
            </p:cNvPr>
            <p:cNvGrpSpPr/>
            <p:nvPr/>
          </p:nvGrpSpPr>
          <p:grpSpPr>
            <a:xfrm>
              <a:off x="2321144" y="3797459"/>
              <a:ext cx="261713" cy="199523"/>
              <a:chOff x="3053691" y="3012989"/>
              <a:chExt cx="1575770" cy="1212869"/>
            </a:xfrm>
          </p:grpSpPr>
          <p:grpSp>
            <p:nvGrpSpPr>
              <p:cNvPr id="364" name="Group 363">
                <a:extLst>
                  <a:ext uri="{FF2B5EF4-FFF2-40B4-BE49-F238E27FC236}">
                    <a16:creationId xmlns:a16="http://schemas.microsoft.com/office/drawing/2014/main" id="{CDDD23B5-3433-4AA5-AAD2-0EDBC58188AA}"/>
                  </a:ext>
                </a:extLst>
              </p:cNvPr>
              <p:cNvGrpSpPr/>
              <p:nvPr/>
            </p:nvGrpSpPr>
            <p:grpSpPr>
              <a:xfrm>
                <a:off x="3731655" y="3012989"/>
                <a:ext cx="897806" cy="1200367"/>
                <a:chOff x="2808211" y="1856257"/>
                <a:chExt cx="2627238" cy="2755707"/>
              </a:xfrm>
            </p:grpSpPr>
            <p:grpSp>
              <p:nvGrpSpPr>
                <p:cNvPr id="378" name="Group 377">
                  <a:extLst>
                    <a:ext uri="{FF2B5EF4-FFF2-40B4-BE49-F238E27FC236}">
                      <a16:creationId xmlns:a16="http://schemas.microsoft.com/office/drawing/2014/main" id="{454A5C96-4A40-4626-B4B5-E738A6F0C814}"/>
                    </a:ext>
                  </a:extLst>
                </p:cNvPr>
                <p:cNvGrpSpPr/>
                <p:nvPr/>
              </p:nvGrpSpPr>
              <p:grpSpPr>
                <a:xfrm>
                  <a:off x="4121972" y="1856257"/>
                  <a:ext cx="1313477" cy="2725376"/>
                  <a:chOff x="2808211" y="1886588"/>
                  <a:chExt cx="1313477" cy="2725376"/>
                </a:xfrm>
              </p:grpSpPr>
              <p:sp>
                <p:nvSpPr>
                  <p:cNvPr id="387" name="Cube 386">
                    <a:extLst>
                      <a:ext uri="{FF2B5EF4-FFF2-40B4-BE49-F238E27FC236}">
                        <a16:creationId xmlns:a16="http://schemas.microsoft.com/office/drawing/2014/main" id="{04E1FED1-3880-4716-8DF5-2F3BEA3CD582}"/>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88" name="Cube 387">
                    <a:extLst>
                      <a:ext uri="{FF2B5EF4-FFF2-40B4-BE49-F238E27FC236}">
                        <a16:creationId xmlns:a16="http://schemas.microsoft.com/office/drawing/2014/main" id="{3599D882-29A8-42E0-9F63-861CB2E00DCA}"/>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89" name="Cube 388">
                    <a:extLst>
                      <a:ext uri="{FF2B5EF4-FFF2-40B4-BE49-F238E27FC236}">
                        <a16:creationId xmlns:a16="http://schemas.microsoft.com/office/drawing/2014/main" id="{34E5EC05-8E3B-4D47-A7F4-213C7B2CA106}"/>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379" name="Group 378">
                  <a:extLst>
                    <a:ext uri="{FF2B5EF4-FFF2-40B4-BE49-F238E27FC236}">
                      <a16:creationId xmlns:a16="http://schemas.microsoft.com/office/drawing/2014/main" id="{F579D95A-F50E-4674-A5F3-39990A2951AC}"/>
                    </a:ext>
                  </a:extLst>
                </p:cNvPr>
                <p:cNvGrpSpPr/>
                <p:nvPr/>
              </p:nvGrpSpPr>
              <p:grpSpPr>
                <a:xfrm>
                  <a:off x="3438431" y="1872238"/>
                  <a:ext cx="1313477" cy="2725376"/>
                  <a:chOff x="2808211" y="1886588"/>
                  <a:chExt cx="1313477" cy="2725376"/>
                </a:xfrm>
              </p:grpSpPr>
              <p:sp>
                <p:nvSpPr>
                  <p:cNvPr id="384" name="Cube 383">
                    <a:extLst>
                      <a:ext uri="{FF2B5EF4-FFF2-40B4-BE49-F238E27FC236}">
                        <a16:creationId xmlns:a16="http://schemas.microsoft.com/office/drawing/2014/main" id="{65E8C8D5-660D-44CE-9ECE-C38F52CDA42A}"/>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85" name="Cube 384">
                    <a:extLst>
                      <a:ext uri="{FF2B5EF4-FFF2-40B4-BE49-F238E27FC236}">
                        <a16:creationId xmlns:a16="http://schemas.microsoft.com/office/drawing/2014/main" id="{5F0208A2-A509-4CCC-A09E-C355EB3A5528}"/>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86" name="Cube 385">
                    <a:extLst>
                      <a:ext uri="{FF2B5EF4-FFF2-40B4-BE49-F238E27FC236}">
                        <a16:creationId xmlns:a16="http://schemas.microsoft.com/office/drawing/2014/main" id="{21B22ED6-EBAF-47E6-ADBC-DCCBE9D494C7}"/>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380" name="Group 379">
                  <a:extLst>
                    <a:ext uri="{FF2B5EF4-FFF2-40B4-BE49-F238E27FC236}">
                      <a16:creationId xmlns:a16="http://schemas.microsoft.com/office/drawing/2014/main" id="{5E6EE9EE-07E5-4206-8E74-90B992578F70}"/>
                    </a:ext>
                  </a:extLst>
                </p:cNvPr>
                <p:cNvGrpSpPr/>
                <p:nvPr/>
              </p:nvGrpSpPr>
              <p:grpSpPr>
                <a:xfrm>
                  <a:off x="2808211" y="1886588"/>
                  <a:ext cx="1313477" cy="2725376"/>
                  <a:chOff x="2808211" y="1886588"/>
                  <a:chExt cx="1313477" cy="2725376"/>
                </a:xfrm>
              </p:grpSpPr>
              <p:sp>
                <p:nvSpPr>
                  <p:cNvPr id="381" name="Cube 380">
                    <a:extLst>
                      <a:ext uri="{FF2B5EF4-FFF2-40B4-BE49-F238E27FC236}">
                        <a16:creationId xmlns:a16="http://schemas.microsoft.com/office/drawing/2014/main" id="{311292C7-B2DE-477A-B6DA-A36DD7333C68}"/>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82" name="Cube 381">
                    <a:extLst>
                      <a:ext uri="{FF2B5EF4-FFF2-40B4-BE49-F238E27FC236}">
                        <a16:creationId xmlns:a16="http://schemas.microsoft.com/office/drawing/2014/main" id="{B6FDFA05-94FA-47C5-91A2-596551DD68C5}"/>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83" name="Cube 382">
                    <a:extLst>
                      <a:ext uri="{FF2B5EF4-FFF2-40B4-BE49-F238E27FC236}">
                        <a16:creationId xmlns:a16="http://schemas.microsoft.com/office/drawing/2014/main" id="{20C91ED7-58CE-416F-8565-DFD9E2204AE3}"/>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nvGrpSpPr>
              <p:cNvPr id="365" name="Group 364">
                <a:extLst>
                  <a:ext uri="{FF2B5EF4-FFF2-40B4-BE49-F238E27FC236}">
                    <a16:creationId xmlns:a16="http://schemas.microsoft.com/office/drawing/2014/main" id="{81226908-72DB-462E-945E-73C4C4D99714}"/>
                  </a:ext>
                </a:extLst>
              </p:cNvPr>
              <p:cNvGrpSpPr/>
              <p:nvPr/>
            </p:nvGrpSpPr>
            <p:grpSpPr>
              <a:xfrm>
                <a:off x="3053691" y="3025491"/>
                <a:ext cx="897806" cy="1200367"/>
                <a:chOff x="2808211" y="1856257"/>
                <a:chExt cx="2627238" cy="2755707"/>
              </a:xfrm>
            </p:grpSpPr>
            <p:grpSp>
              <p:nvGrpSpPr>
                <p:cNvPr id="366" name="Group 365">
                  <a:extLst>
                    <a:ext uri="{FF2B5EF4-FFF2-40B4-BE49-F238E27FC236}">
                      <a16:creationId xmlns:a16="http://schemas.microsoft.com/office/drawing/2014/main" id="{33C5ADE7-A221-46E1-82F1-D99CAAF61CBA}"/>
                    </a:ext>
                  </a:extLst>
                </p:cNvPr>
                <p:cNvGrpSpPr/>
                <p:nvPr/>
              </p:nvGrpSpPr>
              <p:grpSpPr>
                <a:xfrm>
                  <a:off x="4121972" y="1856257"/>
                  <a:ext cx="1313477" cy="2725376"/>
                  <a:chOff x="2808211" y="1886588"/>
                  <a:chExt cx="1313477" cy="2725376"/>
                </a:xfrm>
              </p:grpSpPr>
              <p:sp>
                <p:nvSpPr>
                  <p:cNvPr id="375" name="Cube 374">
                    <a:extLst>
                      <a:ext uri="{FF2B5EF4-FFF2-40B4-BE49-F238E27FC236}">
                        <a16:creationId xmlns:a16="http://schemas.microsoft.com/office/drawing/2014/main" id="{B19DAFC2-1A82-4E8A-9C3A-A53556F26C36}"/>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76" name="Cube 375">
                    <a:extLst>
                      <a:ext uri="{FF2B5EF4-FFF2-40B4-BE49-F238E27FC236}">
                        <a16:creationId xmlns:a16="http://schemas.microsoft.com/office/drawing/2014/main" id="{FBCEEEF4-9112-4C0B-81D7-69A7FC8FA24F}"/>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77" name="Cube 376">
                    <a:extLst>
                      <a:ext uri="{FF2B5EF4-FFF2-40B4-BE49-F238E27FC236}">
                        <a16:creationId xmlns:a16="http://schemas.microsoft.com/office/drawing/2014/main" id="{0325C324-4E85-4091-AA40-2C415CB7B769}"/>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367" name="Group 366">
                  <a:extLst>
                    <a:ext uri="{FF2B5EF4-FFF2-40B4-BE49-F238E27FC236}">
                      <a16:creationId xmlns:a16="http://schemas.microsoft.com/office/drawing/2014/main" id="{F06A2857-587A-48FD-8E76-F99663BA94DD}"/>
                    </a:ext>
                  </a:extLst>
                </p:cNvPr>
                <p:cNvGrpSpPr/>
                <p:nvPr/>
              </p:nvGrpSpPr>
              <p:grpSpPr>
                <a:xfrm>
                  <a:off x="3438431" y="1872238"/>
                  <a:ext cx="1313477" cy="2725376"/>
                  <a:chOff x="2808211" y="1886588"/>
                  <a:chExt cx="1313477" cy="2725376"/>
                </a:xfrm>
              </p:grpSpPr>
              <p:sp>
                <p:nvSpPr>
                  <p:cNvPr id="372" name="Cube 371">
                    <a:extLst>
                      <a:ext uri="{FF2B5EF4-FFF2-40B4-BE49-F238E27FC236}">
                        <a16:creationId xmlns:a16="http://schemas.microsoft.com/office/drawing/2014/main" id="{0CDA68D7-54A0-4EA3-9CE3-148F9F31E915}"/>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73" name="Cube 372">
                    <a:extLst>
                      <a:ext uri="{FF2B5EF4-FFF2-40B4-BE49-F238E27FC236}">
                        <a16:creationId xmlns:a16="http://schemas.microsoft.com/office/drawing/2014/main" id="{C2E3D8E0-3EF1-4A3B-A3EE-FB31EFDD7B5E}"/>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74" name="Cube 373">
                    <a:extLst>
                      <a:ext uri="{FF2B5EF4-FFF2-40B4-BE49-F238E27FC236}">
                        <a16:creationId xmlns:a16="http://schemas.microsoft.com/office/drawing/2014/main" id="{F55B3260-057C-47A5-9180-135F3409F17B}"/>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368" name="Group 367">
                  <a:extLst>
                    <a:ext uri="{FF2B5EF4-FFF2-40B4-BE49-F238E27FC236}">
                      <a16:creationId xmlns:a16="http://schemas.microsoft.com/office/drawing/2014/main" id="{5CA059BE-8A0C-4577-BBD4-D738F02E80E9}"/>
                    </a:ext>
                  </a:extLst>
                </p:cNvPr>
                <p:cNvGrpSpPr/>
                <p:nvPr/>
              </p:nvGrpSpPr>
              <p:grpSpPr>
                <a:xfrm>
                  <a:off x="2808211" y="1886588"/>
                  <a:ext cx="1313477" cy="2725376"/>
                  <a:chOff x="2808211" y="1886588"/>
                  <a:chExt cx="1313477" cy="2725376"/>
                </a:xfrm>
              </p:grpSpPr>
              <p:sp>
                <p:nvSpPr>
                  <p:cNvPr id="369" name="Cube 368">
                    <a:extLst>
                      <a:ext uri="{FF2B5EF4-FFF2-40B4-BE49-F238E27FC236}">
                        <a16:creationId xmlns:a16="http://schemas.microsoft.com/office/drawing/2014/main" id="{D5A5ED13-A229-456F-B916-9C5FB1C748F2}"/>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70" name="Cube 369">
                    <a:extLst>
                      <a:ext uri="{FF2B5EF4-FFF2-40B4-BE49-F238E27FC236}">
                        <a16:creationId xmlns:a16="http://schemas.microsoft.com/office/drawing/2014/main" id="{A65B098E-2739-4B0B-B16B-BFDE3C9755D1}"/>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371" name="Cube 370">
                    <a:extLst>
                      <a:ext uri="{FF2B5EF4-FFF2-40B4-BE49-F238E27FC236}">
                        <a16:creationId xmlns:a16="http://schemas.microsoft.com/office/drawing/2014/main" id="{49735374-9841-4C0E-BED7-4D55C6AE516B}"/>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grpSp>
          <p:nvGrpSpPr>
            <p:cNvPr id="320" name="Group 319">
              <a:extLst>
                <a:ext uri="{FF2B5EF4-FFF2-40B4-BE49-F238E27FC236}">
                  <a16:creationId xmlns:a16="http://schemas.microsoft.com/office/drawing/2014/main" id="{A8855BC2-5668-48F8-881F-C3B98F10794B}"/>
                </a:ext>
              </a:extLst>
            </p:cNvPr>
            <p:cNvGrpSpPr/>
            <p:nvPr/>
          </p:nvGrpSpPr>
          <p:grpSpPr>
            <a:xfrm>
              <a:off x="2890872" y="3654306"/>
              <a:ext cx="330301" cy="515689"/>
              <a:chOff x="7069022" y="3188355"/>
              <a:chExt cx="1557306" cy="2234488"/>
            </a:xfrm>
          </p:grpSpPr>
          <p:grpSp>
            <p:nvGrpSpPr>
              <p:cNvPr id="326" name="Group 325">
                <a:extLst>
                  <a:ext uri="{FF2B5EF4-FFF2-40B4-BE49-F238E27FC236}">
                    <a16:creationId xmlns:a16="http://schemas.microsoft.com/office/drawing/2014/main" id="{D76FE3DF-B7B1-46C8-9CBE-AD810952CDD4}"/>
                  </a:ext>
                </a:extLst>
              </p:cNvPr>
              <p:cNvGrpSpPr/>
              <p:nvPr/>
            </p:nvGrpSpPr>
            <p:grpSpPr>
              <a:xfrm>
                <a:off x="7069022" y="3188355"/>
                <a:ext cx="159675" cy="2234488"/>
                <a:chOff x="9824418" y="2424816"/>
                <a:chExt cx="188715" cy="2594953"/>
              </a:xfrm>
            </p:grpSpPr>
            <p:sp>
              <p:nvSpPr>
                <p:cNvPr id="356" name="Oval 355">
                  <a:extLst>
                    <a:ext uri="{FF2B5EF4-FFF2-40B4-BE49-F238E27FC236}">
                      <a16:creationId xmlns:a16="http://schemas.microsoft.com/office/drawing/2014/main" id="{358C8224-9DE5-4D92-BF35-8ED3B4219B79}"/>
                    </a:ext>
                  </a:extLst>
                </p:cNvPr>
                <p:cNvSpPr/>
                <p:nvPr/>
              </p:nvSpPr>
              <p:spPr bwMode="auto">
                <a:xfrm>
                  <a:off x="9825927" y="34538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57" name="Oval 356">
                  <a:extLst>
                    <a:ext uri="{FF2B5EF4-FFF2-40B4-BE49-F238E27FC236}">
                      <a16:creationId xmlns:a16="http://schemas.microsoft.com/office/drawing/2014/main" id="{929C2FF4-146C-4D3E-955F-74FC907C83CE}"/>
                    </a:ext>
                  </a:extLst>
                </p:cNvPr>
                <p:cNvSpPr/>
                <p:nvPr/>
              </p:nvSpPr>
              <p:spPr bwMode="auto">
                <a:xfrm>
                  <a:off x="9825927" y="41396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58" name="Oval 357">
                  <a:extLst>
                    <a:ext uri="{FF2B5EF4-FFF2-40B4-BE49-F238E27FC236}">
                      <a16:creationId xmlns:a16="http://schemas.microsoft.com/office/drawing/2014/main" id="{1C8F374E-0E13-42D9-B96E-3E4AA7A320F4}"/>
                    </a:ext>
                  </a:extLst>
                </p:cNvPr>
                <p:cNvSpPr/>
                <p:nvPr/>
              </p:nvSpPr>
              <p:spPr bwMode="auto">
                <a:xfrm>
                  <a:off x="9825927" y="27680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59" name="Oval 358">
                  <a:extLst>
                    <a:ext uri="{FF2B5EF4-FFF2-40B4-BE49-F238E27FC236}">
                      <a16:creationId xmlns:a16="http://schemas.microsoft.com/office/drawing/2014/main" id="{B7327366-0C25-44F5-A971-347D09349C4D}"/>
                    </a:ext>
                  </a:extLst>
                </p:cNvPr>
                <p:cNvSpPr/>
                <p:nvPr/>
              </p:nvSpPr>
              <p:spPr bwMode="auto">
                <a:xfrm>
                  <a:off x="9825927" y="48254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60" name="Oval 359">
                  <a:extLst>
                    <a:ext uri="{FF2B5EF4-FFF2-40B4-BE49-F238E27FC236}">
                      <a16:creationId xmlns:a16="http://schemas.microsoft.com/office/drawing/2014/main" id="{5CFBCC01-F449-46E4-A6D5-3466CCEE778F}"/>
                    </a:ext>
                  </a:extLst>
                </p:cNvPr>
                <p:cNvSpPr/>
                <p:nvPr/>
              </p:nvSpPr>
              <p:spPr bwMode="auto">
                <a:xfrm>
                  <a:off x="9824418" y="37964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61" name="Oval 360">
                  <a:extLst>
                    <a:ext uri="{FF2B5EF4-FFF2-40B4-BE49-F238E27FC236}">
                      <a16:creationId xmlns:a16="http://schemas.microsoft.com/office/drawing/2014/main" id="{1A1F96DD-D3C9-435C-BF5A-E1829FD0BA0B}"/>
                    </a:ext>
                  </a:extLst>
                </p:cNvPr>
                <p:cNvSpPr/>
                <p:nvPr/>
              </p:nvSpPr>
              <p:spPr bwMode="auto">
                <a:xfrm>
                  <a:off x="9824418" y="44822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62" name="Oval 361">
                  <a:extLst>
                    <a:ext uri="{FF2B5EF4-FFF2-40B4-BE49-F238E27FC236}">
                      <a16:creationId xmlns:a16="http://schemas.microsoft.com/office/drawing/2014/main" id="{EF3E45A2-F429-4EDF-8578-5D334C495730}"/>
                    </a:ext>
                  </a:extLst>
                </p:cNvPr>
                <p:cNvSpPr/>
                <p:nvPr/>
              </p:nvSpPr>
              <p:spPr bwMode="auto">
                <a:xfrm>
                  <a:off x="9824418" y="31106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63" name="Oval 362">
                  <a:extLst>
                    <a:ext uri="{FF2B5EF4-FFF2-40B4-BE49-F238E27FC236}">
                      <a16:creationId xmlns:a16="http://schemas.microsoft.com/office/drawing/2014/main" id="{11D93A35-C515-4E3D-A145-8E5E49D472F9}"/>
                    </a:ext>
                  </a:extLst>
                </p:cNvPr>
                <p:cNvSpPr/>
                <p:nvPr/>
              </p:nvSpPr>
              <p:spPr bwMode="auto">
                <a:xfrm>
                  <a:off x="9824418" y="24248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7" name="Group 326">
                <a:extLst>
                  <a:ext uri="{FF2B5EF4-FFF2-40B4-BE49-F238E27FC236}">
                    <a16:creationId xmlns:a16="http://schemas.microsoft.com/office/drawing/2014/main" id="{F696418D-DF14-40D1-B04D-E6FABB63E418}"/>
                  </a:ext>
                </a:extLst>
              </p:cNvPr>
              <p:cNvGrpSpPr/>
              <p:nvPr/>
            </p:nvGrpSpPr>
            <p:grpSpPr>
              <a:xfrm>
                <a:off x="7793009" y="3188355"/>
                <a:ext cx="159675" cy="2234488"/>
                <a:chOff x="9824418" y="2424816"/>
                <a:chExt cx="188715" cy="2594953"/>
              </a:xfrm>
            </p:grpSpPr>
            <p:sp>
              <p:nvSpPr>
                <p:cNvPr id="348" name="Oval 347">
                  <a:extLst>
                    <a:ext uri="{FF2B5EF4-FFF2-40B4-BE49-F238E27FC236}">
                      <a16:creationId xmlns:a16="http://schemas.microsoft.com/office/drawing/2014/main" id="{85B447EA-6DFB-46E5-9B3F-ED25A5E4DD7E}"/>
                    </a:ext>
                  </a:extLst>
                </p:cNvPr>
                <p:cNvSpPr/>
                <p:nvPr/>
              </p:nvSpPr>
              <p:spPr bwMode="auto">
                <a:xfrm>
                  <a:off x="9825927" y="34538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49" name="Oval 348">
                  <a:extLst>
                    <a:ext uri="{FF2B5EF4-FFF2-40B4-BE49-F238E27FC236}">
                      <a16:creationId xmlns:a16="http://schemas.microsoft.com/office/drawing/2014/main" id="{CBAC6DE0-B081-4672-A730-8BD412A1A686}"/>
                    </a:ext>
                  </a:extLst>
                </p:cNvPr>
                <p:cNvSpPr/>
                <p:nvPr/>
              </p:nvSpPr>
              <p:spPr bwMode="auto">
                <a:xfrm>
                  <a:off x="9825927" y="41396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50" name="Oval 349">
                  <a:extLst>
                    <a:ext uri="{FF2B5EF4-FFF2-40B4-BE49-F238E27FC236}">
                      <a16:creationId xmlns:a16="http://schemas.microsoft.com/office/drawing/2014/main" id="{BBAD96DF-0178-4053-AAEA-1A4FAA2349E6}"/>
                    </a:ext>
                  </a:extLst>
                </p:cNvPr>
                <p:cNvSpPr/>
                <p:nvPr/>
              </p:nvSpPr>
              <p:spPr bwMode="auto">
                <a:xfrm>
                  <a:off x="9825927" y="27680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51" name="Oval 350">
                  <a:extLst>
                    <a:ext uri="{FF2B5EF4-FFF2-40B4-BE49-F238E27FC236}">
                      <a16:creationId xmlns:a16="http://schemas.microsoft.com/office/drawing/2014/main" id="{DFB89BFB-464D-4D68-B182-DC7FA98340E2}"/>
                    </a:ext>
                  </a:extLst>
                </p:cNvPr>
                <p:cNvSpPr/>
                <p:nvPr/>
              </p:nvSpPr>
              <p:spPr bwMode="auto">
                <a:xfrm>
                  <a:off x="9825927" y="48254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52" name="Oval 351">
                  <a:extLst>
                    <a:ext uri="{FF2B5EF4-FFF2-40B4-BE49-F238E27FC236}">
                      <a16:creationId xmlns:a16="http://schemas.microsoft.com/office/drawing/2014/main" id="{272E1358-825F-43B6-B78D-5D8921C84F8F}"/>
                    </a:ext>
                  </a:extLst>
                </p:cNvPr>
                <p:cNvSpPr/>
                <p:nvPr/>
              </p:nvSpPr>
              <p:spPr bwMode="auto">
                <a:xfrm>
                  <a:off x="9824418" y="37964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a:extLst>
                    <a:ext uri="{FF2B5EF4-FFF2-40B4-BE49-F238E27FC236}">
                      <a16:creationId xmlns:a16="http://schemas.microsoft.com/office/drawing/2014/main" id="{94CC503B-581A-4AC9-9B0A-AF00EE4E6236}"/>
                    </a:ext>
                  </a:extLst>
                </p:cNvPr>
                <p:cNvSpPr/>
                <p:nvPr/>
              </p:nvSpPr>
              <p:spPr bwMode="auto">
                <a:xfrm>
                  <a:off x="9824418" y="44822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54" name="Oval 353">
                  <a:extLst>
                    <a:ext uri="{FF2B5EF4-FFF2-40B4-BE49-F238E27FC236}">
                      <a16:creationId xmlns:a16="http://schemas.microsoft.com/office/drawing/2014/main" id="{83294458-1BE4-4273-BC6B-BCC1DC271DF2}"/>
                    </a:ext>
                  </a:extLst>
                </p:cNvPr>
                <p:cNvSpPr/>
                <p:nvPr/>
              </p:nvSpPr>
              <p:spPr bwMode="auto">
                <a:xfrm>
                  <a:off x="9824418" y="31106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55" name="Oval 354">
                  <a:extLst>
                    <a:ext uri="{FF2B5EF4-FFF2-40B4-BE49-F238E27FC236}">
                      <a16:creationId xmlns:a16="http://schemas.microsoft.com/office/drawing/2014/main" id="{0E544753-9525-4353-8D23-05C29CCC9D7D}"/>
                    </a:ext>
                  </a:extLst>
                </p:cNvPr>
                <p:cNvSpPr/>
                <p:nvPr/>
              </p:nvSpPr>
              <p:spPr bwMode="auto">
                <a:xfrm>
                  <a:off x="9824418" y="24248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8" name="Group 327">
                <a:extLst>
                  <a:ext uri="{FF2B5EF4-FFF2-40B4-BE49-F238E27FC236}">
                    <a16:creationId xmlns:a16="http://schemas.microsoft.com/office/drawing/2014/main" id="{FF594ACC-53A6-4AD0-B2E1-492C309AEB89}"/>
                  </a:ext>
                </a:extLst>
              </p:cNvPr>
              <p:cNvGrpSpPr/>
              <p:nvPr/>
            </p:nvGrpSpPr>
            <p:grpSpPr>
              <a:xfrm>
                <a:off x="8466653" y="3836663"/>
                <a:ext cx="159675" cy="757825"/>
                <a:chOff x="7712181" y="3204088"/>
                <a:chExt cx="159675" cy="757825"/>
              </a:xfrm>
            </p:grpSpPr>
            <p:sp>
              <p:nvSpPr>
                <p:cNvPr id="345" name="Oval 344">
                  <a:extLst>
                    <a:ext uri="{FF2B5EF4-FFF2-40B4-BE49-F238E27FC236}">
                      <a16:creationId xmlns:a16="http://schemas.microsoft.com/office/drawing/2014/main" id="{653729CB-9C87-44C7-A852-16392552B07B}"/>
                    </a:ext>
                  </a:extLst>
                </p:cNvPr>
                <p:cNvSpPr/>
                <p:nvPr/>
              </p:nvSpPr>
              <p:spPr bwMode="auto">
                <a:xfrm>
                  <a:off x="7713458" y="3499680"/>
                  <a:ext cx="158398" cy="167289"/>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46" name="Oval 345">
                  <a:extLst>
                    <a:ext uri="{FF2B5EF4-FFF2-40B4-BE49-F238E27FC236}">
                      <a16:creationId xmlns:a16="http://schemas.microsoft.com/office/drawing/2014/main" id="{9F5B71E6-6416-4BD1-B2A3-AF3EFAADAE44}"/>
                    </a:ext>
                  </a:extLst>
                </p:cNvPr>
                <p:cNvSpPr/>
                <p:nvPr/>
              </p:nvSpPr>
              <p:spPr bwMode="auto">
                <a:xfrm>
                  <a:off x="7712181" y="3794624"/>
                  <a:ext cx="158398" cy="167289"/>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47" name="Oval 346">
                  <a:extLst>
                    <a:ext uri="{FF2B5EF4-FFF2-40B4-BE49-F238E27FC236}">
                      <a16:creationId xmlns:a16="http://schemas.microsoft.com/office/drawing/2014/main" id="{8E74485D-6AB6-4391-AA1B-FD3BBD52F3DA}"/>
                    </a:ext>
                  </a:extLst>
                </p:cNvPr>
                <p:cNvSpPr/>
                <p:nvPr/>
              </p:nvSpPr>
              <p:spPr bwMode="auto">
                <a:xfrm>
                  <a:off x="7712181" y="3204088"/>
                  <a:ext cx="158398" cy="167289"/>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29" name="Straight Connector 328">
                <a:extLst>
                  <a:ext uri="{FF2B5EF4-FFF2-40B4-BE49-F238E27FC236}">
                    <a16:creationId xmlns:a16="http://schemas.microsoft.com/office/drawing/2014/main" id="{DFA0D755-B5F7-4ADF-B5AA-2C7C11184A45}"/>
                  </a:ext>
                </a:extLst>
              </p:cNvPr>
              <p:cNvCxnSpPr>
                <a:stCxn id="363" idx="6"/>
                <a:endCxn id="355" idx="2"/>
              </p:cNvCxnSpPr>
              <p:nvPr/>
            </p:nvCxnSpPr>
            <p:spPr>
              <a:xfrm>
                <a:off x="7227420" y="3272000"/>
                <a:ext cx="5655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284DA9F5-27E3-41DC-9D04-D4A1F289AFC7}"/>
                  </a:ext>
                </a:extLst>
              </p:cNvPr>
              <p:cNvCxnSpPr>
                <a:cxnSpLocks/>
                <a:stCxn id="363" idx="6"/>
                <a:endCxn id="350" idx="2"/>
              </p:cNvCxnSpPr>
              <p:nvPr/>
            </p:nvCxnSpPr>
            <p:spPr>
              <a:xfrm>
                <a:off x="7227420" y="3272000"/>
                <a:ext cx="566866" cy="29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A00A46F3-BB15-436D-87B7-C3E83A9F98D0}"/>
                  </a:ext>
                </a:extLst>
              </p:cNvPr>
              <p:cNvCxnSpPr>
                <a:cxnSpLocks/>
                <a:stCxn id="363" idx="6"/>
                <a:endCxn id="354" idx="2"/>
              </p:cNvCxnSpPr>
              <p:nvPr/>
            </p:nvCxnSpPr>
            <p:spPr>
              <a:xfrm>
                <a:off x="7227420" y="3272000"/>
                <a:ext cx="565589" cy="590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8423C02-ED55-4732-BDAD-AA74B95904AA}"/>
                  </a:ext>
                </a:extLst>
              </p:cNvPr>
              <p:cNvCxnSpPr>
                <a:cxnSpLocks/>
                <a:stCxn id="363" idx="6"/>
                <a:endCxn id="348" idx="2"/>
              </p:cNvCxnSpPr>
              <p:nvPr/>
            </p:nvCxnSpPr>
            <p:spPr>
              <a:xfrm>
                <a:off x="7227420" y="3272000"/>
                <a:ext cx="566866" cy="886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D087BF3B-2EBA-4085-AAC6-8D018E4EB474}"/>
                  </a:ext>
                </a:extLst>
              </p:cNvPr>
              <p:cNvCxnSpPr>
                <a:cxnSpLocks/>
                <a:stCxn id="363" idx="6"/>
                <a:endCxn id="352" idx="2"/>
              </p:cNvCxnSpPr>
              <p:nvPr/>
            </p:nvCxnSpPr>
            <p:spPr>
              <a:xfrm>
                <a:off x="7227420" y="3272000"/>
                <a:ext cx="565589" cy="118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D215AB0C-72FD-4E08-9929-596FB0254A69}"/>
                  </a:ext>
                </a:extLst>
              </p:cNvPr>
              <p:cNvCxnSpPr>
                <a:cxnSpLocks/>
                <a:stCxn id="363" idx="6"/>
                <a:endCxn id="349" idx="2"/>
              </p:cNvCxnSpPr>
              <p:nvPr/>
            </p:nvCxnSpPr>
            <p:spPr>
              <a:xfrm>
                <a:off x="7227420" y="3272000"/>
                <a:ext cx="566866" cy="1476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43B3A379-5AEB-4CB2-8252-4F7AC9E9C278}"/>
                  </a:ext>
                </a:extLst>
              </p:cNvPr>
              <p:cNvCxnSpPr>
                <a:cxnSpLocks/>
                <a:stCxn id="363" idx="6"/>
                <a:endCxn id="353" idx="2"/>
              </p:cNvCxnSpPr>
              <p:nvPr/>
            </p:nvCxnSpPr>
            <p:spPr>
              <a:xfrm>
                <a:off x="7227420" y="3272000"/>
                <a:ext cx="565589" cy="1771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909ACD22-2915-4454-9A75-F34B9403AF53}"/>
                  </a:ext>
                </a:extLst>
              </p:cNvPr>
              <p:cNvCxnSpPr>
                <a:cxnSpLocks/>
                <a:stCxn id="363" idx="6"/>
                <a:endCxn id="351" idx="2"/>
              </p:cNvCxnSpPr>
              <p:nvPr/>
            </p:nvCxnSpPr>
            <p:spPr>
              <a:xfrm>
                <a:off x="7227420" y="3272000"/>
                <a:ext cx="566866" cy="2067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DDC3CD0-8102-4C16-B0DE-69AECF455AD7}"/>
                  </a:ext>
                </a:extLst>
              </p:cNvPr>
              <p:cNvCxnSpPr>
                <a:cxnSpLocks/>
                <a:stCxn id="355" idx="6"/>
                <a:endCxn id="347" idx="2"/>
              </p:cNvCxnSpPr>
              <p:nvPr/>
            </p:nvCxnSpPr>
            <p:spPr>
              <a:xfrm>
                <a:off x="7951407" y="3272000"/>
                <a:ext cx="515246" cy="648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30EC38BD-33A2-4F17-85A0-13E16DB2932C}"/>
                  </a:ext>
                </a:extLst>
              </p:cNvPr>
              <p:cNvCxnSpPr>
                <a:cxnSpLocks/>
                <a:stCxn id="350" idx="6"/>
                <a:endCxn id="347" idx="2"/>
              </p:cNvCxnSpPr>
              <p:nvPr/>
            </p:nvCxnSpPr>
            <p:spPr>
              <a:xfrm>
                <a:off x="7952684" y="3567592"/>
                <a:ext cx="513969" cy="352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645127F-263B-4BA1-A884-09CF9B8945B8}"/>
                  </a:ext>
                </a:extLst>
              </p:cNvPr>
              <p:cNvCxnSpPr>
                <a:cxnSpLocks/>
                <a:stCxn id="354" idx="6"/>
                <a:endCxn id="347" idx="2"/>
              </p:cNvCxnSpPr>
              <p:nvPr/>
            </p:nvCxnSpPr>
            <p:spPr>
              <a:xfrm>
                <a:off x="7951407" y="3862536"/>
                <a:ext cx="515246" cy="57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503C70FB-357A-4F6F-85B6-8738B4517D7F}"/>
                  </a:ext>
                </a:extLst>
              </p:cNvPr>
              <p:cNvCxnSpPr>
                <a:cxnSpLocks/>
                <a:stCxn id="348" idx="6"/>
                <a:endCxn id="347" idx="2"/>
              </p:cNvCxnSpPr>
              <p:nvPr/>
            </p:nvCxnSpPr>
            <p:spPr>
              <a:xfrm flipV="1">
                <a:off x="7952684" y="3920308"/>
                <a:ext cx="513969" cy="237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05137BD-BB66-4C08-AE8E-07F1BAC4552B}"/>
                  </a:ext>
                </a:extLst>
              </p:cNvPr>
              <p:cNvCxnSpPr>
                <a:cxnSpLocks/>
                <a:stCxn id="352" idx="6"/>
                <a:endCxn id="347" idx="2"/>
              </p:cNvCxnSpPr>
              <p:nvPr/>
            </p:nvCxnSpPr>
            <p:spPr>
              <a:xfrm flipV="1">
                <a:off x="7951407" y="3920308"/>
                <a:ext cx="515246" cy="532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1799D14-0E62-421B-AB05-4ED6DEB14F9D}"/>
                  </a:ext>
                </a:extLst>
              </p:cNvPr>
              <p:cNvCxnSpPr>
                <a:cxnSpLocks/>
                <a:stCxn id="349" idx="6"/>
                <a:endCxn id="347" idx="2"/>
              </p:cNvCxnSpPr>
              <p:nvPr/>
            </p:nvCxnSpPr>
            <p:spPr>
              <a:xfrm flipV="1">
                <a:off x="7952684" y="3920308"/>
                <a:ext cx="513969" cy="828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FD96848F-F1BF-41DA-A086-695D8D0418F1}"/>
                  </a:ext>
                </a:extLst>
              </p:cNvPr>
              <p:cNvCxnSpPr>
                <a:cxnSpLocks/>
                <a:stCxn id="353" idx="6"/>
                <a:endCxn id="347" idx="2"/>
              </p:cNvCxnSpPr>
              <p:nvPr/>
            </p:nvCxnSpPr>
            <p:spPr>
              <a:xfrm flipV="1">
                <a:off x="7951407" y="3920308"/>
                <a:ext cx="515246" cy="1123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141894A8-05EA-45FB-915C-EB696AD95ED8}"/>
                  </a:ext>
                </a:extLst>
              </p:cNvPr>
              <p:cNvCxnSpPr>
                <a:cxnSpLocks/>
                <a:endCxn id="347" idx="1"/>
              </p:cNvCxnSpPr>
              <p:nvPr/>
            </p:nvCxnSpPr>
            <p:spPr>
              <a:xfrm flipV="1">
                <a:off x="7952683" y="3861162"/>
                <a:ext cx="537167" cy="145849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21" name="Straight Arrow Connector 320">
              <a:extLst>
                <a:ext uri="{FF2B5EF4-FFF2-40B4-BE49-F238E27FC236}">
                  <a16:creationId xmlns:a16="http://schemas.microsoft.com/office/drawing/2014/main" id="{04539559-03F6-4C63-B8D3-661BF140A82B}"/>
                </a:ext>
              </a:extLst>
            </p:cNvPr>
            <p:cNvCxnSpPr>
              <a:cxnSpLocks/>
            </p:cNvCxnSpPr>
            <p:nvPr/>
          </p:nvCxnSpPr>
          <p:spPr>
            <a:xfrm flipV="1">
              <a:off x="2739764" y="3897420"/>
              <a:ext cx="103941" cy="191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2" name="Group 321">
              <a:extLst>
                <a:ext uri="{FF2B5EF4-FFF2-40B4-BE49-F238E27FC236}">
                  <a16:creationId xmlns:a16="http://schemas.microsoft.com/office/drawing/2014/main" id="{2661A1BB-7747-470C-AA79-A4672AB16025}"/>
                </a:ext>
              </a:extLst>
            </p:cNvPr>
            <p:cNvGrpSpPr/>
            <p:nvPr/>
          </p:nvGrpSpPr>
          <p:grpSpPr>
            <a:xfrm>
              <a:off x="2611441" y="3889097"/>
              <a:ext cx="88741" cy="14308"/>
              <a:chOff x="7121908" y="4194891"/>
              <a:chExt cx="418399" cy="61998"/>
            </a:xfrm>
          </p:grpSpPr>
          <p:sp>
            <p:nvSpPr>
              <p:cNvPr id="323" name="Oval 322">
                <a:extLst>
                  <a:ext uri="{FF2B5EF4-FFF2-40B4-BE49-F238E27FC236}">
                    <a16:creationId xmlns:a16="http://schemas.microsoft.com/office/drawing/2014/main" id="{C9B6856B-5103-44C1-94BC-C640891894DD}"/>
                  </a:ext>
                </a:extLst>
              </p:cNvPr>
              <p:cNvSpPr/>
              <p:nvPr/>
            </p:nvSpPr>
            <p:spPr>
              <a:xfrm>
                <a:off x="7121908" y="4194891"/>
                <a:ext cx="60920" cy="61998"/>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24" name="Oval 323">
                <a:extLst>
                  <a:ext uri="{FF2B5EF4-FFF2-40B4-BE49-F238E27FC236}">
                    <a16:creationId xmlns:a16="http://schemas.microsoft.com/office/drawing/2014/main" id="{4A35ED11-196F-493C-8782-3FCD63187054}"/>
                  </a:ext>
                </a:extLst>
              </p:cNvPr>
              <p:cNvSpPr/>
              <p:nvPr/>
            </p:nvSpPr>
            <p:spPr>
              <a:xfrm>
                <a:off x="7300648" y="4194891"/>
                <a:ext cx="60920" cy="61998"/>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25" name="Oval 324">
                <a:extLst>
                  <a:ext uri="{FF2B5EF4-FFF2-40B4-BE49-F238E27FC236}">
                    <a16:creationId xmlns:a16="http://schemas.microsoft.com/office/drawing/2014/main" id="{94BCCBC6-A1BB-469A-AD10-CB5AB30C7944}"/>
                  </a:ext>
                </a:extLst>
              </p:cNvPr>
              <p:cNvSpPr/>
              <p:nvPr/>
            </p:nvSpPr>
            <p:spPr>
              <a:xfrm>
                <a:off x="7479387" y="4194891"/>
                <a:ext cx="60920" cy="61998"/>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grpSp>
        <p:nvGrpSpPr>
          <p:cNvPr id="390" name="Group 389">
            <a:extLst>
              <a:ext uri="{FF2B5EF4-FFF2-40B4-BE49-F238E27FC236}">
                <a16:creationId xmlns:a16="http://schemas.microsoft.com/office/drawing/2014/main" id="{4ADA0D91-97F0-46DE-A739-CA130363E06A}"/>
              </a:ext>
            </a:extLst>
          </p:cNvPr>
          <p:cNvGrpSpPr/>
          <p:nvPr/>
        </p:nvGrpSpPr>
        <p:grpSpPr>
          <a:xfrm>
            <a:off x="289910" y="2647175"/>
            <a:ext cx="824432" cy="972179"/>
            <a:chOff x="282777" y="2651983"/>
            <a:chExt cx="824432" cy="972179"/>
          </a:xfrm>
        </p:grpSpPr>
        <p:pic>
          <p:nvPicPr>
            <p:cNvPr id="391" name="Picture 390">
              <a:extLst>
                <a:ext uri="{FF2B5EF4-FFF2-40B4-BE49-F238E27FC236}">
                  <a16:creationId xmlns:a16="http://schemas.microsoft.com/office/drawing/2014/main" id="{AD5A4F9E-E27D-4C96-98D3-94CB1235407D}"/>
                </a:ext>
              </a:extLst>
            </p:cNvPr>
            <p:cNvPicPr>
              <a:picLocks noChangeAspect="1"/>
            </p:cNvPicPr>
            <p:nvPr/>
          </p:nvPicPr>
          <p:blipFill>
            <a:blip r:embed="rId3"/>
            <a:stretch>
              <a:fillRect/>
            </a:stretch>
          </p:blipFill>
          <p:spPr>
            <a:xfrm>
              <a:off x="282777" y="2651983"/>
              <a:ext cx="567351" cy="756468"/>
            </a:xfrm>
            <a:prstGeom prst="rect">
              <a:avLst/>
            </a:prstGeom>
            <a:ln>
              <a:solidFill>
                <a:schemeClr val="accent2"/>
              </a:solidFill>
            </a:ln>
          </p:spPr>
        </p:pic>
        <p:pic>
          <p:nvPicPr>
            <p:cNvPr id="392" name="Picture 391">
              <a:extLst>
                <a:ext uri="{FF2B5EF4-FFF2-40B4-BE49-F238E27FC236}">
                  <a16:creationId xmlns:a16="http://schemas.microsoft.com/office/drawing/2014/main" id="{19AEC15E-982B-420F-8A4F-E17E2EAD4CBC}"/>
                </a:ext>
              </a:extLst>
            </p:cNvPr>
            <p:cNvPicPr>
              <a:picLocks noChangeAspect="1"/>
            </p:cNvPicPr>
            <p:nvPr/>
          </p:nvPicPr>
          <p:blipFill>
            <a:blip r:embed="rId3"/>
            <a:stretch>
              <a:fillRect/>
            </a:stretch>
          </p:blipFill>
          <p:spPr>
            <a:xfrm>
              <a:off x="398020" y="2743587"/>
              <a:ext cx="567351" cy="756468"/>
            </a:xfrm>
            <a:prstGeom prst="rect">
              <a:avLst/>
            </a:prstGeom>
            <a:ln>
              <a:solidFill>
                <a:schemeClr val="accent2"/>
              </a:solidFill>
            </a:ln>
          </p:spPr>
        </p:pic>
        <p:pic>
          <p:nvPicPr>
            <p:cNvPr id="393" name="Picture 392">
              <a:extLst>
                <a:ext uri="{FF2B5EF4-FFF2-40B4-BE49-F238E27FC236}">
                  <a16:creationId xmlns:a16="http://schemas.microsoft.com/office/drawing/2014/main" id="{77D9B463-29D7-4A41-A2C8-172FDF654591}"/>
                </a:ext>
              </a:extLst>
            </p:cNvPr>
            <p:cNvPicPr>
              <a:picLocks noChangeAspect="1"/>
            </p:cNvPicPr>
            <p:nvPr/>
          </p:nvPicPr>
          <p:blipFill>
            <a:blip r:embed="rId3"/>
            <a:stretch>
              <a:fillRect/>
            </a:stretch>
          </p:blipFill>
          <p:spPr>
            <a:xfrm>
              <a:off x="539858" y="2867694"/>
              <a:ext cx="567351" cy="756468"/>
            </a:xfrm>
            <a:prstGeom prst="rect">
              <a:avLst/>
            </a:prstGeom>
            <a:ln>
              <a:solidFill>
                <a:schemeClr val="accent2"/>
              </a:solidFill>
            </a:ln>
          </p:spPr>
        </p:pic>
      </p:grpSp>
      <p:grpSp>
        <p:nvGrpSpPr>
          <p:cNvPr id="394" name="Group 393">
            <a:extLst>
              <a:ext uri="{FF2B5EF4-FFF2-40B4-BE49-F238E27FC236}">
                <a16:creationId xmlns:a16="http://schemas.microsoft.com/office/drawing/2014/main" id="{43CBC55C-5251-4FEB-87B3-288434270E32}"/>
              </a:ext>
            </a:extLst>
          </p:cNvPr>
          <p:cNvGrpSpPr/>
          <p:nvPr/>
        </p:nvGrpSpPr>
        <p:grpSpPr>
          <a:xfrm>
            <a:off x="268858" y="3835586"/>
            <a:ext cx="853982" cy="1088593"/>
            <a:chOff x="1347534" y="8373978"/>
            <a:chExt cx="2318085" cy="2954924"/>
          </a:xfrm>
        </p:grpSpPr>
        <p:pic>
          <p:nvPicPr>
            <p:cNvPr id="395" name="Picture 394">
              <a:extLst>
                <a:ext uri="{FF2B5EF4-FFF2-40B4-BE49-F238E27FC236}">
                  <a16:creationId xmlns:a16="http://schemas.microsoft.com/office/drawing/2014/main" id="{19BE1648-B782-4925-A1BC-EA2CA37CE2FC}"/>
                </a:ext>
              </a:extLst>
            </p:cNvPr>
            <p:cNvPicPr>
              <a:picLocks noChangeAspect="1"/>
            </p:cNvPicPr>
            <p:nvPr/>
          </p:nvPicPr>
          <p:blipFill rotWithShape="1">
            <a:blip r:embed="rId4"/>
            <a:srcRect l="29123" t="7252" b="21052"/>
            <a:stretch/>
          </p:blipFill>
          <p:spPr>
            <a:xfrm>
              <a:off x="1347534" y="8373978"/>
              <a:ext cx="1572127" cy="2385429"/>
            </a:xfrm>
            <a:prstGeom prst="rect">
              <a:avLst/>
            </a:prstGeom>
            <a:ln>
              <a:solidFill>
                <a:schemeClr val="accent2"/>
              </a:solidFill>
            </a:ln>
          </p:spPr>
        </p:pic>
        <p:pic>
          <p:nvPicPr>
            <p:cNvPr id="396" name="Picture 395">
              <a:extLst>
                <a:ext uri="{FF2B5EF4-FFF2-40B4-BE49-F238E27FC236}">
                  <a16:creationId xmlns:a16="http://schemas.microsoft.com/office/drawing/2014/main" id="{9A57A595-9822-454D-BBA4-5946512A0E69}"/>
                </a:ext>
              </a:extLst>
            </p:cNvPr>
            <p:cNvPicPr>
              <a:picLocks noChangeAspect="1"/>
            </p:cNvPicPr>
            <p:nvPr/>
          </p:nvPicPr>
          <p:blipFill rotWithShape="1">
            <a:blip r:embed="rId4"/>
            <a:srcRect l="29123" t="7252" b="21052"/>
            <a:stretch/>
          </p:blipFill>
          <p:spPr>
            <a:xfrm>
              <a:off x="1724522" y="8638672"/>
              <a:ext cx="1572127" cy="2385429"/>
            </a:xfrm>
            <a:prstGeom prst="rect">
              <a:avLst/>
            </a:prstGeom>
            <a:ln>
              <a:solidFill>
                <a:schemeClr val="accent2"/>
              </a:solidFill>
            </a:ln>
          </p:spPr>
        </p:pic>
        <p:pic>
          <p:nvPicPr>
            <p:cNvPr id="397" name="Picture 396">
              <a:extLst>
                <a:ext uri="{FF2B5EF4-FFF2-40B4-BE49-F238E27FC236}">
                  <a16:creationId xmlns:a16="http://schemas.microsoft.com/office/drawing/2014/main" id="{CE12964F-6733-4959-B429-BCF0C4578BF0}"/>
                </a:ext>
              </a:extLst>
            </p:cNvPr>
            <p:cNvPicPr>
              <a:picLocks noChangeAspect="1"/>
            </p:cNvPicPr>
            <p:nvPr/>
          </p:nvPicPr>
          <p:blipFill rotWithShape="1">
            <a:blip r:embed="rId4"/>
            <a:srcRect l="29123" t="7252" b="21052"/>
            <a:stretch/>
          </p:blipFill>
          <p:spPr>
            <a:xfrm>
              <a:off x="2093492" y="8943473"/>
              <a:ext cx="1572127" cy="2385429"/>
            </a:xfrm>
            <a:prstGeom prst="rect">
              <a:avLst/>
            </a:prstGeom>
            <a:ln>
              <a:solidFill>
                <a:schemeClr val="accent2"/>
              </a:solidFill>
            </a:ln>
          </p:spPr>
        </p:pic>
      </p:grpSp>
      <p:grpSp>
        <p:nvGrpSpPr>
          <p:cNvPr id="398" name="Group 397">
            <a:extLst>
              <a:ext uri="{FF2B5EF4-FFF2-40B4-BE49-F238E27FC236}">
                <a16:creationId xmlns:a16="http://schemas.microsoft.com/office/drawing/2014/main" id="{DD81691D-C006-4845-83B0-455C53AFB8D5}"/>
              </a:ext>
            </a:extLst>
          </p:cNvPr>
          <p:cNvGrpSpPr/>
          <p:nvPr/>
        </p:nvGrpSpPr>
        <p:grpSpPr>
          <a:xfrm>
            <a:off x="5567937" y="2321232"/>
            <a:ext cx="849485" cy="642164"/>
            <a:chOff x="7669747" y="4810232"/>
            <a:chExt cx="520064" cy="393139"/>
          </a:xfrm>
          <a:noFill/>
        </p:grpSpPr>
        <p:grpSp>
          <p:nvGrpSpPr>
            <p:cNvPr id="399" name="Group 4">
              <a:extLst>
                <a:ext uri="{FF2B5EF4-FFF2-40B4-BE49-F238E27FC236}">
                  <a16:creationId xmlns:a16="http://schemas.microsoft.com/office/drawing/2014/main" id="{67488C8F-1848-4A7C-8C1B-840C97C19CA3}"/>
                </a:ext>
              </a:extLst>
            </p:cNvPr>
            <p:cNvGrpSpPr>
              <a:grpSpLocks noChangeAspect="1"/>
            </p:cNvGrpSpPr>
            <p:nvPr/>
          </p:nvGrpSpPr>
          <p:grpSpPr bwMode="auto">
            <a:xfrm>
              <a:off x="7669747" y="4810232"/>
              <a:ext cx="520064" cy="393139"/>
              <a:chOff x="3728" y="2083"/>
              <a:chExt cx="245" cy="174"/>
            </a:xfrm>
            <a:grpFill/>
          </p:grpSpPr>
          <p:sp>
            <p:nvSpPr>
              <p:cNvPr id="405" name="Rectangle 404">
                <a:extLst>
                  <a:ext uri="{FF2B5EF4-FFF2-40B4-BE49-F238E27FC236}">
                    <a16:creationId xmlns:a16="http://schemas.microsoft.com/office/drawing/2014/main" id="{E4F94A33-CBFF-4430-90DA-5F046A5739D6}"/>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06" name="Line 7">
                <a:extLst>
                  <a:ext uri="{FF2B5EF4-FFF2-40B4-BE49-F238E27FC236}">
                    <a16:creationId xmlns:a16="http://schemas.microsoft.com/office/drawing/2014/main" id="{B50DA73A-61E0-4631-BDF2-80975EB5105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07" name="Line 8">
                <a:extLst>
                  <a:ext uri="{FF2B5EF4-FFF2-40B4-BE49-F238E27FC236}">
                    <a16:creationId xmlns:a16="http://schemas.microsoft.com/office/drawing/2014/main" id="{49FE47E3-9CA1-4BF5-9518-6129DFBF46D7}"/>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grpSp>
          <p:nvGrpSpPr>
            <p:cNvPr id="400" name="Group 399">
              <a:extLst>
                <a:ext uri="{FF2B5EF4-FFF2-40B4-BE49-F238E27FC236}">
                  <a16:creationId xmlns:a16="http://schemas.microsoft.com/office/drawing/2014/main" id="{2AB0E18E-3DED-43FC-9E84-91AD8700AA56}"/>
                </a:ext>
              </a:extLst>
            </p:cNvPr>
            <p:cNvGrpSpPr/>
            <p:nvPr/>
          </p:nvGrpSpPr>
          <p:grpSpPr>
            <a:xfrm>
              <a:off x="7857378" y="4871216"/>
              <a:ext cx="164327" cy="180784"/>
              <a:chOff x="5834040" y="2879832"/>
              <a:chExt cx="279258" cy="307228"/>
            </a:xfrm>
            <a:grpFill/>
          </p:grpSpPr>
          <p:sp>
            <p:nvSpPr>
              <p:cNvPr id="401" name="Freeform: Shape 843">
                <a:extLst>
                  <a:ext uri="{FF2B5EF4-FFF2-40B4-BE49-F238E27FC236}">
                    <a16:creationId xmlns:a16="http://schemas.microsoft.com/office/drawing/2014/main" id="{9FAC23ED-5735-4D70-A957-BBEA6338AAD1}"/>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02" name="Straight Connector 401">
                <a:extLst>
                  <a:ext uri="{FF2B5EF4-FFF2-40B4-BE49-F238E27FC236}">
                    <a16:creationId xmlns:a16="http://schemas.microsoft.com/office/drawing/2014/main" id="{B321E3BD-A08F-497C-9791-2B61667F13AA}"/>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403" name="Straight Connector 402">
                <a:extLst>
                  <a:ext uri="{FF2B5EF4-FFF2-40B4-BE49-F238E27FC236}">
                    <a16:creationId xmlns:a16="http://schemas.microsoft.com/office/drawing/2014/main" id="{EE7DFC5D-5EA6-49F9-BCA0-CE664F84FBEF}"/>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404" name="Straight Connector 403">
                <a:extLst>
                  <a:ext uri="{FF2B5EF4-FFF2-40B4-BE49-F238E27FC236}">
                    <a16:creationId xmlns:a16="http://schemas.microsoft.com/office/drawing/2014/main" id="{D33E9D5F-7C87-494C-862E-CB8AE0932D28}"/>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408" name="Group 407">
            <a:extLst>
              <a:ext uri="{FF2B5EF4-FFF2-40B4-BE49-F238E27FC236}">
                <a16:creationId xmlns:a16="http://schemas.microsoft.com/office/drawing/2014/main" id="{ADB9BE9C-58EB-4D37-B23A-8A646813A0DA}"/>
              </a:ext>
            </a:extLst>
          </p:cNvPr>
          <p:cNvGrpSpPr/>
          <p:nvPr/>
        </p:nvGrpSpPr>
        <p:grpSpPr>
          <a:xfrm>
            <a:off x="9138589" y="2321232"/>
            <a:ext cx="849485" cy="642164"/>
            <a:chOff x="7669747" y="4810232"/>
            <a:chExt cx="520064" cy="393139"/>
          </a:xfrm>
          <a:noFill/>
        </p:grpSpPr>
        <p:grpSp>
          <p:nvGrpSpPr>
            <p:cNvPr id="409" name="Group 4">
              <a:extLst>
                <a:ext uri="{FF2B5EF4-FFF2-40B4-BE49-F238E27FC236}">
                  <a16:creationId xmlns:a16="http://schemas.microsoft.com/office/drawing/2014/main" id="{3B192481-C18D-49E4-9609-4A138AF34E4F}"/>
                </a:ext>
              </a:extLst>
            </p:cNvPr>
            <p:cNvGrpSpPr>
              <a:grpSpLocks noChangeAspect="1"/>
            </p:cNvGrpSpPr>
            <p:nvPr/>
          </p:nvGrpSpPr>
          <p:grpSpPr bwMode="auto">
            <a:xfrm>
              <a:off x="7669747" y="4810232"/>
              <a:ext cx="520064" cy="393139"/>
              <a:chOff x="3728" y="2083"/>
              <a:chExt cx="245" cy="174"/>
            </a:xfrm>
            <a:grpFill/>
          </p:grpSpPr>
          <p:sp>
            <p:nvSpPr>
              <p:cNvPr id="415" name="Rectangle 414">
                <a:extLst>
                  <a:ext uri="{FF2B5EF4-FFF2-40B4-BE49-F238E27FC236}">
                    <a16:creationId xmlns:a16="http://schemas.microsoft.com/office/drawing/2014/main" id="{D5298777-43B5-4713-A24B-5856265BAE7A}"/>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16" name="Line 7">
                <a:extLst>
                  <a:ext uri="{FF2B5EF4-FFF2-40B4-BE49-F238E27FC236}">
                    <a16:creationId xmlns:a16="http://schemas.microsoft.com/office/drawing/2014/main" id="{8E98846F-E0A7-4430-BC4A-8D350DD2BF9F}"/>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417" name="Line 8">
                <a:extLst>
                  <a:ext uri="{FF2B5EF4-FFF2-40B4-BE49-F238E27FC236}">
                    <a16:creationId xmlns:a16="http://schemas.microsoft.com/office/drawing/2014/main" id="{A2D2DA63-0527-4959-8E86-D04DCF144C13}"/>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grpSp>
          <p:nvGrpSpPr>
            <p:cNvPr id="410" name="Group 409">
              <a:extLst>
                <a:ext uri="{FF2B5EF4-FFF2-40B4-BE49-F238E27FC236}">
                  <a16:creationId xmlns:a16="http://schemas.microsoft.com/office/drawing/2014/main" id="{1DC5AB7E-56E5-429E-94B3-B3F33C6D9ACB}"/>
                </a:ext>
              </a:extLst>
            </p:cNvPr>
            <p:cNvGrpSpPr/>
            <p:nvPr/>
          </p:nvGrpSpPr>
          <p:grpSpPr>
            <a:xfrm>
              <a:off x="7857378" y="4871216"/>
              <a:ext cx="164327" cy="180784"/>
              <a:chOff x="5834040" y="2879832"/>
              <a:chExt cx="279258" cy="307228"/>
            </a:xfrm>
            <a:grpFill/>
          </p:grpSpPr>
          <p:sp>
            <p:nvSpPr>
              <p:cNvPr id="411" name="Freeform: Shape 843">
                <a:extLst>
                  <a:ext uri="{FF2B5EF4-FFF2-40B4-BE49-F238E27FC236}">
                    <a16:creationId xmlns:a16="http://schemas.microsoft.com/office/drawing/2014/main" id="{8E43EA4D-A7DF-470B-98C1-593212111416}"/>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2" name="Straight Connector 411">
                <a:extLst>
                  <a:ext uri="{FF2B5EF4-FFF2-40B4-BE49-F238E27FC236}">
                    <a16:creationId xmlns:a16="http://schemas.microsoft.com/office/drawing/2014/main" id="{2DAF6DBF-C9D9-4FD4-9014-94A3AC64904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413" name="Straight Connector 412">
                <a:extLst>
                  <a:ext uri="{FF2B5EF4-FFF2-40B4-BE49-F238E27FC236}">
                    <a16:creationId xmlns:a16="http://schemas.microsoft.com/office/drawing/2014/main" id="{2B0D2984-00C9-4B9D-AAAE-E3445F180B82}"/>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414" name="Straight Connector 413">
                <a:extLst>
                  <a:ext uri="{FF2B5EF4-FFF2-40B4-BE49-F238E27FC236}">
                    <a16:creationId xmlns:a16="http://schemas.microsoft.com/office/drawing/2014/main" id="{A1810894-FC98-42EB-A569-6DBC5E383855}"/>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spTree>
    <p:extLst>
      <p:ext uri="{BB962C8B-B14F-4D97-AF65-F5344CB8AC3E}">
        <p14:creationId xmlns:p14="http://schemas.microsoft.com/office/powerpoint/2010/main" val="303414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254"/>
                                        </p:tgtEl>
                                        <p:attrNameLst>
                                          <p:attrName>style.visibility</p:attrName>
                                        </p:attrNameLst>
                                      </p:cBhvr>
                                      <p:to>
                                        <p:strVal val="visible"/>
                                      </p:to>
                                    </p:set>
                                  </p:childTnLst>
                                </p:cTn>
                              </p:par>
                              <p:par>
                                <p:cTn id="11" presetID="1" presetClass="entr" presetSubtype="0" fill="hold" grpId="0" nodeType="withEffect">
                                  <p:stCondLst>
                                    <p:cond delay="2000"/>
                                  </p:stCondLst>
                                  <p:childTnLst>
                                    <p:set>
                                      <p:cBhvr>
                                        <p:cTn id="12" dur="1" fill="hold">
                                          <p:stCondLst>
                                            <p:cond delay="0"/>
                                          </p:stCondLst>
                                        </p:cTn>
                                        <p:tgtEl>
                                          <p:spTgt spid="2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1.04167E-6 1.11111E-6 L 0.41419 0.10602 " pathEditMode="relative" rAng="0" ptsTypes="AA">
                                      <p:cBhvr>
                                        <p:cTn id="16" dur="2000" fill="hold"/>
                                        <p:tgtEl>
                                          <p:spTgt spid="268"/>
                                        </p:tgtEl>
                                        <p:attrNameLst>
                                          <p:attrName>ppt_x</p:attrName>
                                          <p:attrName>ppt_y</p:attrName>
                                        </p:attrNameLst>
                                      </p:cBhvr>
                                      <p:rCtr x="20703" y="5301"/>
                                    </p:animMotion>
                                  </p:childTnLst>
                                </p:cTn>
                              </p:par>
                              <p:par>
                                <p:cTn id="17" presetID="42" presetClass="path" presetSubtype="0" accel="50000" decel="50000" fill="hold" nodeType="withEffect">
                                  <p:stCondLst>
                                    <p:cond delay="0"/>
                                  </p:stCondLst>
                                  <p:childTnLst>
                                    <p:animMotion origin="layout" path="M -4.16667E-7 -1.85185E-6 L 0.41654 -0.0662 " pathEditMode="relative" rAng="0" ptsTypes="AA">
                                      <p:cBhvr>
                                        <p:cTn id="18" dur="2000" fill="hold"/>
                                        <p:tgtEl>
                                          <p:spTgt spid="276"/>
                                        </p:tgtEl>
                                        <p:attrNameLst>
                                          <p:attrName>ppt_x</p:attrName>
                                          <p:attrName>ppt_y</p:attrName>
                                        </p:attrNameLst>
                                      </p:cBhvr>
                                      <p:rCtr x="20820" y="-3310"/>
                                    </p:animMotion>
                                  </p:childTnLst>
                                </p:cTn>
                              </p:par>
                              <p:par>
                                <p:cTn id="19" presetID="10" presetClass="exit" presetSubtype="0" fill="hold" nodeType="withEffect">
                                  <p:stCondLst>
                                    <p:cond delay="1750"/>
                                  </p:stCondLst>
                                  <p:childTnLst>
                                    <p:animEffect transition="out" filter="fade">
                                      <p:cBhvr>
                                        <p:cTn id="20" dur="500"/>
                                        <p:tgtEl>
                                          <p:spTgt spid="268"/>
                                        </p:tgtEl>
                                      </p:cBhvr>
                                    </p:animEffect>
                                    <p:set>
                                      <p:cBhvr>
                                        <p:cTn id="21" dur="1" fill="hold">
                                          <p:stCondLst>
                                            <p:cond delay="499"/>
                                          </p:stCondLst>
                                        </p:cTn>
                                        <p:tgtEl>
                                          <p:spTgt spid="268"/>
                                        </p:tgtEl>
                                        <p:attrNameLst>
                                          <p:attrName>style.visibility</p:attrName>
                                        </p:attrNameLst>
                                      </p:cBhvr>
                                      <p:to>
                                        <p:strVal val="hidden"/>
                                      </p:to>
                                    </p:set>
                                  </p:childTnLst>
                                </p:cTn>
                              </p:par>
                              <p:par>
                                <p:cTn id="22" presetID="10" presetClass="exit" presetSubtype="0" fill="hold" nodeType="withEffect">
                                  <p:stCondLst>
                                    <p:cond delay="1750"/>
                                  </p:stCondLst>
                                  <p:childTnLst>
                                    <p:animEffect transition="out" filter="fade">
                                      <p:cBhvr>
                                        <p:cTn id="23" dur="500"/>
                                        <p:tgtEl>
                                          <p:spTgt spid="276"/>
                                        </p:tgtEl>
                                      </p:cBhvr>
                                    </p:animEffect>
                                    <p:set>
                                      <p:cBhvr>
                                        <p:cTn id="24" dur="1" fill="hold">
                                          <p:stCondLst>
                                            <p:cond delay="499"/>
                                          </p:stCondLst>
                                        </p:cTn>
                                        <p:tgtEl>
                                          <p:spTgt spid="27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3.54167E-6 4.07407E-6 L 0.47097 -0.00695 " pathEditMode="relative" rAng="0" ptsTypes="AA">
                                      <p:cBhvr>
                                        <p:cTn id="28" dur="2250" fill="hold"/>
                                        <p:tgtEl>
                                          <p:spTgt spid="282"/>
                                        </p:tgtEl>
                                        <p:attrNameLst>
                                          <p:attrName>ppt_x</p:attrName>
                                          <p:attrName>ppt_y</p:attrName>
                                        </p:attrNameLst>
                                      </p:cBhvr>
                                      <p:rCtr x="23542" y="-347"/>
                                    </p:animMotion>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2.08333E-6 -4.44444E-6 L 0.71003 0.10556 " pathEditMode="relative" rAng="0" ptsTypes="AA">
                                      <p:cBhvr>
                                        <p:cTn id="32" dur="2000" fill="hold"/>
                                        <p:tgtEl>
                                          <p:spTgt spid="390"/>
                                        </p:tgtEl>
                                        <p:attrNameLst>
                                          <p:attrName>ppt_x</p:attrName>
                                          <p:attrName>ppt_y</p:attrName>
                                        </p:attrNameLst>
                                      </p:cBhvr>
                                      <p:rCtr x="35495" y="5278"/>
                                    </p:animMotion>
                                  </p:childTnLst>
                                </p:cTn>
                              </p:par>
                              <p:par>
                                <p:cTn id="33" presetID="63" presetClass="path" presetSubtype="0" accel="50000" decel="50000" fill="hold" nodeType="withEffect">
                                  <p:stCondLst>
                                    <p:cond delay="0"/>
                                  </p:stCondLst>
                                  <p:childTnLst>
                                    <p:animMotion origin="layout" path="M -1.25E-6 2.59259E-6 L 0.71276 -0.06713 " pathEditMode="relative" rAng="0" ptsTypes="AA">
                                      <p:cBhvr>
                                        <p:cTn id="34" dur="2000" fill="hold"/>
                                        <p:tgtEl>
                                          <p:spTgt spid="394"/>
                                        </p:tgtEl>
                                        <p:attrNameLst>
                                          <p:attrName>ppt_x</p:attrName>
                                          <p:attrName>ppt_y</p:attrName>
                                        </p:attrNameLst>
                                      </p:cBhvr>
                                      <p:rCtr x="35638" y="-3356"/>
                                    </p:animMotion>
                                  </p:childTnLst>
                                </p:cTn>
                              </p:par>
                              <p:par>
                                <p:cTn id="35" presetID="10" presetClass="exit" presetSubtype="0" fill="hold" nodeType="withEffect">
                                  <p:stCondLst>
                                    <p:cond delay="1500"/>
                                  </p:stCondLst>
                                  <p:childTnLst>
                                    <p:animEffect transition="out" filter="fade">
                                      <p:cBhvr>
                                        <p:cTn id="36" dur="500"/>
                                        <p:tgtEl>
                                          <p:spTgt spid="390"/>
                                        </p:tgtEl>
                                      </p:cBhvr>
                                    </p:animEffect>
                                    <p:set>
                                      <p:cBhvr>
                                        <p:cTn id="37" dur="1" fill="hold">
                                          <p:stCondLst>
                                            <p:cond delay="499"/>
                                          </p:stCondLst>
                                        </p:cTn>
                                        <p:tgtEl>
                                          <p:spTgt spid="390"/>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394"/>
                                        </p:tgtEl>
                                      </p:cBhvr>
                                    </p:animEffect>
                                    <p:set>
                                      <p:cBhvr>
                                        <p:cTn id="40" dur="1" fill="hold">
                                          <p:stCondLst>
                                            <p:cond delay="499"/>
                                          </p:stCondLst>
                                        </p:cTn>
                                        <p:tgtEl>
                                          <p:spTgt spid="39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3.54167E-6 -3.7037E-7 L 0.6711 -0.01759 " pathEditMode="relative" rAng="0" ptsTypes="AA">
                                      <p:cBhvr>
                                        <p:cTn id="44" dur="2000" fill="hold"/>
                                        <p:tgtEl>
                                          <p:spTgt spid="318"/>
                                        </p:tgtEl>
                                        <p:attrNameLst>
                                          <p:attrName>ppt_x</p:attrName>
                                          <p:attrName>ppt_y</p:attrName>
                                        </p:attrNameLst>
                                      </p:cBhvr>
                                      <p:rCtr x="33555" y="-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30" grpId="0"/>
      <p:bldP spid="254" grpId="0"/>
      <p:bldP spid="2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Rectangle: Rounded Corners 624">
            <a:extLst>
              <a:ext uri="{FF2B5EF4-FFF2-40B4-BE49-F238E27FC236}">
                <a16:creationId xmlns:a16="http://schemas.microsoft.com/office/drawing/2014/main" id="{56D91B94-F662-419F-BD7C-3E588EE8D7D8}"/>
              </a:ext>
            </a:extLst>
          </p:cNvPr>
          <p:cNvSpPr/>
          <p:nvPr/>
        </p:nvSpPr>
        <p:spPr>
          <a:xfrm>
            <a:off x="5189608" y="3125769"/>
            <a:ext cx="3119889" cy="1595963"/>
          </a:xfrm>
          <a:prstGeom prst="roundRect">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627" name="Rectangle: Rounded Corners 626">
            <a:extLst>
              <a:ext uri="{FF2B5EF4-FFF2-40B4-BE49-F238E27FC236}">
                <a16:creationId xmlns:a16="http://schemas.microsoft.com/office/drawing/2014/main" id="{3E1A8154-4AFC-47A4-817F-57CA6D8E0F11}"/>
              </a:ext>
            </a:extLst>
          </p:cNvPr>
          <p:cNvSpPr/>
          <p:nvPr/>
        </p:nvSpPr>
        <p:spPr>
          <a:xfrm>
            <a:off x="8778662" y="3153838"/>
            <a:ext cx="3016440" cy="1595963"/>
          </a:xfrm>
          <a:prstGeom prst="roundRect">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628" name="Rectangle: Rounded Corners 627">
            <a:extLst>
              <a:ext uri="{FF2B5EF4-FFF2-40B4-BE49-F238E27FC236}">
                <a16:creationId xmlns:a16="http://schemas.microsoft.com/office/drawing/2014/main" id="{EF8D49E9-0B81-4D1F-9595-123D0BD8B090}"/>
              </a:ext>
            </a:extLst>
          </p:cNvPr>
          <p:cNvSpPr/>
          <p:nvPr/>
        </p:nvSpPr>
        <p:spPr>
          <a:xfrm>
            <a:off x="122322" y="2428198"/>
            <a:ext cx="3178582" cy="3059598"/>
          </a:xfrm>
          <a:prstGeom prst="roundRect">
            <a:avLst>
              <a:gd name="adj" fmla="val 7182"/>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7" name="Title 16"/>
          <p:cNvSpPr>
            <a:spLocks noGrp="1"/>
          </p:cNvSpPr>
          <p:nvPr>
            <p:ph type="title"/>
          </p:nvPr>
        </p:nvSpPr>
        <p:spPr/>
        <p:txBody>
          <a:bodyPr/>
          <a:lstStyle/>
          <a:p>
            <a:r>
              <a:rPr lang="en-US"/>
              <a:t>Distributed training mode: Model parallelism</a:t>
            </a:r>
          </a:p>
        </p:txBody>
      </p:sp>
      <p:grpSp>
        <p:nvGrpSpPr>
          <p:cNvPr id="2" name="Group 1">
            <a:extLst>
              <a:ext uri="{FF2B5EF4-FFF2-40B4-BE49-F238E27FC236}">
                <a16:creationId xmlns:a16="http://schemas.microsoft.com/office/drawing/2014/main" id="{A13AAEFB-E330-4289-AC70-D0822404753A}"/>
              </a:ext>
            </a:extLst>
          </p:cNvPr>
          <p:cNvGrpSpPr/>
          <p:nvPr/>
        </p:nvGrpSpPr>
        <p:grpSpPr>
          <a:xfrm>
            <a:off x="282777" y="2651983"/>
            <a:ext cx="824432" cy="972179"/>
            <a:chOff x="282777" y="2651983"/>
            <a:chExt cx="824432" cy="972179"/>
          </a:xfrm>
        </p:grpSpPr>
        <p:pic>
          <p:nvPicPr>
            <p:cNvPr id="619" name="Picture 618">
              <a:extLst>
                <a:ext uri="{FF2B5EF4-FFF2-40B4-BE49-F238E27FC236}">
                  <a16:creationId xmlns:a16="http://schemas.microsoft.com/office/drawing/2014/main" id="{9C5B2C74-9E46-40C6-991F-F92457D14847}"/>
                </a:ext>
              </a:extLst>
            </p:cNvPr>
            <p:cNvPicPr>
              <a:picLocks noChangeAspect="1"/>
            </p:cNvPicPr>
            <p:nvPr/>
          </p:nvPicPr>
          <p:blipFill>
            <a:blip r:embed="rId3"/>
            <a:stretch>
              <a:fillRect/>
            </a:stretch>
          </p:blipFill>
          <p:spPr>
            <a:xfrm>
              <a:off x="282777" y="2651983"/>
              <a:ext cx="567351" cy="756468"/>
            </a:xfrm>
            <a:prstGeom prst="rect">
              <a:avLst/>
            </a:prstGeom>
            <a:ln>
              <a:solidFill>
                <a:schemeClr val="accent2"/>
              </a:solidFill>
            </a:ln>
          </p:spPr>
        </p:pic>
        <p:pic>
          <p:nvPicPr>
            <p:cNvPr id="620" name="Picture 619">
              <a:extLst>
                <a:ext uri="{FF2B5EF4-FFF2-40B4-BE49-F238E27FC236}">
                  <a16:creationId xmlns:a16="http://schemas.microsoft.com/office/drawing/2014/main" id="{02AC283B-A7B6-4325-8C47-52AD3EE75F08}"/>
                </a:ext>
              </a:extLst>
            </p:cNvPr>
            <p:cNvPicPr>
              <a:picLocks noChangeAspect="1"/>
            </p:cNvPicPr>
            <p:nvPr/>
          </p:nvPicPr>
          <p:blipFill>
            <a:blip r:embed="rId3"/>
            <a:stretch>
              <a:fillRect/>
            </a:stretch>
          </p:blipFill>
          <p:spPr>
            <a:xfrm>
              <a:off x="398020" y="2743587"/>
              <a:ext cx="567351" cy="756468"/>
            </a:xfrm>
            <a:prstGeom prst="rect">
              <a:avLst/>
            </a:prstGeom>
            <a:ln>
              <a:solidFill>
                <a:schemeClr val="accent2"/>
              </a:solidFill>
            </a:ln>
          </p:spPr>
        </p:pic>
        <p:pic>
          <p:nvPicPr>
            <p:cNvPr id="621" name="Picture 620">
              <a:extLst>
                <a:ext uri="{FF2B5EF4-FFF2-40B4-BE49-F238E27FC236}">
                  <a16:creationId xmlns:a16="http://schemas.microsoft.com/office/drawing/2014/main" id="{A5AAA1A0-9389-458C-9487-432869585B8A}"/>
                </a:ext>
              </a:extLst>
            </p:cNvPr>
            <p:cNvPicPr>
              <a:picLocks noChangeAspect="1"/>
            </p:cNvPicPr>
            <p:nvPr/>
          </p:nvPicPr>
          <p:blipFill>
            <a:blip r:embed="rId3"/>
            <a:stretch>
              <a:fillRect/>
            </a:stretch>
          </p:blipFill>
          <p:spPr>
            <a:xfrm>
              <a:off x="539858" y="2867694"/>
              <a:ext cx="567351" cy="756468"/>
            </a:xfrm>
            <a:prstGeom prst="rect">
              <a:avLst/>
            </a:prstGeom>
            <a:ln>
              <a:solidFill>
                <a:schemeClr val="accent2"/>
              </a:solidFill>
            </a:ln>
          </p:spPr>
        </p:pic>
      </p:grpSp>
      <p:grpSp>
        <p:nvGrpSpPr>
          <p:cNvPr id="615" name="Group 614">
            <a:extLst>
              <a:ext uri="{FF2B5EF4-FFF2-40B4-BE49-F238E27FC236}">
                <a16:creationId xmlns:a16="http://schemas.microsoft.com/office/drawing/2014/main" id="{668DEAC1-F10D-4664-AD90-D571A53532B2}"/>
              </a:ext>
            </a:extLst>
          </p:cNvPr>
          <p:cNvGrpSpPr/>
          <p:nvPr/>
        </p:nvGrpSpPr>
        <p:grpSpPr>
          <a:xfrm>
            <a:off x="261725" y="3840394"/>
            <a:ext cx="853982" cy="1088593"/>
            <a:chOff x="1347534" y="8373978"/>
            <a:chExt cx="2318085" cy="2954924"/>
          </a:xfrm>
        </p:grpSpPr>
        <p:pic>
          <p:nvPicPr>
            <p:cNvPr id="616" name="Picture 615">
              <a:extLst>
                <a:ext uri="{FF2B5EF4-FFF2-40B4-BE49-F238E27FC236}">
                  <a16:creationId xmlns:a16="http://schemas.microsoft.com/office/drawing/2014/main" id="{C8DCB219-BD92-4E7A-9AEC-7442C2081013}"/>
                </a:ext>
              </a:extLst>
            </p:cNvPr>
            <p:cNvPicPr>
              <a:picLocks noChangeAspect="1"/>
            </p:cNvPicPr>
            <p:nvPr/>
          </p:nvPicPr>
          <p:blipFill rotWithShape="1">
            <a:blip r:embed="rId4"/>
            <a:srcRect l="29123" t="7252" b="21052"/>
            <a:stretch/>
          </p:blipFill>
          <p:spPr>
            <a:xfrm>
              <a:off x="1347534" y="8373978"/>
              <a:ext cx="1572127" cy="2385429"/>
            </a:xfrm>
            <a:prstGeom prst="rect">
              <a:avLst/>
            </a:prstGeom>
            <a:ln>
              <a:solidFill>
                <a:schemeClr val="accent2"/>
              </a:solidFill>
            </a:ln>
          </p:spPr>
        </p:pic>
        <p:pic>
          <p:nvPicPr>
            <p:cNvPr id="617" name="Picture 616">
              <a:extLst>
                <a:ext uri="{FF2B5EF4-FFF2-40B4-BE49-F238E27FC236}">
                  <a16:creationId xmlns:a16="http://schemas.microsoft.com/office/drawing/2014/main" id="{A6D3027A-0F7E-46FF-B84F-80679F4B7C06}"/>
                </a:ext>
              </a:extLst>
            </p:cNvPr>
            <p:cNvPicPr>
              <a:picLocks noChangeAspect="1"/>
            </p:cNvPicPr>
            <p:nvPr/>
          </p:nvPicPr>
          <p:blipFill rotWithShape="1">
            <a:blip r:embed="rId4"/>
            <a:srcRect l="29123" t="7252" b="21052"/>
            <a:stretch/>
          </p:blipFill>
          <p:spPr>
            <a:xfrm>
              <a:off x="1724522" y="8638672"/>
              <a:ext cx="1572127" cy="2385429"/>
            </a:xfrm>
            <a:prstGeom prst="rect">
              <a:avLst/>
            </a:prstGeom>
            <a:ln>
              <a:solidFill>
                <a:schemeClr val="accent2"/>
              </a:solidFill>
            </a:ln>
          </p:spPr>
        </p:pic>
        <p:pic>
          <p:nvPicPr>
            <p:cNvPr id="618" name="Picture 617">
              <a:extLst>
                <a:ext uri="{FF2B5EF4-FFF2-40B4-BE49-F238E27FC236}">
                  <a16:creationId xmlns:a16="http://schemas.microsoft.com/office/drawing/2014/main" id="{6193209D-E172-418F-B435-8CCC548C231D}"/>
                </a:ext>
              </a:extLst>
            </p:cNvPr>
            <p:cNvPicPr>
              <a:picLocks noChangeAspect="1"/>
            </p:cNvPicPr>
            <p:nvPr/>
          </p:nvPicPr>
          <p:blipFill rotWithShape="1">
            <a:blip r:embed="rId4"/>
            <a:srcRect l="29123" t="7252" b="21052"/>
            <a:stretch/>
          </p:blipFill>
          <p:spPr>
            <a:xfrm>
              <a:off x="2093492" y="8943473"/>
              <a:ext cx="1572127" cy="2385429"/>
            </a:xfrm>
            <a:prstGeom prst="rect">
              <a:avLst/>
            </a:prstGeom>
            <a:ln>
              <a:solidFill>
                <a:schemeClr val="accent2"/>
              </a:solidFill>
            </a:ln>
          </p:spPr>
        </p:pic>
      </p:grpSp>
      <p:sp>
        <p:nvSpPr>
          <p:cNvPr id="622" name="Rectangle 2">
            <a:extLst>
              <a:ext uri="{FF2B5EF4-FFF2-40B4-BE49-F238E27FC236}">
                <a16:creationId xmlns:a16="http://schemas.microsoft.com/office/drawing/2014/main" id="{2192B3FE-0F2A-4DB8-AAD0-12B1806B12E5}"/>
              </a:ext>
            </a:extLst>
          </p:cNvPr>
          <p:cNvSpPr txBox="1">
            <a:spLocks noChangeArrowheads="1"/>
          </p:cNvSpPr>
          <p:nvPr/>
        </p:nvSpPr>
        <p:spPr bwMode="auto">
          <a:xfrm>
            <a:off x="197685" y="4937976"/>
            <a:ext cx="966513" cy="304756"/>
          </a:xfrm>
          <a:prstGeom prst="rect">
            <a:avLst/>
          </a:prstGeom>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209530" lvl="1" indent="0" defTabSz="914367" eaLnBrk="1" hangingPunct="1">
              <a:spcBef>
                <a:spcPts val="1863"/>
              </a:spcBef>
              <a:buNone/>
            </a:pPr>
            <a:r>
              <a:rPr lang="en-US" altLang="en-US" sz="1600">
                <a:solidFill>
                  <a:schemeClr val="tx1"/>
                </a:solidFill>
                <a:latin typeface="+mn-lt"/>
                <a:cs typeface="+mn-cs"/>
              </a:rPr>
              <a:t>Dataset</a:t>
            </a:r>
          </a:p>
        </p:txBody>
      </p:sp>
      <p:sp>
        <p:nvSpPr>
          <p:cNvPr id="623" name="Rectangle 2">
            <a:extLst>
              <a:ext uri="{FF2B5EF4-FFF2-40B4-BE49-F238E27FC236}">
                <a16:creationId xmlns:a16="http://schemas.microsoft.com/office/drawing/2014/main" id="{7B534882-DD67-4039-B9BE-2946C0E815C1}"/>
              </a:ext>
            </a:extLst>
          </p:cNvPr>
          <p:cNvSpPr txBox="1">
            <a:spLocks noChangeArrowheads="1"/>
          </p:cNvSpPr>
          <p:nvPr/>
        </p:nvSpPr>
        <p:spPr bwMode="auto">
          <a:xfrm>
            <a:off x="1631338" y="4172529"/>
            <a:ext cx="1372366" cy="4330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lvl="1" indent="0" algn="ctr" defTabSz="932060" eaLnBrk="1" hangingPunct="1">
              <a:spcBef>
                <a:spcPts val="1800"/>
              </a:spcBef>
              <a:buNone/>
              <a:defRPr/>
            </a:pPr>
            <a:r>
              <a:rPr lang="en-GB" altLang="en-US" sz="1600">
                <a:solidFill>
                  <a:schemeClr val="tx1"/>
                </a:solidFill>
                <a:latin typeface="+mn-lt"/>
                <a:cs typeface="+mn-cs"/>
              </a:rPr>
              <a:t>CNN model</a:t>
            </a:r>
            <a:endParaRPr lang="en-US" altLang="en-US" sz="1600">
              <a:solidFill>
                <a:schemeClr val="tx1"/>
              </a:solidFill>
              <a:latin typeface="+mn-lt"/>
              <a:cs typeface="+mn-cs"/>
            </a:endParaRPr>
          </a:p>
        </p:txBody>
      </p:sp>
      <p:sp>
        <p:nvSpPr>
          <p:cNvPr id="624" name="Rectangle 2">
            <a:extLst>
              <a:ext uri="{FF2B5EF4-FFF2-40B4-BE49-F238E27FC236}">
                <a16:creationId xmlns:a16="http://schemas.microsoft.com/office/drawing/2014/main" id="{FA1286EF-29F1-4519-8B1B-D0488299E4D5}"/>
              </a:ext>
            </a:extLst>
          </p:cNvPr>
          <p:cNvSpPr txBox="1">
            <a:spLocks noChangeArrowheads="1"/>
          </p:cNvSpPr>
          <p:nvPr/>
        </p:nvSpPr>
        <p:spPr bwMode="auto">
          <a:xfrm>
            <a:off x="6796784" y="4332767"/>
            <a:ext cx="1372366" cy="4330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209530" lvl="1" indent="0" defTabSz="914367" eaLnBrk="1" hangingPunct="1">
              <a:spcBef>
                <a:spcPts val="1863"/>
              </a:spcBef>
              <a:buNone/>
            </a:pPr>
            <a:r>
              <a:rPr lang="en-GB" altLang="en-US" sz="1400" kern="0">
                <a:solidFill>
                  <a:srgbClr val="080808"/>
                </a:solidFill>
              </a:rPr>
              <a:t>CNN model</a:t>
            </a:r>
            <a:endParaRPr lang="en-US" altLang="en-US" sz="1400" kern="0">
              <a:solidFill>
                <a:srgbClr val="080808"/>
              </a:solidFill>
            </a:endParaRPr>
          </a:p>
        </p:txBody>
      </p:sp>
      <p:sp>
        <p:nvSpPr>
          <p:cNvPr id="626" name="Rectangle 2">
            <a:extLst>
              <a:ext uri="{FF2B5EF4-FFF2-40B4-BE49-F238E27FC236}">
                <a16:creationId xmlns:a16="http://schemas.microsoft.com/office/drawing/2014/main" id="{5EEEF36C-27B0-46F0-983F-74D1C8BB14DA}"/>
              </a:ext>
            </a:extLst>
          </p:cNvPr>
          <p:cNvSpPr txBox="1">
            <a:spLocks noChangeArrowheads="1"/>
          </p:cNvSpPr>
          <p:nvPr/>
        </p:nvSpPr>
        <p:spPr bwMode="auto">
          <a:xfrm>
            <a:off x="10225298" y="4360836"/>
            <a:ext cx="1372366" cy="4330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209530" lvl="1" indent="0" defTabSz="914367" eaLnBrk="1" hangingPunct="1">
              <a:spcBef>
                <a:spcPts val="1863"/>
              </a:spcBef>
              <a:buNone/>
            </a:pPr>
            <a:r>
              <a:rPr lang="en-GB" altLang="en-US" sz="1400" kern="0">
                <a:solidFill>
                  <a:srgbClr val="080808"/>
                </a:solidFill>
              </a:rPr>
              <a:t>CNN model</a:t>
            </a:r>
            <a:endParaRPr lang="en-US" altLang="en-US" sz="1400" kern="0">
              <a:solidFill>
                <a:srgbClr val="080808"/>
              </a:solidFill>
            </a:endParaRPr>
          </a:p>
        </p:txBody>
      </p:sp>
      <p:cxnSp>
        <p:nvCxnSpPr>
          <p:cNvPr id="631" name="Straight Connector 630">
            <a:extLst>
              <a:ext uri="{FF2B5EF4-FFF2-40B4-BE49-F238E27FC236}">
                <a16:creationId xmlns:a16="http://schemas.microsoft.com/office/drawing/2014/main" id="{EB9721E4-7CC1-4215-9966-E633E8515D5B}"/>
              </a:ext>
            </a:extLst>
          </p:cNvPr>
          <p:cNvCxnSpPr>
            <a:cxnSpLocks/>
          </p:cNvCxnSpPr>
          <p:nvPr/>
        </p:nvCxnSpPr>
        <p:spPr bwMode="auto">
          <a:xfrm>
            <a:off x="6942031" y="5297248"/>
            <a:ext cx="3612694" cy="3313"/>
          </a:xfrm>
          <a:prstGeom prst="line">
            <a:avLst/>
          </a:prstGeom>
          <a:solidFill>
            <a:srgbClr val="BBE0E3"/>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cxnSp>
      <p:cxnSp>
        <p:nvCxnSpPr>
          <p:cNvPr id="632" name="Straight Connector 631">
            <a:extLst>
              <a:ext uri="{FF2B5EF4-FFF2-40B4-BE49-F238E27FC236}">
                <a16:creationId xmlns:a16="http://schemas.microsoft.com/office/drawing/2014/main" id="{CD4E2E54-0F3A-4828-9709-BE63F6BCD7C5}"/>
              </a:ext>
            </a:extLst>
          </p:cNvPr>
          <p:cNvCxnSpPr>
            <a:cxnSpLocks/>
          </p:cNvCxnSpPr>
          <p:nvPr/>
        </p:nvCxnSpPr>
        <p:spPr bwMode="auto">
          <a:xfrm>
            <a:off x="6882880" y="4719185"/>
            <a:ext cx="4111" cy="572764"/>
          </a:xfrm>
          <a:prstGeom prst="line">
            <a:avLst/>
          </a:prstGeom>
          <a:solidFill>
            <a:srgbClr val="BBE0E3"/>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cxnSp>
      <p:cxnSp>
        <p:nvCxnSpPr>
          <p:cNvPr id="633" name="Straight Connector 632">
            <a:extLst>
              <a:ext uri="{FF2B5EF4-FFF2-40B4-BE49-F238E27FC236}">
                <a16:creationId xmlns:a16="http://schemas.microsoft.com/office/drawing/2014/main" id="{F0441CA4-C92E-4B9E-8909-A765BC3928B2}"/>
              </a:ext>
            </a:extLst>
          </p:cNvPr>
          <p:cNvCxnSpPr>
            <a:cxnSpLocks/>
          </p:cNvCxnSpPr>
          <p:nvPr/>
        </p:nvCxnSpPr>
        <p:spPr bwMode="auto">
          <a:xfrm>
            <a:off x="10544735" y="4744710"/>
            <a:ext cx="0" cy="567776"/>
          </a:xfrm>
          <a:prstGeom prst="line">
            <a:avLst/>
          </a:prstGeom>
          <a:solidFill>
            <a:srgbClr val="BBE0E3"/>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cxnSp>
      <p:sp>
        <p:nvSpPr>
          <p:cNvPr id="634" name="Oval 633">
            <a:extLst>
              <a:ext uri="{FF2B5EF4-FFF2-40B4-BE49-F238E27FC236}">
                <a16:creationId xmlns:a16="http://schemas.microsoft.com/office/drawing/2014/main" id="{006B019F-C8C4-44FC-910B-5E3EA8B8E278}"/>
              </a:ext>
            </a:extLst>
          </p:cNvPr>
          <p:cNvSpPr/>
          <p:nvPr/>
        </p:nvSpPr>
        <p:spPr bwMode="auto">
          <a:xfrm>
            <a:off x="6830729" y="5241597"/>
            <a:ext cx="111302" cy="111302"/>
          </a:xfrm>
          <a:prstGeom prst="ellipse">
            <a:avLst/>
          </a:prstGeom>
          <a:solidFill>
            <a:schemeClr val="bg1"/>
          </a:solidFill>
          <a:ln w="254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635" name="Oval 634">
            <a:extLst>
              <a:ext uri="{FF2B5EF4-FFF2-40B4-BE49-F238E27FC236}">
                <a16:creationId xmlns:a16="http://schemas.microsoft.com/office/drawing/2014/main" id="{061A36C9-C975-4D9D-8FCE-0ED48EDC31A1}"/>
              </a:ext>
            </a:extLst>
          </p:cNvPr>
          <p:cNvSpPr/>
          <p:nvPr/>
        </p:nvSpPr>
        <p:spPr bwMode="auto">
          <a:xfrm>
            <a:off x="10491785" y="5233647"/>
            <a:ext cx="111302" cy="111302"/>
          </a:xfrm>
          <a:prstGeom prst="ellipse">
            <a:avLst/>
          </a:prstGeom>
          <a:solidFill>
            <a:schemeClr val="bg1"/>
          </a:solidFill>
          <a:ln w="254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grpSp>
        <p:nvGrpSpPr>
          <p:cNvPr id="4" name="Group 3">
            <a:extLst>
              <a:ext uri="{FF2B5EF4-FFF2-40B4-BE49-F238E27FC236}">
                <a16:creationId xmlns:a16="http://schemas.microsoft.com/office/drawing/2014/main" id="{68BAC06A-12AD-458D-87E9-00B32F846E1C}"/>
              </a:ext>
            </a:extLst>
          </p:cNvPr>
          <p:cNvGrpSpPr/>
          <p:nvPr/>
        </p:nvGrpSpPr>
        <p:grpSpPr>
          <a:xfrm>
            <a:off x="1258368" y="3547544"/>
            <a:ext cx="1041592" cy="633215"/>
            <a:chOff x="1258368" y="3547544"/>
            <a:chExt cx="1041592" cy="633215"/>
          </a:xfrm>
        </p:grpSpPr>
        <p:sp>
          <p:nvSpPr>
            <p:cNvPr id="640" name="Cube 639">
              <a:extLst>
                <a:ext uri="{FF2B5EF4-FFF2-40B4-BE49-F238E27FC236}">
                  <a16:creationId xmlns:a16="http://schemas.microsoft.com/office/drawing/2014/main" id="{144A869A-591D-4A0B-B914-6F43286AA188}"/>
                </a:ext>
              </a:extLst>
            </p:cNvPr>
            <p:cNvSpPr/>
            <p:nvPr/>
          </p:nvSpPr>
          <p:spPr>
            <a:xfrm flipH="1">
              <a:off x="1544355" y="3555091"/>
              <a:ext cx="184567" cy="625668"/>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pic>
          <p:nvPicPr>
            <p:cNvPr id="641" name="Picture 640">
              <a:extLst>
                <a:ext uri="{FF2B5EF4-FFF2-40B4-BE49-F238E27FC236}">
                  <a16:creationId xmlns:a16="http://schemas.microsoft.com/office/drawing/2014/main" id="{E64B4D47-BA33-499F-9C45-04708EAE5D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9705" y="3620913"/>
              <a:ext cx="386218" cy="493308"/>
            </a:xfrm>
            <a:prstGeom prst="rect">
              <a:avLst/>
            </a:prstGeom>
            <a:scene3d>
              <a:camera prst="orthographicFront">
                <a:rot lat="1920000" lon="3720000" rev="0"/>
              </a:camera>
              <a:lightRig rig="threePt" dir="t"/>
            </a:scene3d>
          </p:spPr>
        </p:pic>
        <p:sp>
          <p:nvSpPr>
            <p:cNvPr id="642" name="Cube 641">
              <a:extLst>
                <a:ext uri="{FF2B5EF4-FFF2-40B4-BE49-F238E27FC236}">
                  <a16:creationId xmlns:a16="http://schemas.microsoft.com/office/drawing/2014/main" id="{94599E1E-DFBE-42E8-808F-648B4E857A47}"/>
                </a:ext>
              </a:extLst>
            </p:cNvPr>
            <p:cNvSpPr/>
            <p:nvPr/>
          </p:nvSpPr>
          <p:spPr>
            <a:xfrm flipH="1">
              <a:off x="1454557" y="3547544"/>
              <a:ext cx="184567" cy="625668"/>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pic>
          <p:nvPicPr>
            <p:cNvPr id="643" name="Picture 642">
              <a:extLst>
                <a:ext uri="{FF2B5EF4-FFF2-40B4-BE49-F238E27FC236}">
                  <a16:creationId xmlns:a16="http://schemas.microsoft.com/office/drawing/2014/main" id="{92A261CC-092B-4913-A263-880681437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6782" y="3610143"/>
              <a:ext cx="386218" cy="500855"/>
            </a:xfrm>
            <a:prstGeom prst="rect">
              <a:avLst/>
            </a:prstGeom>
            <a:scene3d>
              <a:camera prst="orthographicFront">
                <a:rot lat="1920000" lon="3720000" rev="0"/>
              </a:camera>
              <a:lightRig rig="threePt" dir="t"/>
            </a:scene3d>
          </p:spPr>
        </p:pic>
        <p:sp>
          <p:nvSpPr>
            <p:cNvPr id="644" name="Cube 643">
              <a:extLst>
                <a:ext uri="{FF2B5EF4-FFF2-40B4-BE49-F238E27FC236}">
                  <a16:creationId xmlns:a16="http://schemas.microsoft.com/office/drawing/2014/main" id="{4E6C2AAA-03F3-4386-8621-3CBFD9331A57}"/>
                </a:ext>
              </a:extLst>
            </p:cNvPr>
            <p:cNvSpPr/>
            <p:nvPr/>
          </p:nvSpPr>
          <p:spPr>
            <a:xfrm flipH="1">
              <a:off x="1361685" y="3550525"/>
              <a:ext cx="184567" cy="625668"/>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nvGrpSpPr>
            <p:cNvPr id="645" name="Group 644">
              <a:extLst>
                <a:ext uri="{FF2B5EF4-FFF2-40B4-BE49-F238E27FC236}">
                  <a16:creationId xmlns:a16="http://schemas.microsoft.com/office/drawing/2014/main" id="{961B6FED-F187-4BC5-A2F1-E7A59BA6E75A}"/>
                </a:ext>
              </a:extLst>
            </p:cNvPr>
            <p:cNvGrpSpPr/>
            <p:nvPr/>
          </p:nvGrpSpPr>
          <p:grpSpPr>
            <a:xfrm>
              <a:off x="1859613" y="3749439"/>
              <a:ext cx="334217" cy="279914"/>
              <a:chOff x="3053691" y="3012989"/>
              <a:chExt cx="1575770" cy="1212869"/>
            </a:xfrm>
          </p:grpSpPr>
          <p:grpSp>
            <p:nvGrpSpPr>
              <p:cNvPr id="720" name="Group 719">
                <a:extLst>
                  <a:ext uri="{FF2B5EF4-FFF2-40B4-BE49-F238E27FC236}">
                    <a16:creationId xmlns:a16="http://schemas.microsoft.com/office/drawing/2014/main" id="{0055E2E0-DF96-4A59-9708-D07E567B24DC}"/>
                  </a:ext>
                </a:extLst>
              </p:cNvPr>
              <p:cNvGrpSpPr/>
              <p:nvPr/>
            </p:nvGrpSpPr>
            <p:grpSpPr>
              <a:xfrm>
                <a:off x="3731655" y="3012989"/>
                <a:ext cx="897806" cy="1200367"/>
                <a:chOff x="2808211" y="1856257"/>
                <a:chExt cx="2627238" cy="2755707"/>
              </a:xfrm>
            </p:grpSpPr>
            <p:grpSp>
              <p:nvGrpSpPr>
                <p:cNvPr id="734" name="Group 733">
                  <a:extLst>
                    <a:ext uri="{FF2B5EF4-FFF2-40B4-BE49-F238E27FC236}">
                      <a16:creationId xmlns:a16="http://schemas.microsoft.com/office/drawing/2014/main" id="{71F03FAB-C278-4ACB-A5E2-3B3BCDE2299A}"/>
                    </a:ext>
                  </a:extLst>
                </p:cNvPr>
                <p:cNvGrpSpPr/>
                <p:nvPr/>
              </p:nvGrpSpPr>
              <p:grpSpPr>
                <a:xfrm>
                  <a:off x="4121972" y="1856257"/>
                  <a:ext cx="1313477" cy="2725376"/>
                  <a:chOff x="2808211" y="1886588"/>
                  <a:chExt cx="1313477" cy="2725376"/>
                </a:xfrm>
              </p:grpSpPr>
              <p:sp>
                <p:nvSpPr>
                  <p:cNvPr id="743" name="Cube 742">
                    <a:extLst>
                      <a:ext uri="{FF2B5EF4-FFF2-40B4-BE49-F238E27FC236}">
                        <a16:creationId xmlns:a16="http://schemas.microsoft.com/office/drawing/2014/main" id="{0F5BCD24-74B4-441A-8776-CAE12F8928DF}"/>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44" name="Cube 743">
                    <a:extLst>
                      <a:ext uri="{FF2B5EF4-FFF2-40B4-BE49-F238E27FC236}">
                        <a16:creationId xmlns:a16="http://schemas.microsoft.com/office/drawing/2014/main" id="{4BE4E159-1C63-49EE-BA1E-97FAEAC0877F}"/>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45" name="Cube 744">
                    <a:extLst>
                      <a:ext uri="{FF2B5EF4-FFF2-40B4-BE49-F238E27FC236}">
                        <a16:creationId xmlns:a16="http://schemas.microsoft.com/office/drawing/2014/main" id="{FF86E070-987A-4326-BAC4-226508D6FC4F}"/>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735" name="Group 734">
                  <a:extLst>
                    <a:ext uri="{FF2B5EF4-FFF2-40B4-BE49-F238E27FC236}">
                      <a16:creationId xmlns:a16="http://schemas.microsoft.com/office/drawing/2014/main" id="{76BE25AB-C894-4ABE-8B8E-E5F36B6BEE77}"/>
                    </a:ext>
                  </a:extLst>
                </p:cNvPr>
                <p:cNvGrpSpPr/>
                <p:nvPr/>
              </p:nvGrpSpPr>
              <p:grpSpPr>
                <a:xfrm>
                  <a:off x="3438431" y="1872238"/>
                  <a:ext cx="1313477" cy="2725376"/>
                  <a:chOff x="2808211" y="1886588"/>
                  <a:chExt cx="1313477" cy="2725376"/>
                </a:xfrm>
              </p:grpSpPr>
              <p:sp>
                <p:nvSpPr>
                  <p:cNvPr id="740" name="Cube 739">
                    <a:extLst>
                      <a:ext uri="{FF2B5EF4-FFF2-40B4-BE49-F238E27FC236}">
                        <a16:creationId xmlns:a16="http://schemas.microsoft.com/office/drawing/2014/main" id="{B09F42CB-6351-4E24-9117-925F8706B1A6}"/>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41" name="Cube 740">
                    <a:extLst>
                      <a:ext uri="{FF2B5EF4-FFF2-40B4-BE49-F238E27FC236}">
                        <a16:creationId xmlns:a16="http://schemas.microsoft.com/office/drawing/2014/main" id="{80235ADB-B311-4F11-9677-0F870306246B}"/>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42" name="Cube 741">
                    <a:extLst>
                      <a:ext uri="{FF2B5EF4-FFF2-40B4-BE49-F238E27FC236}">
                        <a16:creationId xmlns:a16="http://schemas.microsoft.com/office/drawing/2014/main" id="{C9AC35A6-96FF-477D-9F40-B79A08295D79}"/>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736" name="Group 735">
                  <a:extLst>
                    <a:ext uri="{FF2B5EF4-FFF2-40B4-BE49-F238E27FC236}">
                      <a16:creationId xmlns:a16="http://schemas.microsoft.com/office/drawing/2014/main" id="{EF497E09-F5BA-47C7-9248-F9D5B6DC7ABF}"/>
                    </a:ext>
                  </a:extLst>
                </p:cNvPr>
                <p:cNvGrpSpPr/>
                <p:nvPr/>
              </p:nvGrpSpPr>
              <p:grpSpPr>
                <a:xfrm>
                  <a:off x="2808211" y="1886588"/>
                  <a:ext cx="1313477" cy="2725376"/>
                  <a:chOff x="2808211" y="1886588"/>
                  <a:chExt cx="1313477" cy="2725376"/>
                </a:xfrm>
              </p:grpSpPr>
              <p:sp>
                <p:nvSpPr>
                  <p:cNvPr id="737" name="Cube 736">
                    <a:extLst>
                      <a:ext uri="{FF2B5EF4-FFF2-40B4-BE49-F238E27FC236}">
                        <a16:creationId xmlns:a16="http://schemas.microsoft.com/office/drawing/2014/main" id="{370A899D-C00A-4801-9AEC-DD3EE28A7F35}"/>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38" name="Cube 737">
                    <a:extLst>
                      <a:ext uri="{FF2B5EF4-FFF2-40B4-BE49-F238E27FC236}">
                        <a16:creationId xmlns:a16="http://schemas.microsoft.com/office/drawing/2014/main" id="{F020E44C-DDFC-42EC-9738-1E1C3A05DC97}"/>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39" name="Cube 738">
                    <a:extLst>
                      <a:ext uri="{FF2B5EF4-FFF2-40B4-BE49-F238E27FC236}">
                        <a16:creationId xmlns:a16="http://schemas.microsoft.com/office/drawing/2014/main" id="{36E896BC-3730-4AF8-ACD6-EE3C893E6684}"/>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nvGrpSpPr>
              <p:cNvPr id="721" name="Group 720">
                <a:extLst>
                  <a:ext uri="{FF2B5EF4-FFF2-40B4-BE49-F238E27FC236}">
                    <a16:creationId xmlns:a16="http://schemas.microsoft.com/office/drawing/2014/main" id="{49374BB8-40FF-450F-B984-4B3396C34DB8}"/>
                  </a:ext>
                </a:extLst>
              </p:cNvPr>
              <p:cNvGrpSpPr/>
              <p:nvPr/>
            </p:nvGrpSpPr>
            <p:grpSpPr>
              <a:xfrm>
                <a:off x="3053691" y="3025491"/>
                <a:ext cx="897806" cy="1200367"/>
                <a:chOff x="2808211" y="1856257"/>
                <a:chExt cx="2627238" cy="2755707"/>
              </a:xfrm>
            </p:grpSpPr>
            <p:grpSp>
              <p:nvGrpSpPr>
                <p:cNvPr id="722" name="Group 721">
                  <a:extLst>
                    <a:ext uri="{FF2B5EF4-FFF2-40B4-BE49-F238E27FC236}">
                      <a16:creationId xmlns:a16="http://schemas.microsoft.com/office/drawing/2014/main" id="{9CACE862-DD45-482D-B0B8-C067BB3EE4A0}"/>
                    </a:ext>
                  </a:extLst>
                </p:cNvPr>
                <p:cNvGrpSpPr/>
                <p:nvPr/>
              </p:nvGrpSpPr>
              <p:grpSpPr>
                <a:xfrm>
                  <a:off x="4121972" y="1856257"/>
                  <a:ext cx="1313477" cy="2725376"/>
                  <a:chOff x="2808211" y="1886588"/>
                  <a:chExt cx="1313477" cy="2725376"/>
                </a:xfrm>
              </p:grpSpPr>
              <p:sp>
                <p:nvSpPr>
                  <p:cNvPr id="731" name="Cube 730">
                    <a:extLst>
                      <a:ext uri="{FF2B5EF4-FFF2-40B4-BE49-F238E27FC236}">
                        <a16:creationId xmlns:a16="http://schemas.microsoft.com/office/drawing/2014/main" id="{E08EE66A-0EBD-4377-990C-14436EAFB130}"/>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32" name="Cube 731">
                    <a:extLst>
                      <a:ext uri="{FF2B5EF4-FFF2-40B4-BE49-F238E27FC236}">
                        <a16:creationId xmlns:a16="http://schemas.microsoft.com/office/drawing/2014/main" id="{61478BAD-9317-420E-98EA-75B021BD5E9F}"/>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33" name="Cube 732">
                    <a:extLst>
                      <a:ext uri="{FF2B5EF4-FFF2-40B4-BE49-F238E27FC236}">
                        <a16:creationId xmlns:a16="http://schemas.microsoft.com/office/drawing/2014/main" id="{122C390C-9D34-4B1B-8B9B-1D9BE31619C6}"/>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723" name="Group 722">
                  <a:extLst>
                    <a:ext uri="{FF2B5EF4-FFF2-40B4-BE49-F238E27FC236}">
                      <a16:creationId xmlns:a16="http://schemas.microsoft.com/office/drawing/2014/main" id="{99EBF077-8F20-44A7-8AB0-8E7122521B8F}"/>
                    </a:ext>
                  </a:extLst>
                </p:cNvPr>
                <p:cNvGrpSpPr/>
                <p:nvPr/>
              </p:nvGrpSpPr>
              <p:grpSpPr>
                <a:xfrm>
                  <a:off x="3438431" y="1872238"/>
                  <a:ext cx="1313477" cy="2725376"/>
                  <a:chOff x="2808211" y="1886588"/>
                  <a:chExt cx="1313477" cy="2725376"/>
                </a:xfrm>
              </p:grpSpPr>
              <p:sp>
                <p:nvSpPr>
                  <p:cNvPr id="728" name="Cube 727">
                    <a:extLst>
                      <a:ext uri="{FF2B5EF4-FFF2-40B4-BE49-F238E27FC236}">
                        <a16:creationId xmlns:a16="http://schemas.microsoft.com/office/drawing/2014/main" id="{96420743-2AA9-4600-A004-5D63A65A5164}"/>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29" name="Cube 728">
                    <a:extLst>
                      <a:ext uri="{FF2B5EF4-FFF2-40B4-BE49-F238E27FC236}">
                        <a16:creationId xmlns:a16="http://schemas.microsoft.com/office/drawing/2014/main" id="{48AA5B7E-D0FC-421A-A7CD-3F7FBA8A8F0A}"/>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30" name="Cube 729">
                    <a:extLst>
                      <a:ext uri="{FF2B5EF4-FFF2-40B4-BE49-F238E27FC236}">
                        <a16:creationId xmlns:a16="http://schemas.microsoft.com/office/drawing/2014/main" id="{7F4F67EC-87C0-4269-95A4-982C3E362CC4}"/>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724" name="Group 723">
                  <a:extLst>
                    <a:ext uri="{FF2B5EF4-FFF2-40B4-BE49-F238E27FC236}">
                      <a16:creationId xmlns:a16="http://schemas.microsoft.com/office/drawing/2014/main" id="{0D3A03A0-9E4B-483B-AAC8-AB15B08B43A8}"/>
                    </a:ext>
                  </a:extLst>
                </p:cNvPr>
                <p:cNvGrpSpPr/>
                <p:nvPr/>
              </p:nvGrpSpPr>
              <p:grpSpPr>
                <a:xfrm>
                  <a:off x="2808211" y="1886588"/>
                  <a:ext cx="1313477" cy="2725376"/>
                  <a:chOff x="2808211" y="1886588"/>
                  <a:chExt cx="1313477" cy="2725376"/>
                </a:xfrm>
              </p:grpSpPr>
              <p:sp>
                <p:nvSpPr>
                  <p:cNvPr id="725" name="Cube 724">
                    <a:extLst>
                      <a:ext uri="{FF2B5EF4-FFF2-40B4-BE49-F238E27FC236}">
                        <a16:creationId xmlns:a16="http://schemas.microsoft.com/office/drawing/2014/main" id="{8F98ADB6-2505-45F4-94B5-C0744E9F0029}"/>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26" name="Cube 725">
                    <a:extLst>
                      <a:ext uri="{FF2B5EF4-FFF2-40B4-BE49-F238E27FC236}">
                        <a16:creationId xmlns:a16="http://schemas.microsoft.com/office/drawing/2014/main" id="{E83C69F1-091F-4AA9-A87A-1A63B55ED373}"/>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27" name="Cube 726">
                    <a:extLst>
                      <a:ext uri="{FF2B5EF4-FFF2-40B4-BE49-F238E27FC236}">
                        <a16:creationId xmlns:a16="http://schemas.microsoft.com/office/drawing/2014/main" id="{9AB1F492-34E6-455D-B148-EAEA728430C4}"/>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cxnSp>
          <p:nvCxnSpPr>
            <p:cNvPr id="647" name="Straight Arrow Connector 646">
              <a:extLst>
                <a:ext uri="{FF2B5EF4-FFF2-40B4-BE49-F238E27FC236}">
                  <a16:creationId xmlns:a16="http://schemas.microsoft.com/office/drawing/2014/main" id="{E89A581F-C984-43B1-B87F-601BEC5B04EC}"/>
                </a:ext>
              </a:extLst>
            </p:cNvPr>
            <p:cNvCxnSpPr/>
            <p:nvPr/>
          </p:nvCxnSpPr>
          <p:spPr>
            <a:xfrm>
              <a:off x="1749668" y="3892378"/>
              <a:ext cx="8639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28B18979-82AB-4260-AAD0-ADC92F9E6682}"/>
                </a:ext>
              </a:extLst>
            </p:cNvPr>
            <p:cNvCxnSpPr/>
            <p:nvPr/>
          </p:nvCxnSpPr>
          <p:spPr>
            <a:xfrm>
              <a:off x="2213570" y="3897793"/>
              <a:ext cx="86390"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9" name="Picture 648">
              <a:extLst>
                <a:ext uri="{FF2B5EF4-FFF2-40B4-BE49-F238E27FC236}">
                  <a16:creationId xmlns:a16="http://schemas.microsoft.com/office/drawing/2014/main" id="{B177B727-466E-420A-A48B-D3EBD8BFAF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8368" y="3617691"/>
              <a:ext cx="386218" cy="491818"/>
            </a:xfrm>
            <a:prstGeom prst="rect">
              <a:avLst/>
            </a:prstGeom>
            <a:scene3d>
              <a:camera prst="orthographicFront">
                <a:rot lat="1920000" lon="3720000" rev="0"/>
              </a:camera>
              <a:lightRig rig="threePt" dir="t"/>
            </a:scene3d>
          </p:spPr>
        </p:pic>
      </p:grpSp>
      <p:grpSp>
        <p:nvGrpSpPr>
          <p:cNvPr id="5" name="Group 4">
            <a:extLst>
              <a:ext uri="{FF2B5EF4-FFF2-40B4-BE49-F238E27FC236}">
                <a16:creationId xmlns:a16="http://schemas.microsoft.com/office/drawing/2014/main" id="{BA5EB3B0-EEBF-42AB-B746-91D3BA5EDEC9}"/>
              </a:ext>
            </a:extLst>
          </p:cNvPr>
          <p:cNvGrpSpPr/>
          <p:nvPr/>
        </p:nvGrpSpPr>
        <p:grpSpPr>
          <a:xfrm>
            <a:off x="2321144" y="3654306"/>
            <a:ext cx="900029" cy="515689"/>
            <a:chOff x="2321144" y="3654306"/>
            <a:chExt cx="900029" cy="515689"/>
          </a:xfrm>
        </p:grpSpPr>
        <p:grpSp>
          <p:nvGrpSpPr>
            <p:cNvPr id="646" name="Group 645">
              <a:extLst>
                <a:ext uri="{FF2B5EF4-FFF2-40B4-BE49-F238E27FC236}">
                  <a16:creationId xmlns:a16="http://schemas.microsoft.com/office/drawing/2014/main" id="{E0390A25-6B38-4DBB-A70F-26D996768063}"/>
                </a:ext>
              </a:extLst>
            </p:cNvPr>
            <p:cNvGrpSpPr/>
            <p:nvPr/>
          </p:nvGrpSpPr>
          <p:grpSpPr>
            <a:xfrm>
              <a:off x="2321144" y="3797459"/>
              <a:ext cx="261713" cy="199523"/>
              <a:chOff x="3053691" y="3012989"/>
              <a:chExt cx="1575770" cy="1212869"/>
            </a:xfrm>
          </p:grpSpPr>
          <p:grpSp>
            <p:nvGrpSpPr>
              <p:cNvPr id="694" name="Group 693">
                <a:extLst>
                  <a:ext uri="{FF2B5EF4-FFF2-40B4-BE49-F238E27FC236}">
                    <a16:creationId xmlns:a16="http://schemas.microsoft.com/office/drawing/2014/main" id="{FEF19534-1003-4D8A-AF28-7E267EC0E7FC}"/>
                  </a:ext>
                </a:extLst>
              </p:cNvPr>
              <p:cNvGrpSpPr/>
              <p:nvPr/>
            </p:nvGrpSpPr>
            <p:grpSpPr>
              <a:xfrm>
                <a:off x="3731655" y="3012989"/>
                <a:ext cx="897806" cy="1200367"/>
                <a:chOff x="2808211" y="1856257"/>
                <a:chExt cx="2627238" cy="2755707"/>
              </a:xfrm>
            </p:grpSpPr>
            <p:grpSp>
              <p:nvGrpSpPr>
                <p:cNvPr id="708" name="Group 707">
                  <a:extLst>
                    <a:ext uri="{FF2B5EF4-FFF2-40B4-BE49-F238E27FC236}">
                      <a16:creationId xmlns:a16="http://schemas.microsoft.com/office/drawing/2014/main" id="{B7CF4DDC-24EC-42EF-854E-9C6EBE097E11}"/>
                    </a:ext>
                  </a:extLst>
                </p:cNvPr>
                <p:cNvGrpSpPr/>
                <p:nvPr/>
              </p:nvGrpSpPr>
              <p:grpSpPr>
                <a:xfrm>
                  <a:off x="4121972" y="1856257"/>
                  <a:ext cx="1313477" cy="2725376"/>
                  <a:chOff x="2808211" y="1886588"/>
                  <a:chExt cx="1313477" cy="2725376"/>
                </a:xfrm>
              </p:grpSpPr>
              <p:sp>
                <p:nvSpPr>
                  <p:cNvPr id="717" name="Cube 716">
                    <a:extLst>
                      <a:ext uri="{FF2B5EF4-FFF2-40B4-BE49-F238E27FC236}">
                        <a16:creationId xmlns:a16="http://schemas.microsoft.com/office/drawing/2014/main" id="{8D75A7A8-6CD7-4152-B60A-A4AEC82D78AF}"/>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18" name="Cube 717">
                    <a:extLst>
                      <a:ext uri="{FF2B5EF4-FFF2-40B4-BE49-F238E27FC236}">
                        <a16:creationId xmlns:a16="http://schemas.microsoft.com/office/drawing/2014/main" id="{8C342972-7437-4554-89DC-70BA1A59386A}"/>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19" name="Cube 718">
                    <a:extLst>
                      <a:ext uri="{FF2B5EF4-FFF2-40B4-BE49-F238E27FC236}">
                        <a16:creationId xmlns:a16="http://schemas.microsoft.com/office/drawing/2014/main" id="{386FDDA5-DD28-4CCF-B693-4010C41687E7}"/>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709" name="Group 708">
                  <a:extLst>
                    <a:ext uri="{FF2B5EF4-FFF2-40B4-BE49-F238E27FC236}">
                      <a16:creationId xmlns:a16="http://schemas.microsoft.com/office/drawing/2014/main" id="{46FE2DAE-091B-46CE-A7D8-EB58D5BA331C}"/>
                    </a:ext>
                  </a:extLst>
                </p:cNvPr>
                <p:cNvGrpSpPr/>
                <p:nvPr/>
              </p:nvGrpSpPr>
              <p:grpSpPr>
                <a:xfrm>
                  <a:off x="3438431" y="1872238"/>
                  <a:ext cx="1313477" cy="2725376"/>
                  <a:chOff x="2808211" y="1886588"/>
                  <a:chExt cx="1313477" cy="2725376"/>
                </a:xfrm>
              </p:grpSpPr>
              <p:sp>
                <p:nvSpPr>
                  <p:cNvPr id="714" name="Cube 713">
                    <a:extLst>
                      <a:ext uri="{FF2B5EF4-FFF2-40B4-BE49-F238E27FC236}">
                        <a16:creationId xmlns:a16="http://schemas.microsoft.com/office/drawing/2014/main" id="{9C85995A-B196-4937-B19D-B988FF6E1D16}"/>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15" name="Cube 714">
                    <a:extLst>
                      <a:ext uri="{FF2B5EF4-FFF2-40B4-BE49-F238E27FC236}">
                        <a16:creationId xmlns:a16="http://schemas.microsoft.com/office/drawing/2014/main" id="{289E0D2A-A6FF-402E-ADAF-6DA6EB7E8F2D}"/>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16" name="Cube 715">
                    <a:extLst>
                      <a:ext uri="{FF2B5EF4-FFF2-40B4-BE49-F238E27FC236}">
                        <a16:creationId xmlns:a16="http://schemas.microsoft.com/office/drawing/2014/main" id="{94DBE6F3-5206-4E77-A060-734BA6908C2B}"/>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710" name="Group 709">
                  <a:extLst>
                    <a:ext uri="{FF2B5EF4-FFF2-40B4-BE49-F238E27FC236}">
                      <a16:creationId xmlns:a16="http://schemas.microsoft.com/office/drawing/2014/main" id="{3A529A59-109F-4F9D-8536-F4A82CD20D55}"/>
                    </a:ext>
                  </a:extLst>
                </p:cNvPr>
                <p:cNvGrpSpPr/>
                <p:nvPr/>
              </p:nvGrpSpPr>
              <p:grpSpPr>
                <a:xfrm>
                  <a:off x="2808211" y="1886588"/>
                  <a:ext cx="1313477" cy="2725376"/>
                  <a:chOff x="2808211" y="1886588"/>
                  <a:chExt cx="1313477" cy="2725376"/>
                </a:xfrm>
              </p:grpSpPr>
              <p:sp>
                <p:nvSpPr>
                  <p:cNvPr id="711" name="Cube 710">
                    <a:extLst>
                      <a:ext uri="{FF2B5EF4-FFF2-40B4-BE49-F238E27FC236}">
                        <a16:creationId xmlns:a16="http://schemas.microsoft.com/office/drawing/2014/main" id="{0AE8429F-89D7-4102-A5A8-7AD5BC8133DD}"/>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12" name="Cube 711">
                    <a:extLst>
                      <a:ext uri="{FF2B5EF4-FFF2-40B4-BE49-F238E27FC236}">
                        <a16:creationId xmlns:a16="http://schemas.microsoft.com/office/drawing/2014/main" id="{9E3DD984-0BA3-4C17-B45B-15182C214CE4}"/>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13" name="Cube 712">
                    <a:extLst>
                      <a:ext uri="{FF2B5EF4-FFF2-40B4-BE49-F238E27FC236}">
                        <a16:creationId xmlns:a16="http://schemas.microsoft.com/office/drawing/2014/main" id="{D8011D14-CECF-4E7F-A15C-834832F6F629}"/>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nvGrpSpPr>
              <p:cNvPr id="695" name="Group 694">
                <a:extLst>
                  <a:ext uri="{FF2B5EF4-FFF2-40B4-BE49-F238E27FC236}">
                    <a16:creationId xmlns:a16="http://schemas.microsoft.com/office/drawing/2014/main" id="{CFEEFDCD-BF44-4A60-970A-BB9127C6952F}"/>
                  </a:ext>
                </a:extLst>
              </p:cNvPr>
              <p:cNvGrpSpPr/>
              <p:nvPr/>
            </p:nvGrpSpPr>
            <p:grpSpPr>
              <a:xfrm>
                <a:off x="3053691" y="3025491"/>
                <a:ext cx="897806" cy="1200367"/>
                <a:chOff x="2808211" y="1856257"/>
                <a:chExt cx="2627238" cy="2755707"/>
              </a:xfrm>
            </p:grpSpPr>
            <p:grpSp>
              <p:nvGrpSpPr>
                <p:cNvPr id="696" name="Group 695">
                  <a:extLst>
                    <a:ext uri="{FF2B5EF4-FFF2-40B4-BE49-F238E27FC236}">
                      <a16:creationId xmlns:a16="http://schemas.microsoft.com/office/drawing/2014/main" id="{8ABA99EB-7FB1-4C37-85D9-F3DF010F4F04}"/>
                    </a:ext>
                  </a:extLst>
                </p:cNvPr>
                <p:cNvGrpSpPr/>
                <p:nvPr/>
              </p:nvGrpSpPr>
              <p:grpSpPr>
                <a:xfrm>
                  <a:off x="4121972" y="1856257"/>
                  <a:ext cx="1313477" cy="2725376"/>
                  <a:chOff x="2808211" y="1886588"/>
                  <a:chExt cx="1313477" cy="2725376"/>
                </a:xfrm>
              </p:grpSpPr>
              <p:sp>
                <p:nvSpPr>
                  <p:cNvPr id="705" name="Cube 704">
                    <a:extLst>
                      <a:ext uri="{FF2B5EF4-FFF2-40B4-BE49-F238E27FC236}">
                        <a16:creationId xmlns:a16="http://schemas.microsoft.com/office/drawing/2014/main" id="{F7857DA2-EB7F-4BDF-BB87-9662C9957C74}"/>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06" name="Cube 705">
                    <a:extLst>
                      <a:ext uri="{FF2B5EF4-FFF2-40B4-BE49-F238E27FC236}">
                        <a16:creationId xmlns:a16="http://schemas.microsoft.com/office/drawing/2014/main" id="{4BF01D96-7DDC-4884-BC3E-A98DE2F242EB}"/>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07" name="Cube 706">
                    <a:extLst>
                      <a:ext uri="{FF2B5EF4-FFF2-40B4-BE49-F238E27FC236}">
                        <a16:creationId xmlns:a16="http://schemas.microsoft.com/office/drawing/2014/main" id="{66980D53-33FB-4D2B-82D8-C089019BB63E}"/>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697" name="Group 696">
                  <a:extLst>
                    <a:ext uri="{FF2B5EF4-FFF2-40B4-BE49-F238E27FC236}">
                      <a16:creationId xmlns:a16="http://schemas.microsoft.com/office/drawing/2014/main" id="{20FDD7EC-89E3-4BA6-9FDA-CB368994448A}"/>
                    </a:ext>
                  </a:extLst>
                </p:cNvPr>
                <p:cNvGrpSpPr/>
                <p:nvPr/>
              </p:nvGrpSpPr>
              <p:grpSpPr>
                <a:xfrm>
                  <a:off x="3438431" y="1872238"/>
                  <a:ext cx="1313477" cy="2725376"/>
                  <a:chOff x="2808211" y="1886588"/>
                  <a:chExt cx="1313477" cy="2725376"/>
                </a:xfrm>
              </p:grpSpPr>
              <p:sp>
                <p:nvSpPr>
                  <p:cNvPr id="702" name="Cube 701">
                    <a:extLst>
                      <a:ext uri="{FF2B5EF4-FFF2-40B4-BE49-F238E27FC236}">
                        <a16:creationId xmlns:a16="http://schemas.microsoft.com/office/drawing/2014/main" id="{EC6DEF45-D30E-4D51-8F00-85F81ADB599C}"/>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03" name="Cube 702">
                    <a:extLst>
                      <a:ext uri="{FF2B5EF4-FFF2-40B4-BE49-F238E27FC236}">
                        <a16:creationId xmlns:a16="http://schemas.microsoft.com/office/drawing/2014/main" id="{77DAFAF3-28B3-4170-B09C-948F090C6425}"/>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04" name="Cube 703">
                    <a:extLst>
                      <a:ext uri="{FF2B5EF4-FFF2-40B4-BE49-F238E27FC236}">
                        <a16:creationId xmlns:a16="http://schemas.microsoft.com/office/drawing/2014/main" id="{E030735F-9C1D-45AB-AF82-816690009E50}"/>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nvGrpSpPr>
                <p:cNvPr id="698" name="Group 697">
                  <a:extLst>
                    <a:ext uri="{FF2B5EF4-FFF2-40B4-BE49-F238E27FC236}">
                      <a16:creationId xmlns:a16="http://schemas.microsoft.com/office/drawing/2014/main" id="{BCDE990F-E7FB-4C59-B58F-EF9D69A20183}"/>
                    </a:ext>
                  </a:extLst>
                </p:cNvPr>
                <p:cNvGrpSpPr/>
                <p:nvPr/>
              </p:nvGrpSpPr>
              <p:grpSpPr>
                <a:xfrm>
                  <a:off x="2808211" y="1886588"/>
                  <a:ext cx="1313477" cy="2725376"/>
                  <a:chOff x="2808211" y="1886588"/>
                  <a:chExt cx="1313477" cy="2725376"/>
                </a:xfrm>
              </p:grpSpPr>
              <p:sp>
                <p:nvSpPr>
                  <p:cNvPr id="699" name="Cube 698">
                    <a:extLst>
                      <a:ext uri="{FF2B5EF4-FFF2-40B4-BE49-F238E27FC236}">
                        <a16:creationId xmlns:a16="http://schemas.microsoft.com/office/drawing/2014/main" id="{2950FA77-BD01-4E18-BF11-5F9ADD6E85EE}"/>
                      </a:ext>
                    </a:extLst>
                  </p:cNvPr>
                  <p:cNvSpPr/>
                  <p:nvPr/>
                </p:nvSpPr>
                <p:spPr>
                  <a:xfrm flipH="1">
                    <a:off x="3251490" y="188658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00" name="Cube 699">
                    <a:extLst>
                      <a:ext uri="{FF2B5EF4-FFF2-40B4-BE49-F238E27FC236}">
                        <a16:creationId xmlns:a16="http://schemas.microsoft.com/office/drawing/2014/main" id="{E707448B-0C67-49ED-B96E-62455EFC679E}"/>
                      </a:ext>
                    </a:extLst>
                  </p:cNvPr>
                  <p:cNvSpPr/>
                  <p:nvPr/>
                </p:nvSpPr>
                <p:spPr>
                  <a:xfrm flipH="1">
                    <a:off x="3016369" y="1893763"/>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sp>
                <p:nvSpPr>
                  <p:cNvPr id="701" name="Cube 700">
                    <a:extLst>
                      <a:ext uri="{FF2B5EF4-FFF2-40B4-BE49-F238E27FC236}">
                        <a16:creationId xmlns:a16="http://schemas.microsoft.com/office/drawing/2014/main" id="{48B7CB5A-A058-47F7-820D-119A48E2F125}"/>
                      </a:ext>
                    </a:extLst>
                  </p:cNvPr>
                  <p:cNvSpPr/>
                  <p:nvPr/>
                </p:nvSpPr>
                <p:spPr>
                  <a:xfrm flipH="1">
                    <a:off x="2808211" y="1900938"/>
                    <a:ext cx="870198" cy="2711026"/>
                  </a:xfrm>
                  <a:prstGeom prst="cube">
                    <a:avLst>
                      <a:gd name="adj" fmla="val 96418"/>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21" tIns="54810" rIns="109621" bIns="54810" numCol="1" spcCol="0" rtlCol="0" fromWordArt="0" anchor="ctr" anchorCtr="0" forceAA="0" compatLnSpc="1">
                    <a:prstTxWarp prst="textNoShape">
                      <a:avLst/>
                    </a:prstTxWarp>
                    <a:noAutofit/>
                  </a:bodyPr>
                  <a:lstStyle/>
                  <a:p>
                    <a:pPr algn="ctr"/>
                    <a:endParaRPr lang="en-GB" sz="2158"/>
                  </a:p>
                </p:txBody>
              </p:sp>
            </p:grpSp>
          </p:grpSp>
        </p:grpSp>
        <p:grpSp>
          <p:nvGrpSpPr>
            <p:cNvPr id="650" name="Group 649">
              <a:extLst>
                <a:ext uri="{FF2B5EF4-FFF2-40B4-BE49-F238E27FC236}">
                  <a16:creationId xmlns:a16="http://schemas.microsoft.com/office/drawing/2014/main" id="{C5C7BDAD-3936-4D13-B3C4-652090E7FB0D}"/>
                </a:ext>
              </a:extLst>
            </p:cNvPr>
            <p:cNvGrpSpPr/>
            <p:nvPr/>
          </p:nvGrpSpPr>
          <p:grpSpPr>
            <a:xfrm>
              <a:off x="2890872" y="3654306"/>
              <a:ext cx="330301" cy="515689"/>
              <a:chOff x="7069022" y="3188355"/>
              <a:chExt cx="1557306" cy="2234488"/>
            </a:xfrm>
          </p:grpSpPr>
          <p:grpSp>
            <p:nvGrpSpPr>
              <p:cNvPr id="656" name="Group 655">
                <a:extLst>
                  <a:ext uri="{FF2B5EF4-FFF2-40B4-BE49-F238E27FC236}">
                    <a16:creationId xmlns:a16="http://schemas.microsoft.com/office/drawing/2014/main" id="{B5A48595-D3B5-4318-8E4D-C02D2F3E3BA6}"/>
                  </a:ext>
                </a:extLst>
              </p:cNvPr>
              <p:cNvGrpSpPr/>
              <p:nvPr/>
            </p:nvGrpSpPr>
            <p:grpSpPr>
              <a:xfrm>
                <a:off x="7069022" y="3188355"/>
                <a:ext cx="159675" cy="2234488"/>
                <a:chOff x="9824418" y="2424816"/>
                <a:chExt cx="188715" cy="2594953"/>
              </a:xfrm>
            </p:grpSpPr>
            <p:sp>
              <p:nvSpPr>
                <p:cNvPr id="686" name="Oval 685">
                  <a:extLst>
                    <a:ext uri="{FF2B5EF4-FFF2-40B4-BE49-F238E27FC236}">
                      <a16:creationId xmlns:a16="http://schemas.microsoft.com/office/drawing/2014/main" id="{D84FFB3C-EBB9-47EA-BAE3-B730C9DF765A}"/>
                    </a:ext>
                  </a:extLst>
                </p:cNvPr>
                <p:cNvSpPr/>
                <p:nvPr/>
              </p:nvSpPr>
              <p:spPr bwMode="auto">
                <a:xfrm>
                  <a:off x="9825927" y="34538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87" name="Oval 686">
                  <a:extLst>
                    <a:ext uri="{FF2B5EF4-FFF2-40B4-BE49-F238E27FC236}">
                      <a16:creationId xmlns:a16="http://schemas.microsoft.com/office/drawing/2014/main" id="{125A6D3D-DA8F-417A-B955-13C4ED4F0C15}"/>
                    </a:ext>
                  </a:extLst>
                </p:cNvPr>
                <p:cNvSpPr/>
                <p:nvPr/>
              </p:nvSpPr>
              <p:spPr bwMode="auto">
                <a:xfrm>
                  <a:off x="9825927" y="41396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88" name="Oval 687">
                  <a:extLst>
                    <a:ext uri="{FF2B5EF4-FFF2-40B4-BE49-F238E27FC236}">
                      <a16:creationId xmlns:a16="http://schemas.microsoft.com/office/drawing/2014/main" id="{2B05E454-3600-4967-A52B-1A09CA32DCC7}"/>
                    </a:ext>
                  </a:extLst>
                </p:cNvPr>
                <p:cNvSpPr/>
                <p:nvPr/>
              </p:nvSpPr>
              <p:spPr bwMode="auto">
                <a:xfrm>
                  <a:off x="9825927" y="27680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89" name="Oval 688">
                  <a:extLst>
                    <a:ext uri="{FF2B5EF4-FFF2-40B4-BE49-F238E27FC236}">
                      <a16:creationId xmlns:a16="http://schemas.microsoft.com/office/drawing/2014/main" id="{72D1DE6C-7162-415B-A9A9-174118C29564}"/>
                    </a:ext>
                  </a:extLst>
                </p:cNvPr>
                <p:cNvSpPr/>
                <p:nvPr/>
              </p:nvSpPr>
              <p:spPr bwMode="auto">
                <a:xfrm>
                  <a:off x="9825927" y="48254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90" name="Oval 689">
                  <a:extLst>
                    <a:ext uri="{FF2B5EF4-FFF2-40B4-BE49-F238E27FC236}">
                      <a16:creationId xmlns:a16="http://schemas.microsoft.com/office/drawing/2014/main" id="{A53415AC-851E-48EA-A38B-BC5FD13D2F97}"/>
                    </a:ext>
                  </a:extLst>
                </p:cNvPr>
                <p:cNvSpPr/>
                <p:nvPr/>
              </p:nvSpPr>
              <p:spPr bwMode="auto">
                <a:xfrm>
                  <a:off x="9824418" y="37964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91" name="Oval 690">
                  <a:extLst>
                    <a:ext uri="{FF2B5EF4-FFF2-40B4-BE49-F238E27FC236}">
                      <a16:creationId xmlns:a16="http://schemas.microsoft.com/office/drawing/2014/main" id="{4B6FEE78-0A1D-4D90-8E0D-2E0D25D9E37D}"/>
                    </a:ext>
                  </a:extLst>
                </p:cNvPr>
                <p:cNvSpPr/>
                <p:nvPr/>
              </p:nvSpPr>
              <p:spPr bwMode="auto">
                <a:xfrm>
                  <a:off x="9824418" y="44822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92" name="Oval 691">
                  <a:extLst>
                    <a:ext uri="{FF2B5EF4-FFF2-40B4-BE49-F238E27FC236}">
                      <a16:creationId xmlns:a16="http://schemas.microsoft.com/office/drawing/2014/main" id="{17F39CF6-DDCC-4066-A8A3-6F899C5D08FB}"/>
                    </a:ext>
                  </a:extLst>
                </p:cNvPr>
                <p:cNvSpPr/>
                <p:nvPr/>
              </p:nvSpPr>
              <p:spPr bwMode="auto">
                <a:xfrm>
                  <a:off x="9824418" y="31106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93" name="Oval 692">
                  <a:extLst>
                    <a:ext uri="{FF2B5EF4-FFF2-40B4-BE49-F238E27FC236}">
                      <a16:creationId xmlns:a16="http://schemas.microsoft.com/office/drawing/2014/main" id="{CC861CD0-8D21-4624-B73C-2DAD807B2D70}"/>
                    </a:ext>
                  </a:extLst>
                </p:cNvPr>
                <p:cNvSpPr/>
                <p:nvPr/>
              </p:nvSpPr>
              <p:spPr bwMode="auto">
                <a:xfrm>
                  <a:off x="9824418" y="24248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57" name="Group 656">
                <a:extLst>
                  <a:ext uri="{FF2B5EF4-FFF2-40B4-BE49-F238E27FC236}">
                    <a16:creationId xmlns:a16="http://schemas.microsoft.com/office/drawing/2014/main" id="{B4FE9067-A3D8-4D32-84A0-38CCADD96756}"/>
                  </a:ext>
                </a:extLst>
              </p:cNvPr>
              <p:cNvGrpSpPr/>
              <p:nvPr/>
            </p:nvGrpSpPr>
            <p:grpSpPr>
              <a:xfrm>
                <a:off x="7793009" y="3188355"/>
                <a:ext cx="159675" cy="2234488"/>
                <a:chOff x="9824418" y="2424816"/>
                <a:chExt cx="188715" cy="2594953"/>
              </a:xfrm>
            </p:grpSpPr>
            <p:sp>
              <p:nvSpPr>
                <p:cNvPr id="678" name="Oval 677">
                  <a:extLst>
                    <a:ext uri="{FF2B5EF4-FFF2-40B4-BE49-F238E27FC236}">
                      <a16:creationId xmlns:a16="http://schemas.microsoft.com/office/drawing/2014/main" id="{D85E4D51-A00E-4BD7-AF81-194CEE9D1E38}"/>
                    </a:ext>
                  </a:extLst>
                </p:cNvPr>
                <p:cNvSpPr/>
                <p:nvPr/>
              </p:nvSpPr>
              <p:spPr bwMode="auto">
                <a:xfrm>
                  <a:off x="9825927" y="34538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79" name="Oval 678">
                  <a:extLst>
                    <a:ext uri="{FF2B5EF4-FFF2-40B4-BE49-F238E27FC236}">
                      <a16:creationId xmlns:a16="http://schemas.microsoft.com/office/drawing/2014/main" id="{5E632F6E-53E9-454F-B2B7-5CB218585904}"/>
                    </a:ext>
                  </a:extLst>
                </p:cNvPr>
                <p:cNvSpPr/>
                <p:nvPr/>
              </p:nvSpPr>
              <p:spPr bwMode="auto">
                <a:xfrm>
                  <a:off x="9825927" y="41396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80" name="Oval 679">
                  <a:extLst>
                    <a:ext uri="{FF2B5EF4-FFF2-40B4-BE49-F238E27FC236}">
                      <a16:creationId xmlns:a16="http://schemas.microsoft.com/office/drawing/2014/main" id="{52DFDDB4-5FD3-40C5-A003-4870F7221388}"/>
                    </a:ext>
                  </a:extLst>
                </p:cNvPr>
                <p:cNvSpPr/>
                <p:nvPr/>
              </p:nvSpPr>
              <p:spPr bwMode="auto">
                <a:xfrm>
                  <a:off x="9825927" y="27680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81" name="Oval 680">
                  <a:extLst>
                    <a:ext uri="{FF2B5EF4-FFF2-40B4-BE49-F238E27FC236}">
                      <a16:creationId xmlns:a16="http://schemas.microsoft.com/office/drawing/2014/main" id="{29ED3DBD-1872-4329-AE20-72D426112097}"/>
                    </a:ext>
                  </a:extLst>
                </p:cNvPr>
                <p:cNvSpPr/>
                <p:nvPr/>
              </p:nvSpPr>
              <p:spPr bwMode="auto">
                <a:xfrm>
                  <a:off x="9825927" y="4825493"/>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82" name="Oval 681">
                  <a:extLst>
                    <a:ext uri="{FF2B5EF4-FFF2-40B4-BE49-F238E27FC236}">
                      <a16:creationId xmlns:a16="http://schemas.microsoft.com/office/drawing/2014/main" id="{BAAE50B4-E9A8-4910-8567-9FD24603F8C1}"/>
                    </a:ext>
                  </a:extLst>
                </p:cNvPr>
                <p:cNvSpPr/>
                <p:nvPr/>
              </p:nvSpPr>
              <p:spPr bwMode="auto">
                <a:xfrm>
                  <a:off x="9824418" y="37964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83" name="Oval 682">
                  <a:extLst>
                    <a:ext uri="{FF2B5EF4-FFF2-40B4-BE49-F238E27FC236}">
                      <a16:creationId xmlns:a16="http://schemas.microsoft.com/office/drawing/2014/main" id="{52E21657-72F2-464B-A546-C400D18F069A}"/>
                    </a:ext>
                  </a:extLst>
                </p:cNvPr>
                <p:cNvSpPr/>
                <p:nvPr/>
              </p:nvSpPr>
              <p:spPr bwMode="auto">
                <a:xfrm>
                  <a:off x="9824418" y="44822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84" name="Oval 683">
                  <a:extLst>
                    <a:ext uri="{FF2B5EF4-FFF2-40B4-BE49-F238E27FC236}">
                      <a16:creationId xmlns:a16="http://schemas.microsoft.com/office/drawing/2014/main" id="{45C1ADB3-9971-4A1C-97FF-00CA5F6E14CA}"/>
                    </a:ext>
                  </a:extLst>
                </p:cNvPr>
                <p:cNvSpPr/>
                <p:nvPr/>
              </p:nvSpPr>
              <p:spPr bwMode="auto">
                <a:xfrm>
                  <a:off x="9824418" y="31106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85" name="Oval 684">
                  <a:extLst>
                    <a:ext uri="{FF2B5EF4-FFF2-40B4-BE49-F238E27FC236}">
                      <a16:creationId xmlns:a16="http://schemas.microsoft.com/office/drawing/2014/main" id="{DED219E6-223F-4AAB-8285-90C71E50D308}"/>
                    </a:ext>
                  </a:extLst>
                </p:cNvPr>
                <p:cNvSpPr/>
                <p:nvPr/>
              </p:nvSpPr>
              <p:spPr bwMode="auto">
                <a:xfrm>
                  <a:off x="9824418" y="2424816"/>
                  <a:ext cx="187206" cy="194276"/>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58" name="Group 657">
                <a:extLst>
                  <a:ext uri="{FF2B5EF4-FFF2-40B4-BE49-F238E27FC236}">
                    <a16:creationId xmlns:a16="http://schemas.microsoft.com/office/drawing/2014/main" id="{25B172CE-A8E9-4333-ACDD-C8F036260F79}"/>
                  </a:ext>
                </a:extLst>
              </p:cNvPr>
              <p:cNvGrpSpPr/>
              <p:nvPr/>
            </p:nvGrpSpPr>
            <p:grpSpPr>
              <a:xfrm>
                <a:off x="8466653" y="3836663"/>
                <a:ext cx="159675" cy="757825"/>
                <a:chOff x="7712181" y="3204088"/>
                <a:chExt cx="159675" cy="757825"/>
              </a:xfrm>
            </p:grpSpPr>
            <p:sp>
              <p:nvSpPr>
                <p:cNvPr id="675" name="Oval 674">
                  <a:extLst>
                    <a:ext uri="{FF2B5EF4-FFF2-40B4-BE49-F238E27FC236}">
                      <a16:creationId xmlns:a16="http://schemas.microsoft.com/office/drawing/2014/main" id="{0DA69954-7856-439F-8F23-7E6E605A6C28}"/>
                    </a:ext>
                  </a:extLst>
                </p:cNvPr>
                <p:cNvSpPr/>
                <p:nvPr/>
              </p:nvSpPr>
              <p:spPr bwMode="auto">
                <a:xfrm>
                  <a:off x="7713458" y="3499680"/>
                  <a:ext cx="158398" cy="167289"/>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76" name="Oval 675">
                  <a:extLst>
                    <a:ext uri="{FF2B5EF4-FFF2-40B4-BE49-F238E27FC236}">
                      <a16:creationId xmlns:a16="http://schemas.microsoft.com/office/drawing/2014/main" id="{84366DCD-6D15-4D55-B8F7-7E244A6A256C}"/>
                    </a:ext>
                  </a:extLst>
                </p:cNvPr>
                <p:cNvSpPr/>
                <p:nvPr/>
              </p:nvSpPr>
              <p:spPr bwMode="auto">
                <a:xfrm>
                  <a:off x="7712181" y="3794624"/>
                  <a:ext cx="158398" cy="167289"/>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677" name="Oval 676">
                  <a:extLst>
                    <a:ext uri="{FF2B5EF4-FFF2-40B4-BE49-F238E27FC236}">
                      <a16:creationId xmlns:a16="http://schemas.microsoft.com/office/drawing/2014/main" id="{658EAFAD-2B4F-4C34-9458-C40BA33193D3}"/>
                    </a:ext>
                  </a:extLst>
                </p:cNvPr>
                <p:cNvSpPr/>
                <p:nvPr/>
              </p:nvSpPr>
              <p:spPr bwMode="auto">
                <a:xfrm>
                  <a:off x="7712181" y="3204088"/>
                  <a:ext cx="158398" cy="167289"/>
                </a:xfrm>
                <a:prstGeom prst="ellipse">
                  <a:avLst/>
                </a:prstGeom>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59" name="Straight Connector 658">
                <a:extLst>
                  <a:ext uri="{FF2B5EF4-FFF2-40B4-BE49-F238E27FC236}">
                    <a16:creationId xmlns:a16="http://schemas.microsoft.com/office/drawing/2014/main" id="{D0DC39CF-FC86-4EBA-B8AC-3EC8E73EC62D}"/>
                  </a:ext>
                </a:extLst>
              </p:cNvPr>
              <p:cNvCxnSpPr>
                <a:stCxn id="693" idx="6"/>
                <a:endCxn id="685" idx="2"/>
              </p:cNvCxnSpPr>
              <p:nvPr/>
            </p:nvCxnSpPr>
            <p:spPr>
              <a:xfrm>
                <a:off x="7227420" y="3272000"/>
                <a:ext cx="5655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43BAE56B-BA50-4090-9EFC-1B0CF38852F2}"/>
                  </a:ext>
                </a:extLst>
              </p:cNvPr>
              <p:cNvCxnSpPr>
                <a:cxnSpLocks/>
                <a:stCxn id="693" idx="6"/>
                <a:endCxn id="680" idx="2"/>
              </p:cNvCxnSpPr>
              <p:nvPr/>
            </p:nvCxnSpPr>
            <p:spPr>
              <a:xfrm>
                <a:off x="7227420" y="3272000"/>
                <a:ext cx="566866" cy="29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id="{08F0C636-2334-4AD3-96D5-152E01715318}"/>
                  </a:ext>
                </a:extLst>
              </p:cNvPr>
              <p:cNvCxnSpPr>
                <a:cxnSpLocks/>
                <a:stCxn id="693" idx="6"/>
                <a:endCxn id="684" idx="2"/>
              </p:cNvCxnSpPr>
              <p:nvPr/>
            </p:nvCxnSpPr>
            <p:spPr>
              <a:xfrm>
                <a:off x="7227420" y="3272000"/>
                <a:ext cx="565589" cy="590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id="{8E2AE7BB-3416-410D-A690-6DDA9DD25419}"/>
                  </a:ext>
                </a:extLst>
              </p:cNvPr>
              <p:cNvCxnSpPr>
                <a:cxnSpLocks/>
                <a:stCxn id="693" idx="6"/>
                <a:endCxn id="678" idx="2"/>
              </p:cNvCxnSpPr>
              <p:nvPr/>
            </p:nvCxnSpPr>
            <p:spPr>
              <a:xfrm>
                <a:off x="7227420" y="3272000"/>
                <a:ext cx="566866" cy="886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F9D3044B-FAB0-4195-815F-0B32B4891E69}"/>
                  </a:ext>
                </a:extLst>
              </p:cNvPr>
              <p:cNvCxnSpPr>
                <a:cxnSpLocks/>
                <a:stCxn id="693" idx="6"/>
                <a:endCxn id="682" idx="2"/>
              </p:cNvCxnSpPr>
              <p:nvPr/>
            </p:nvCxnSpPr>
            <p:spPr>
              <a:xfrm>
                <a:off x="7227420" y="3272000"/>
                <a:ext cx="565589" cy="1181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1F564131-1939-4ED6-BA74-33F2DA70983B}"/>
                  </a:ext>
                </a:extLst>
              </p:cNvPr>
              <p:cNvCxnSpPr>
                <a:cxnSpLocks/>
                <a:stCxn id="693" idx="6"/>
                <a:endCxn id="679" idx="2"/>
              </p:cNvCxnSpPr>
              <p:nvPr/>
            </p:nvCxnSpPr>
            <p:spPr>
              <a:xfrm>
                <a:off x="7227420" y="3272000"/>
                <a:ext cx="566866" cy="1476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17225F63-679C-47CC-8806-24D9CF065136}"/>
                  </a:ext>
                </a:extLst>
              </p:cNvPr>
              <p:cNvCxnSpPr>
                <a:cxnSpLocks/>
                <a:stCxn id="693" idx="6"/>
                <a:endCxn id="683" idx="2"/>
              </p:cNvCxnSpPr>
              <p:nvPr/>
            </p:nvCxnSpPr>
            <p:spPr>
              <a:xfrm>
                <a:off x="7227420" y="3272000"/>
                <a:ext cx="565589" cy="1771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9F3036FF-667D-47FB-A5C5-2F87DA1F9A08}"/>
                  </a:ext>
                </a:extLst>
              </p:cNvPr>
              <p:cNvCxnSpPr>
                <a:cxnSpLocks/>
                <a:stCxn id="693" idx="6"/>
                <a:endCxn id="681" idx="2"/>
              </p:cNvCxnSpPr>
              <p:nvPr/>
            </p:nvCxnSpPr>
            <p:spPr>
              <a:xfrm>
                <a:off x="7227420" y="3272000"/>
                <a:ext cx="566866" cy="2067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BC17CA8B-B990-47FD-98AC-80959D259A39}"/>
                  </a:ext>
                </a:extLst>
              </p:cNvPr>
              <p:cNvCxnSpPr>
                <a:cxnSpLocks/>
                <a:stCxn id="685" idx="6"/>
                <a:endCxn id="677" idx="2"/>
              </p:cNvCxnSpPr>
              <p:nvPr/>
            </p:nvCxnSpPr>
            <p:spPr>
              <a:xfrm>
                <a:off x="7951407" y="3272000"/>
                <a:ext cx="515246" cy="648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958A784D-E53E-4E8D-A6D9-9C998C76D8F3}"/>
                  </a:ext>
                </a:extLst>
              </p:cNvPr>
              <p:cNvCxnSpPr>
                <a:cxnSpLocks/>
                <a:stCxn id="680" idx="6"/>
                <a:endCxn id="677" idx="2"/>
              </p:cNvCxnSpPr>
              <p:nvPr/>
            </p:nvCxnSpPr>
            <p:spPr>
              <a:xfrm>
                <a:off x="7952684" y="3567592"/>
                <a:ext cx="513969" cy="352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037E314E-DFFB-4D8B-BD2A-BBA64DADEC23}"/>
                  </a:ext>
                </a:extLst>
              </p:cNvPr>
              <p:cNvCxnSpPr>
                <a:cxnSpLocks/>
                <a:stCxn id="684" idx="6"/>
                <a:endCxn id="677" idx="2"/>
              </p:cNvCxnSpPr>
              <p:nvPr/>
            </p:nvCxnSpPr>
            <p:spPr>
              <a:xfrm>
                <a:off x="7951407" y="3862536"/>
                <a:ext cx="515246" cy="57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72289689-4EA5-4D0E-8666-F0F285A3D94A}"/>
                  </a:ext>
                </a:extLst>
              </p:cNvPr>
              <p:cNvCxnSpPr>
                <a:cxnSpLocks/>
                <a:stCxn id="678" idx="6"/>
                <a:endCxn id="677" idx="2"/>
              </p:cNvCxnSpPr>
              <p:nvPr/>
            </p:nvCxnSpPr>
            <p:spPr>
              <a:xfrm flipV="1">
                <a:off x="7952684" y="3920308"/>
                <a:ext cx="513969" cy="237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7824EE4A-0399-4C0D-9802-8876C980695E}"/>
                  </a:ext>
                </a:extLst>
              </p:cNvPr>
              <p:cNvCxnSpPr>
                <a:cxnSpLocks/>
                <a:stCxn id="682" idx="6"/>
                <a:endCxn id="677" idx="2"/>
              </p:cNvCxnSpPr>
              <p:nvPr/>
            </p:nvCxnSpPr>
            <p:spPr>
              <a:xfrm flipV="1">
                <a:off x="7951407" y="3920308"/>
                <a:ext cx="515246" cy="532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7B25FAB-97BE-4226-B23A-C1BCF8E0195F}"/>
                  </a:ext>
                </a:extLst>
              </p:cNvPr>
              <p:cNvCxnSpPr>
                <a:cxnSpLocks/>
                <a:stCxn id="679" idx="6"/>
                <a:endCxn id="677" idx="2"/>
              </p:cNvCxnSpPr>
              <p:nvPr/>
            </p:nvCxnSpPr>
            <p:spPr>
              <a:xfrm flipV="1">
                <a:off x="7952684" y="3920308"/>
                <a:ext cx="513969" cy="828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30D81CD4-6BA2-46A9-84FE-649BEA1A66E3}"/>
                  </a:ext>
                </a:extLst>
              </p:cNvPr>
              <p:cNvCxnSpPr>
                <a:cxnSpLocks/>
                <a:stCxn id="683" idx="6"/>
                <a:endCxn id="677" idx="2"/>
              </p:cNvCxnSpPr>
              <p:nvPr/>
            </p:nvCxnSpPr>
            <p:spPr>
              <a:xfrm flipV="1">
                <a:off x="7951407" y="3920308"/>
                <a:ext cx="515246" cy="1123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99F60FE3-DED6-4E2C-8D40-8B18302AD756}"/>
                  </a:ext>
                </a:extLst>
              </p:cNvPr>
              <p:cNvCxnSpPr>
                <a:cxnSpLocks/>
                <a:endCxn id="677" idx="1"/>
              </p:cNvCxnSpPr>
              <p:nvPr/>
            </p:nvCxnSpPr>
            <p:spPr>
              <a:xfrm flipV="1">
                <a:off x="7952683" y="3861162"/>
                <a:ext cx="537167" cy="145849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51" name="Straight Arrow Connector 650">
              <a:extLst>
                <a:ext uri="{FF2B5EF4-FFF2-40B4-BE49-F238E27FC236}">
                  <a16:creationId xmlns:a16="http://schemas.microsoft.com/office/drawing/2014/main" id="{E947E620-1201-4537-9537-4188136E52ED}"/>
                </a:ext>
              </a:extLst>
            </p:cNvPr>
            <p:cNvCxnSpPr>
              <a:cxnSpLocks/>
            </p:cNvCxnSpPr>
            <p:nvPr/>
          </p:nvCxnSpPr>
          <p:spPr>
            <a:xfrm flipV="1">
              <a:off x="2739764" y="3897420"/>
              <a:ext cx="103941" cy="191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52" name="Group 651">
              <a:extLst>
                <a:ext uri="{FF2B5EF4-FFF2-40B4-BE49-F238E27FC236}">
                  <a16:creationId xmlns:a16="http://schemas.microsoft.com/office/drawing/2014/main" id="{72B22F4B-3A23-440D-BCDE-BC0FBB819F64}"/>
                </a:ext>
              </a:extLst>
            </p:cNvPr>
            <p:cNvGrpSpPr/>
            <p:nvPr/>
          </p:nvGrpSpPr>
          <p:grpSpPr>
            <a:xfrm>
              <a:off x="2611441" y="3889097"/>
              <a:ext cx="88741" cy="14308"/>
              <a:chOff x="7121908" y="4194891"/>
              <a:chExt cx="418399" cy="61998"/>
            </a:xfrm>
          </p:grpSpPr>
          <p:sp>
            <p:nvSpPr>
              <p:cNvPr id="653" name="Oval 652">
                <a:extLst>
                  <a:ext uri="{FF2B5EF4-FFF2-40B4-BE49-F238E27FC236}">
                    <a16:creationId xmlns:a16="http://schemas.microsoft.com/office/drawing/2014/main" id="{BBCA94C7-AE3E-4336-819B-EA0C04BAB4E5}"/>
                  </a:ext>
                </a:extLst>
              </p:cNvPr>
              <p:cNvSpPr/>
              <p:nvPr/>
            </p:nvSpPr>
            <p:spPr>
              <a:xfrm>
                <a:off x="7121908" y="4194891"/>
                <a:ext cx="60920" cy="61998"/>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54" name="Oval 653">
                <a:extLst>
                  <a:ext uri="{FF2B5EF4-FFF2-40B4-BE49-F238E27FC236}">
                    <a16:creationId xmlns:a16="http://schemas.microsoft.com/office/drawing/2014/main" id="{D1C3DC70-9BF6-437F-9882-F5CBFAFF4B8C}"/>
                  </a:ext>
                </a:extLst>
              </p:cNvPr>
              <p:cNvSpPr/>
              <p:nvPr/>
            </p:nvSpPr>
            <p:spPr>
              <a:xfrm>
                <a:off x="7300648" y="4194891"/>
                <a:ext cx="60920" cy="61998"/>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55" name="Oval 654">
                <a:extLst>
                  <a:ext uri="{FF2B5EF4-FFF2-40B4-BE49-F238E27FC236}">
                    <a16:creationId xmlns:a16="http://schemas.microsoft.com/office/drawing/2014/main" id="{57A979D7-1E0B-4607-B505-717E66CD31B6}"/>
                  </a:ext>
                </a:extLst>
              </p:cNvPr>
              <p:cNvSpPr/>
              <p:nvPr/>
            </p:nvSpPr>
            <p:spPr>
              <a:xfrm>
                <a:off x="7479387" y="4194891"/>
                <a:ext cx="60920" cy="61998"/>
              </a:xfrm>
              <a:prstGeom prst="ellips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sp>
        <p:nvSpPr>
          <p:cNvPr id="854" name="Rectangle: Rounded Corners 853">
            <a:extLst>
              <a:ext uri="{FF2B5EF4-FFF2-40B4-BE49-F238E27FC236}">
                <a16:creationId xmlns:a16="http://schemas.microsoft.com/office/drawing/2014/main" id="{839A4D51-08BC-48B9-A7C6-94CA9C213AAA}"/>
              </a:ext>
            </a:extLst>
          </p:cNvPr>
          <p:cNvSpPr/>
          <p:nvPr/>
        </p:nvSpPr>
        <p:spPr>
          <a:xfrm>
            <a:off x="4768993" y="2132329"/>
            <a:ext cx="7284510" cy="3355467"/>
          </a:xfrm>
          <a:prstGeom prst="roundRect">
            <a:avLst/>
          </a:prstGeom>
          <a:noFill/>
          <a:ln w="1905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GB" sz="2448">
              <a:gradFill>
                <a:gsLst>
                  <a:gs pos="0">
                    <a:srgbClr val="FFFFFF"/>
                  </a:gs>
                  <a:gs pos="100000">
                    <a:srgbClr val="FFFFFF"/>
                  </a:gs>
                </a:gsLst>
                <a:lin ang="5400000" scaled="0"/>
              </a:gradFill>
              <a:latin typeface="Segoe UI"/>
              <a:cs typeface="Segoe UI" pitchFamily="34" charset="0"/>
            </a:endParaRPr>
          </a:p>
        </p:txBody>
      </p:sp>
      <p:pic>
        <p:nvPicPr>
          <p:cNvPr id="863" name="Picture 862">
            <a:extLst>
              <a:ext uri="{FF2B5EF4-FFF2-40B4-BE49-F238E27FC236}">
                <a16:creationId xmlns:a16="http://schemas.microsoft.com/office/drawing/2014/main" id="{137A60E5-6CCF-4B7D-859A-B0E556DE5DB1}"/>
              </a:ext>
            </a:extLst>
          </p:cNvPr>
          <p:cNvPicPr>
            <a:picLocks noChangeAspect="1"/>
          </p:cNvPicPr>
          <p:nvPr/>
        </p:nvPicPr>
        <p:blipFill>
          <a:blip r:embed="rId3"/>
          <a:stretch>
            <a:fillRect/>
          </a:stretch>
        </p:blipFill>
        <p:spPr>
          <a:xfrm>
            <a:off x="5343382" y="3385303"/>
            <a:ext cx="567351" cy="756468"/>
          </a:xfrm>
          <a:prstGeom prst="rect">
            <a:avLst/>
          </a:prstGeom>
          <a:ln>
            <a:solidFill>
              <a:schemeClr val="accent2"/>
            </a:solidFill>
          </a:ln>
        </p:spPr>
      </p:pic>
      <p:sp>
        <p:nvSpPr>
          <p:cNvPr id="866" name="Rectangle 2">
            <a:extLst>
              <a:ext uri="{FF2B5EF4-FFF2-40B4-BE49-F238E27FC236}">
                <a16:creationId xmlns:a16="http://schemas.microsoft.com/office/drawing/2014/main" id="{7ED07E32-D32D-4CEF-8573-555CFAA49301}"/>
              </a:ext>
            </a:extLst>
          </p:cNvPr>
          <p:cNvSpPr txBox="1">
            <a:spLocks noChangeArrowheads="1"/>
          </p:cNvSpPr>
          <p:nvPr/>
        </p:nvSpPr>
        <p:spPr bwMode="auto">
          <a:xfrm>
            <a:off x="5223510" y="4364311"/>
            <a:ext cx="1058952" cy="4330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lvl="1" indent="0" algn="ctr" defTabSz="932060" eaLnBrk="1" hangingPunct="1">
              <a:spcBef>
                <a:spcPts val="1800"/>
              </a:spcBef>
              <a:buNone/>
              <a:defRPr/>
            </a:pPr>
            <a:r>
              <a:rPr lang="en-US" altLang="en-US" sz="1600">
                <a:solidFill>
                  <a:schemeClr val="tx1"/>
                </a:solidFill>
                <a:latin typeface="+mn-lt"/>
                <a:cs typeface="+mn-cs"/>
              </a:rPr>
              <a:t>Subset 1</a:t>
            </a:r>
          </a:p>
        </p:txBody>
      </p:sp>
      <p:sp>
        <p:nvSpPr>
          <p:cNvPr id="868" name="Rectangle 2">
            <a:extLst>
              <a:ext uri="{FF2B5EF4-FFF2-40B4-BE49-F238E27FC236}">
                <a16:creationId xmlns:a16="http://schemas.microsoft.com/office/drawing/2014/main" id="{C898EDFD-3C6C-408C-B170-EC821F80D171}"/>
              </a:ext>
            </a:extLst>
          </p:cNvPr>
          <p:cNvSpPr txBox="1">
            <a:spLocks noChangeArrowheads="1"/>
          </p:cNvSpPr>
          <p:nvPr/>
        </p:nvSpPr>
        <p:spPr bwMode="auto">
          <a:xfrm>
            <a:off x="8877149" y="4408366"/>
            <a:ext cx="966085" cy="4330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lvl="1" indent="0" algn="ctr" defTabSz="932060" eaLnBrk="1" hangingPunct="1">
              <a:spcBef>
                <a:spcPts val="1800"/>
              </a:spcBef>
              <a:buNone/>
              <a:defRPr/>
            </a:pPr>
            <a:r>
              <a:rPr lang="en-US" altLang="en-US" sz="1600">
                <a:solidFill>
                  <a:schemeClr val="tx1"/>
                </a:solidFill>
                <a:latin typeface="+mn-lt"/>
                <a:cs typeface="+mn-cs"/>
              </a:rPr>
              <a:t>Subset 2</a:t>
            </a:r>
          </a:p>
        </p:txBody>
      </p:sp>
      <p:pic>
        <p:nvPicPr>
          <p:cNvPr id="872" name="Picture 871">
            <a:extLst>
              <a:ext uri="{FF2B5EF4-FFF2-40B4-BE49-F238E27FC236}">
                <a16:creationId xmlns:a16="http://schemas.microsoft.com/office/drawing/2014/main" id="{4C78E4AD-437B-44CF-B1B4-C42B83EB2EE8}"/>
              </a:ext>
            </a:extLst>
          </p:cNvPr>
          <p:cNvPicPr>
            <a:picLocks noChangeAspect="1"/>
          </p:cNvPicPr>
          <p:nvPr/>
        </p:nvPicPr>
        <p:blipFill rotWithShape="1">
          <a:blip r:embed="rId4"/>
          <a:srcRect l="29123" t="7252" b="21052"/>
          <a:stretch/>
        </p:blipFill>
        <p:spPr>
          <a:xfrm>
            <a:off x="5445383" y="3479134"/>
            <a:ext cx="579171" cy="878791"/>
          </a:xfrm>
          <a:prstGeom prst="rect">
            <a:avLst/>
          </a:prstGeom>
          <a:ln>
            <a:solidFill>
              <a:schemeClr val="accent2"/>
            </a:solidFill>
          </a:ln>
        </p:spPr>
      </p:pic>
      <p:pic>
        <p:nvPicPr>
          <p:cNvPr id="262" name="Picture 261">
            <a:extLst>
              <a:ext uri="{FF2B5EF4-FFF2-40B4-BE49-F238E27FC236}">
                <a16:creationId xmlns:a16="http://schemas.microsoft.com/office/drawing/2014/main" id="{9D9055ED-0F6A-4178-9A47-0AD855CD3D6E}"/>
              </a:ext>
            </a:extLst>
          </p:cNvPr>
          <p:cNvPicPr>
            <a:picLocks noChangeAspect="1"/>
          </p:cNvPicPr>
          <p:nvPr/>
        </p:nvPicPr>
        <p:blipFill>
          <a:blip r:embed="rId3"/>
          <a:stretch>
            <a:fillRect/>
          </a:stretch>
        </p:blipFill>
        <p:spPr>
          <a:xfrm>
            <a:off x="8961909" y="3382371"/>
            <a:ext cx="567351" cy="756468"/>
          </a:xfrm>
          <a:prstGeom prst="rect">
            <a:avLst/>
          </a:prstGeom>
          <a:ln>
            <a:solidFill>
              <a:schemeClr val="accent2"/>
            </a:solidFill>
          </a:ln>
        </p:spPr>
      </p:pic>
      <p:pic>
        <p:nvPicPr>
          <p:cNvPr id="263" name="Picture 262">
            <a:extLst>
              <a:ext uri="{FF2B5EF4-FFF2-40B4-BE49-F238E27FC236}">
                <a16:creationId xmlns:a16="http://schemas.microsoft.com/office/drawing/2014/main" id="{F411F0EC-95AA-479C-887C-B62C1DDE2C25}"/>
              </a:ext>
            </a:extLst>
          </p:cNvPr>
          <p:cNvPicPr>
            <a:picLocks noChangeAspect="1"/>
          </p:cNvPicPr>
          <p:nvPr/>
        </p:nvPicPr>
        <p:blipFill rotWithShape="1">
          <a:blip r:embed="rId4"/>
          <a:srcRect l="29123" t="7252" b="21052"/>
          <a:stretch/>
        </p:blipFill>
        <p:spPr>
          <a:xfrm>
            <a:off x="9063910" y="3476202"/>
            <a:ext cx="579171" cy="878791"/>
          </a:xfrm>
          <a:prstGeom prst="rect">
            <a:avLst/>
          </a:prstGeom>
          <a:ln>
            <a:solidFill>
              <a:schemeClr val="accent2"/>
            </a:solidFill>
          </a:ln>
        </p:spPr>
      </p:pic>
      <p:grpSp>
        <p:nvGrpSpPr>
          <p:cNvPr id="273" name="Group 272">
            <a:extLst>
              <a:ext uri="{FF2B5EF4-FFF2-40B4-BE49-F238E27FC236}">
                <a16:creationId xmlns:a16="http://schemas.microsoft.com/office/drawing/2014/main" id="{1EE7C100-013C-47CF-8D26-D8318C21D6CF}"/>
              </a:ext>
            </a:extLst>
          </p:cNvPr>
          <p:cNvGrpSpPr/>
          <p:nvPr/>
        </p:nvGrpSpPr>
        <p:grpSpPr>
          <a:xfrm>
            <a:off x="289910" y="2647175"/>
            <a:ext cx="824432" cy="972179"/>
            <a:chOff x="282777" y="2651983"/>
            <a:chExt cx="824432" cy="972179"/>
          </a:xfrm>
        </p:grpSpPr>
        <p:pic>
          <p:nvPicPr>
            <p:cNvPr id="274" name="Picture 273">
              <a:extLst>
                <a:ext uri="{FF2B5EF4-FFF2-40B4-BE49-F238E27FC236}">
                  <a16:creationId xmlns:a16="http://schemas.microsoft.com/office/drawing/2014/main" id="{6863B4E8-8914-4CA4-80DA-835022443A80}"/>
                </a:ext>
              </a:extLst>
            </p:cNvPr>
            <p:cNvPicPr>
              <a:picLocks noChangeAspect="1"/>
            </p:cNvPicPr>
            <p:nvPr/>
          </p:nvPicPr>
          <p:blipFill>
            <a:blip r:embed="rId3"/>
            <a:stretch>
              <a:fillRect/>
            </a:stretch>
          </p:blipFill>
          <p:spPr>
            <a:xfrm>
              <a:off x="282777" y="2651983"/>
              <a:ext cx="567351" cy="756468"/>
            </a:xfrm>
            <a:prstGeom prst="rect">
              <a:avLst/>
            </a:prstGeom>
            <a:ln>
              <a:solidFill>
                <a:schemeClr val="accent2"/>
              </a:solidFill>
            </a:ln>
          </p:spPr>
        </p:pic>
        <p:pic>
          <p:nvPicPr>
            <p:cNvPr id="275" name="Picture 274">
              <a:extLst>
                <a:ext uri="{FF2B5EF4-FFF2-40B4-BE49-F238E27FC236}">
                  <a16:creationId xmlns:a16="http://schemas.microsoft.com/office/drawing/2014/main" id="{88E4E180-5933-4C72-8AE4-4E7B40FC77D8}"/>
                </a:ext>
              </a:extLst>
            </p:cNvPr>
            <p:cNvPicPr>
              <a:picLocks noChangeAspect="1"/>
            </p:cNvPicPr>
            <p:nvPr/>
          </p:nvPicPr>
          <p:blipFill>
            <a:blip r:embed="rId3"/>
            <a:stretch>
              <a:fillRect/>
            </a:stretch>
          </p:blipFill>
          <p:spPr>
            <a:xfrm>
              <a:off x="398020" y="2743587"/>
              <a:ext cx="567351" cy="756468"/>
            </a:xfrm>
            <a:prstGeom prst="rect">
              <a:avLst/>
            </a:prstGeom>
            <a:ln>
              <a:solidFill>
                <a:schemeClr val="accent2"/>
              </a:solidFill>
            </a:ln>
          </p:spPr>
        </p:pic>
        <p:pic>
          <p:nvPicPr>
            <p:cNvPr id="276" name="Picture 275">
              <a:extLst>
                <a:ext uri="{FF2B5EF4-FFF2-40B4-BE49-F238E27FC236}">
                  <a16:creationId xmlns:a16="http://schemas.microsoft.com/office/drawing/2014/main" id="{7C2A6AA6-3273-414B-86AC-FD145AA654B5}"/>
                </a:ext>
              </a:extLst>
            </p:cNvPr>
            <p:cNvPicPr>
              <a:picLocks noChangeAspect="1"/>
            </p:cNvPicPr>
            <p:nvPr/>
          </p:nvPicPr>
          <p:blipFill>
            <a:blip r:embed="rId3"/>
            <a:stretch>
              <a:fillRect/>
            </a:stretch>
          </p:blipFill>
          <p:spPr>
            <a:xfrm>
              <a:off x="539858" y="2867694"/>
              <a:ext cx="567351" cy="756468"/>
            </a:xfrm>
            <a:prstGeom prst="rect">
              <a:avLst/>
            </a:prstGeom>
            <a:ln>
              <a:solidFill>
                <a:schemeClr val="accent2"/>
              </a:solidFill>
            </a:ln>
          </p:spPr>
        </p:pic>
      </p:grpSp>
      <p:grpSp>
        <p:nvGrpSpPr>
          <p:cNvPr id="277" name="Group 276">
            <a:extLst>
              <a:ext uri="{FF2B5EF4-FFF2-40B4-BE49-F238E27FC236}">
                <a16:creationId xmlns:a16="http://schemas.microsoft.com/office/drawing/2014/main" id="{B6AB235D-6CD8-4270-8750-FC5D48CCA32B}"/>
              </a:ext>
            </a:extLst>
          </p:cNvPr>
          <p:cNvGrpSpPr/>
          <p:nvPr/>
        </p:nvGrpSpPr>
        <p:grpSpPr>
          <a:xfrm>
            <a:off x="268858" y="3835586"/>
            <a:ext cx="853982" cy="1088593"/>
            <a:chOff x="1347534" y="8373978"/>
            <a:chExt cx="2318085" cy="2954924"/>
          </a:xfrm>
        </p:grpSpPr>
        <p:pic>
          <p:nvPicPr>
            <p:cNvPr id="278" name="Picture 277">
              <a:extLst>
                <a:ext uri="{FF2B5EF4-FFF2-40B4-BE49-F238E27FC236}">
                  <a16:creationId xmlns:a16="http://schemas.microsoft.com/office/drawing/2014/main" id="{E561F92A-2E4D-4333-B4A8-6F02710FADB5}"/>
                </a:ext>
              </a:extLst>
            </p:cNvPr>
            <p:cNvPicPr>
              <a:picLocks noChangeAspect="1"/>
            </p:cNvPicPr>
            <p:nvPr/>
          </p:nvPicPr>
          <p:blipFill rotWithShape="1">
            <a:blip r:embed="rId4"/>
            <a:srcRect l="29123" t="7252" b="21052"/>
            <a:stretch/>
          </p:blipFill>
          <p:spPr>
            <a:xfrm>
              <a:off x="1347534" y="8373978"/>
              <a:ext cx="1572127" cy="2385429"/>
            </a:xfrm>
            <a:prstGeom prst="rect">
              <a:avLst/>
            </a:prstGeom>
            <a:ln>
              <a:solidFill>
                <a:schemeClr val="accent2"/>
              </a:solidFill>
            </a:ln>
          </p:spPr>
        </p:pic>
        <p:pic>
          <p:nvPicPr>
            <p:cNvPr id="279" name="Picture 278">
              <a:extLst>
                <a:ext uri="{FF2B5EF4-FFF2-40B4-BE49-F238E27FC236}">
                  <a16:creationId xmlns:a16="http://schemas.microsoft.com/office/drawing/2014/main" id="{024BD02A-627A-4936-B480-FAA6AD754679}"/>
                </a:ext>
              </a:extLst>
            </p:cNvPr>
            <p:cNvPicPr>
              <a:picLocks noChangeAspect="1"/>
            </p:cNvPicPr>
            <p:nvPr/>
          </p:nvPicPr>
          <p:blipFill rotWithShape="1">
            <a:blip r:embed="rId4"/>
            <a:srcRect l="29123" t="7252" b="21052"/>
            <a:stretch/>
          </p:blipFill>
          <p:spPr>
            <a:xfrm>
              <a:off x="1724522" y="8638672"/>
              <a:ext cx="1572127" cy="2385429"/>
            </a:xfrm>
            <a:prstGeom prst="rect">
              <a:avLst/>
            </a:prstGeom>
            <a:ln>
              <a:solidFill>
                <a:schemeClr val="accent2"/>
              </a:solidFill>
            </a:ln>
          </p:spPr>
        </p:pic>
        <p:pic>
          <p:nvPicPr>
            <p:cNvPr id="280" name="Picture 279">
              <a:extLst>
                <a:ext uri="{FF2B5EF4-FFF2-40B4-BE49-F238E27FC236}">
                  <a16:creationId xmlns:a16="http://schemas.microsoft.com/office/drawing/2014/main" id="{E80911C8-0F43-4D63-8EFB-AFD7D657F279}"/>
                </a:ext>
              </a:extLst>
            </p:cNvPr>
            <p:cNvPicPr>
              <a:picLocks noChangeAspect="1"/>
            </p:cNvPicPr>
            <p:nvPr/>
          </p:nvPicPr>
          <p:blipFill rotWithShape="1">
            <a:blip r:embed="rId4"/>
            <a:srcRect l="29123" t="7252" b="21052"/>
            <a:stretch/>
          </p:blipFill>
          <p:spPr>
            <a:xfrm>
              <a:off x="2093492" y="8943473"/>
              <a:ext cx="1572127" cy="2385429"/>
            </a:xfrm>
            <a:prstGeom prst="rect">
              <a:avLst/>
            </a:prstGeom>
            <a:ln>
              <a:solidFill>
                <a:schemeClr val="accent2"/>
              </a:solidFill>
            </a:ln>
          </p:spPr>
        </p:pic>
      </p:grpSp>
      <p:sp>
        <p:nvSpPr>
          <p:cNvPr id="161" name="Rectangle 2">
            <a:extLst>
              <a:ext uri="{FF2B5EF4-FFF2-40B4-BE49-F238E27FC236}">
                <a16:creationId xmlns:a16="http://schemas.microsoft.com/office/drawing/2014/main" id="{1F17D371-5DC7-460E-A414-1B6840E23583}"/>
              </a:ext>
            </a:extLst>
          </p:cNvPr>
          <p:cNvSpPr txBox="1">
            <a:spLocks noChangeArrowheads="1"/>
          </p:cNvSpPr>
          <p:nvPr/>
        </p:nvSpPr>
        <p:spPr bwMode="auto">
          <a:xfrm>
            <a:off x="5438826" y="3007674"/>
            <a:ext cx="1107709" cy="320799"/>
          </a:xfrm>
          <a:prstGeom prst="rect">
            <a:avLst/>
          </a:prstGeom>
          <a:solidFill>
            <a:srgbClr val="FFFFFF"/>
          </a:solidFill>
          <a:ln w="9525">
            <a:noFill/>
            <a:miter lim="800000"/>
            <a:headEnd/>
            <a:tailEnd/>
          </a:ln>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lvl="1" indent="0" algn="ctr" defTabSz="932060" eaLnBrk="1" hangingPunct="1">
              <a:spcBef>
                <a:spcPts val="1800"/>
              </a:spcBef>
              <a:buNone/>
              <a:defRPr/>
            </a:pPr>
            <a:r>
              <a:rPr lang="en-GB" altLang="en-US" sz="1600">
                <a:solidFill>
                  <a:schemeClr val="tx1"/>
                </a:solidFill>
                <a:latin typeface="+mn-lt"/>
                <a:cs typeface="+mn-cs"/>
              </a:rPr>
              <a:t>Worker 1</a:t>
            </a:r>
            <a:endParaRPr lang="en-US" altLang="en-US" sz="1600">
              <a:solidFill>
                <a:schemeClr val="tx1"/>
              </a:solidFill>
              <a:latin typeface="+mn-lt"/>
              <a:cs typeface="+mn-cs"/>
            </a:endParaRPr>
          </a:p>
        </p:txBody>
      </p:sp>
      <p:sp>
        <p:nvSpPr>
          <p:cNvPr id="165" name="Rectangle 2">
            <a:extLst>
              <a:ext uri="{FF2B5EF4-FFF2-40B4-BE49-F238E27FC236}">
                <a16:creationId xmlns:a16="http://schemas.microsoft.com/office/drawing/2014/main" id="{6913F70C-D6F3-486B-AEC9-E3C4A5ED11A4}"/>
              </a:ext>
            </a:extLst>
          </p:cNvPr>
          <p:cNvSpPr txBox="1">
            <a:spLocks noChangeArrowheads="1"/>
          </p:cNvSpPr>
          <p:nvPr/>
        </p:nvSpPr>
        <p:spPr bwMode="auto">
          <a:xfrm>
            <a:off x="9081878" y="3010427"/>
            <a:ext cx="1107709" cy="320799"/>
          </a:xfrm>
          <a:prstGeom prst="rect">
            <a:avLst/>
          </a:prstGeom>
          <a:solidFill>
            <a:srgbClr val="FFFFFF"/>
          </a:solidFill>
          <a:ln w="9525">
            <a:noFill/>
            <a:miter lim="800000"/>
            <a:headEnd/>
            <a:tailEnd/>
          </a:ln>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lvl="1" indent="0" algn="ctr" defTabSz="932060" eaLnBrk="1" hangingPunct="1">
              <a:spcBef>
                <a:spcPts val="1800"/>
              </a:spcBef>
              <a:buNone/>
              <a:defRPr/>
            </a:pPr>
            <a:r>
              <a:rPr lang="en-GB" altLang="en-US" sz="1600">
                <a:solidFill>
                  <a:schemeClr val="tx1"/>
                </a:solidFill>
                <a:latin typeface="+mn-lt"/>
                <a:cs typeface="+mn-cs"/>
              </a:rPr>
              <a:t>Worker 2</a:t>
            </a:r>
            <a:endParaRPr lang="en-US" altLang="en-US" sz="1600">
              <a:solidFill>
                <a:schemeClr val="tx1"/>
              </a:solidFill>
              <a:latin typeface="+mn-lt"/>
              <a:cs typeface="+mn-cs"/>
            </a:endParaRPr>
          </a:p>
        </p:txBody>
      </p:sp>
      <p:sp>
        <p:nvSpPr>
          <p:cNvPr id="175" name="Rectangle 2">
            <a:extLst>
              <a:ext uri="{FF2B5EF4-FFF2-40B4-BE49-F238E27FC236}">
                <a16:creationId xmlns:a16="http://schemas.microsoft.com/office/drawing/2014/main" id="{F0A4366A-0CD5-4E9E-B0B0-ED02F220CD79}"/>
              </a:ext>
            </a:extLst>
          </p:cNvPr>
          <p:cNvSpPr txBox="1">
            <a:spLocks noChangeArrowheads="1"/>
          </p:cNvSpPr>
          <p:nvPr/>
        </p:nvSpPr>
        <p:spPr bwMode="auto">
          <a:xfrm>
            <a:off x="3403044" y="3308850"/>
            <a:ext cx="1279177" cy="29272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lvl="1" indent="0" algn="ctr" defTabSz="932060" eaLnBrk="1" hangingPunct="1">
              <a:spcBef>
                <a:spcPts val="1800"/>
              </a:spcBef>
              <a:buNone/>
              <a:defRPr/>
            </a:pPr>
            <a:r>
              <a:rPr lang="en-GB" altLang="en-US" sz="1600">
                <a:solidFill>
                  <a:schemeClr val="tx1"/>
                </a:solidFill>
                <a:latin typeface="+mn-lt"/>
                <a:cs typeface="+mn-cs"/>
              </a:rPr>
              <a:t>Job manager</a:t>
            </a:r>
            <a:endParaRPr lang="en-US" altLang="en-US" sz="1600">
              <a:solidFill>
                <a:schemeClr val="tx1"/>
              </a:solidFill>
              <a:latin typeface="+mn-lt"/>
              <a:cs typeface="+mn-cs"/>
            </a:endParaRPr>
          </a:p>
        </p:txBody>
      </p:sp>
      <p:grpSp>
        <p:nvGrpSpPr>
          <p:cNvPr id="176" name="Group 175">
            <a:extLst>
              <a:ext uri="{FF2B5EF4-FFF2-40B4-BE49-F238E27FC236}">
                <a16:creationId xmlns:a16="http://schemas.microsoft.com/office/drawing/2014/main" id="{1A2CE9A4-54CE-47D2-BA09-296A11410F79}"/>
              </a:ext>
            </a:extLst>
          </p:cNvPr>
          <p:cNvGrpSpPr/>
          <p:nvPr/>
        </p:nvGrpSpPr>
        <p:grpSpPr>
          <a:xfrm>
            <a:off x="3308588" y="3659673"/>
            <a:ext cx="1468089" cy="477267"/>
            <a:chOff x="3300904" y="3659673"/>
            <a:chExt cx="1468089" cy="477267"/>
          </a:xfrm>
        </p:grpSpPr>
        <p:cxnSp>
          <p:nvCxnSpPr>
            <p:cNvPr id="177" name="Straight Arrow Connector 176">
              <a:extLst>
                <a:ext uri="{FF2B5EF4-FFF2-40B4-BE49-F238E27FC236}">
                  <a16:creationId xmlns:a16="http://schemas.microsoft.com/office/drawing/2014/main" id="{55CD1897-0122-4321-A60D-A6FA3AD1AD83}"/>
                </a:ext>
              </a:extLst>
            </p:cNvPr>
            <p:cNvCxnSpPr>
              <a:cxnSpLocks/>
            </p:cNvCxnSpPr>
            <p:nvPr/>
          </p:nvCxnSpPr>
          <p:spPr bwMode="auto">
            <a:xfrm>
              <a:off x="3300904" y="3898306"/>
              <a:ext cx="241912" cy="0"/>
            </a:xfrm>
            <a:prstGeom prst="straightConnector1">
              <a:avLst/>
            </a:prstGeom>
            <a:ln w="12700">
              <a:solidFill>
                <a:schemeClr val="tx2"/>
              </a:solidFill>
              <a:prstDash val="solid"/>
              <a:headEnd type="none"/>
              <a:tailEnd type="triangle"/>
            </a:ln>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0209279-293B-4A25-97BA-995C4D21DD52}"/>
                </a:ext>
              </a:extLst>
            </p:cNvPr>
            <p:cNvCxnSpPr>
              <a:cxnSpLocks/>
            </p:cNvCxnSpPr>
            <p:nvPr/>
          </p:nvCxnSpPr>
          <p:spPr bwMode="auto">
            <a:xfrm>
              <a:off x="4527081" y="3898306"/>
              <a:ext cx="241912" cy="0"/>
            </a:xfrm>
            <a:prstGeom prst="straightConnector1">
              <a:avLst/>
            </a:prstGeom>
            <a:ln w="12700">
              <a:solidFill>
                <a:schemeClr val="tx2"/>
              </a:solidFill>
              <a:prstDash val="solid"/>
              <a:headEnd type="none"/>
              <a:tailEnd type="triangle"/>
            </a:ln>
            <a:extLst>
              <a:ext uri="{AF507438-7753-43e0-B8FC-AC1667EBCBE1}">
                <a14:hiddenEffects xmlns:a14="http://schemas.microsoft.com/office/drawing/2010/main" xmlns:mc="http://schemas.openxmlformats.org/markup-compatibility/2006" xmlns:p14="http://schemas.microsoft.com/office/powerpoint/2010/main" xmlns:asvg="http://schemas.microsoft.com/office/drawing/2016/SVG/main" xmlns:a16="http://schemas.microsoft.com/office/drawing/2014/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BD26947B-A503-442A-9194-D6836D209FC5}"/>
                </a:ext>
              </a:extLst>
            </p:cNvPr>
            <p:cNvGrpSpPr/>
            <p:nvPr/>
          </p:nvGrpSpPr>
          <p:grpSpPr>
            <a:xfrm>
              <a:off x="3636239" y="3659673"/>
              <a:ext cx="821487" cy="477267"/>
              <a:chOff x="5122624" y="3413914"/>
              <a:chExt cx="1991057" cy="1156763"/>
            </a:xfrm>
          </p:grpSpPr>
          <p:sp>
            <p:nvSpPr>
              <p:cNvPr id="180" name="Freeform 30">
                <a:extLst>
                  <a:ext uri="{FF2B5EF4-FFF2-40B4-BE49-F238E27FC236}">
                    <a16:creationId xmlns:a16="http://schemas.microsoft.com/office/drawing/2014/main" id="{C2B7BEC0-4BC7-47C5-93D1-06C25DEA2D1E}"/>
                  </a:ext>
                </a:extLst>
              </p:cNvPr>
              <p:cNvSpPr>
                <a:spLocks/>
              </p:cNvSpPr>
              <p:nvPr/>
            </p:nvSpPr>
            <p:spPr bwMode="auto">
              <a:xfrm>
                <a:off x="5122624" y="3413914"/>
                <a:ext cx="1991057" cy="1156763"/>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Semilight"/>
                  <a:cs typeface="Segoe UI" pitchFamily="34" charset="0"/>
                </a:endParaRPr>
              </a:p>
            </p:txBody>
          </p:sp>
          <p:grpSp>
            <p:nvGrpSpPr>
              <p:cNvPr id="181" name="Group 180">
                <a:extLst>
                  <a:ext uri="{FF2B5EF4-FFF2-40B4-BE49-F238E27FC236}">
                    <a16:creationId xmlns:a16="http://schemas.microsoft.com/office/drawing/2014/main" id="{586C04E3-0EA9-4D84-B0AB-677E3FC6E833}"/>
                  </a:ext>
                </a:extLst>
              </p:cNvPr>
              <p:cNvGrpSpPr/>
              <p:nvPr/>
            </p:nvGrpSpPr>
            <p:grpSpPr>
              <a:xfrm rot="16200000">
                <a:off x="5722202" y="3514203"/>
                <a:ext cx="724294" cy="878207"/>
                <a:chOff x="10421433" y="2560993"/>
                <a:chExt cx="1124422" cy="1363363"/>
              </a:xfrm>
            </p:grpSpPr>
            <p:sp>
              <p:nvSpPr>
                <p:cNvPr id="182" name="gear_3">
                  <a:extLst>
                    <a:ext uri="{FF2B5EF4-FFF2-40B4-BE49-F238E27FC236}">
                      <a16:creationId xmlns:a16="http://schemas.microsoft.com/office/drawing/2014/main" id="{2C76387B-AF87-423C-BE92-882E8B489C38}"/>
                    </a:ext>
                  </a:extLst>
                </p:cNvPr>
                <p:cNvSpPr>
                  <a:spLocks noChangeAspect="1" noEditPoints="1"/>
                </p:cNvSpPr>
                <p:nvPr/>
              </p:nvSpPr>
              <p:spPr bwMode="auto">
                <a:xfrm>
                  <a:off x="10421433" y="2560993"/>
                  <a:ext cx="735341" cy="741572"/>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5875">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3" name="gear_3">
                  <a:extLst>
                    <a:ext uri="{FF2B5EF4-FFF2-40B4-BE49-F238E27FC236}">
                      <a16:creationId xmlns:a16="http://schemas.microsoft.com/office/drawing/2014/main" id="{10C289BB-A8DC-4E15-BF68-76B91DA81582}"/>
                    </a:ext>
                  </a:extLst>
                </p:cNvPr>
                <p:cNvSpPr>
                  <a:spLocks noChangeAspect="1" noEditPoints="1"/>
                </p:cNvSpPr>
                <p:nvPr/>
              </p:nvSpPr>
              <p:spPr bwMode="auto">
                <a:xfrm>
                  <a:off x="10900340" y="3273373"/>
                  <a:ext cx="645515" cy="650983"/>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5875">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grpSp>
        <p:nvGrpSpPr>
          <p:cNvPr id="169" name="Group 168">
            <a:extLst>
              <a:ext uri="{FF2B5EF4-FFF2-40B4-BE49-F238E27FC236}">
                <a16:creationId xmlns:a16="http://schemas.microsoft.com/office/drawing/2014/main" id="{45E488AB-7AE7-4286-90A9-8380F5AB286F}"/>
              </a:ext>
            </a:extLst>
          </p:cNvPr>
          <p:cNvGrpSpPr/>
          <p:nvPr/>
        </p:nvGrpSpPr>
        <p:grpSpPr>
          <a:xfrm>
            <a:off x="5567937" y="2321232"/>
            <a:ext cx="849485" cy="642164"/>
            <a:chOff x="7669747" y="4810232"/>
            <a:chExt cx="520064" cy="393139"/>
          </a:xfrm>
          <a:noFill/>
        </p:grpSpPr>
        <p:grpSp>
          <p:nvGrpSpPr>
            <p:cNvPr id="170" name="Group 4">
              <a:extLst>
                <a:ext uri="{FF2B5EF4-FFF2-40B4-BE49-F238E27FC236}">
                  <a16:creationId xmlns:a16="http://schemas.microsoft.com/office/drawing/2014/main" id="{01544C8A-9D01-406D-82C2-AD1700BE61CD}"/>
                </a:ext>
              </a:extLst>
            </p:cNvPr>
            <p:cNvGrpSpPr>
              <a:grpSpLocks noChangeAspect="1"/>
            </p:cNvGrpSpPr>
            <p:nvPr/>
          </p:nvGrpSpPr>
          <p:grpSpPr bwMode="auto">
            <a:xfrm>
              <a:off x="7669747" y="4810232"/>
              <a:ext cx="520064" cy="393139"/>
              <a:chOff x="3728" y="2083"/>
              <a:chExt cx="245" cy="174"/>
            </a:xfrm>
            <a:grpFill/>
          </p:grpSpPr>
          <p:sp>
            <p:nvSpPr>
              <p:cNvPr id="185" name="Rectangle 184">
                <a:extLst>
                  <a:ext uri="{FF2B5EF4-FFF2-40B4-BE49-F238E27FC236}">
                    <a16:creationId xmlns:a16="http://schemas.microsoft.com/office/drawing/2014/main" id="{D24700FF-4252-479F-9180-12964F6022DB}"/>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186" name="Line 7">
                <a:extLst>
                  <a:ext uri="{FF2B5EF4-FFF2-40B4-BE49-F238E27FC236}">
                    <a16:creationId xmlns:a16="http://schemas.microsoft.com/office/drawing/2014/main" id="{506AD683-7D22-417A-9744-1EEB759599CD}"/>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187" name="Line 8">
                <a:extLst>
                  <a:ext uri="{FF2B5EF4-FFF2-40B4-BE49-F238E27FC236}">
                    <a16:creationId xmlns:a16="http://schemas.microsoft.com/office/drawing/2014/main" id="{DC91008F-9F3D-4941-9EDE-3ED237AA7E98}"/>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grpSp>
          <p:nvGrpSpPr>
            <p:cNvPr id="171" name="Group 170">
              <a:extLst>
                <a:ext uri="{FF2B5EF4-FFF2-40B4-BE49-F238E27FC236}">
                  <a16:creationId xmlns:a16="http://schemas.microsoft.com/office/drawing/2014/main" id="{C391299A-D0F2-4E30-A28D-1F2D763EDF65}"/>
                </a:ext>
              </a:extLst>
            </p:cNvPr>
            <p:cNvGrpSpPr/>
            <p:nvPr/>
          </p:nvGrpSpPr>
          <p:grpSpPr>
            <a:xfrm>
              <a:off x="7857378" y="4871216"/>
              <a:ext cx="164327" cy="180784"/>
              <a:chOff x="5834040" y="2879832"/>
              <a:chExt cx="279258" cy="307228"/>
            </a:xfrm>
            <a:grpFill/>
          </p:grpSpPr>
          <p:sp>
            <p:nvSpPr>
              <p:cNvPr id="172" name="Freeform: Shape 843">
                <a:extLst>
                  <a:ext uri="{FF2B5EF4-FFF2-40B4-BE49-F238E27FC236}">
                    <a16:creationId xmlns:a16="http://schemas.microsoft.com/office/drawing/2014/main" id="{F170668E-9E85-4AC1-AAEC-4207504D3CEC}"/>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3" name="Straight Connector 172">
                <a:extLst>
                  <a:ext uri="{FF2B5EF4-FFF2-40B4-BE49-F238E27FC236}">
                    <a16:creationId xmlns:a16="http://schemas.microsoft.com/office/drawing/2014/main" id="{3F4159A4-113B-4528-8DB2-57EC05D95120}"/>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174" name="Straight Connector 173">
                <a:extLst>
                  <a:ext uri="{FF2B5EF4-FFF2-40B4-BE49-F238E27FC236}">
                    <a16:creationId xmlns:a16="http://schemas.microsoft.com/office/drawing/2014/main" id="{27F136EE-8F04-445D-99D4-CD7272BEEA2B}"/>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184" name="Straight Connector 183">
                <a:extLst>
                  <a:ext uri="{FF2B5EF4-FFF2-40B4-BE49-F238E27FC236}">
                    <a16:creationId xmlns:a16="http://schemas.microsoft.com/office/drawing/2014/main" id="{56BF46B1-3B3A-4E3E-B9AC-EB753ADAC65D}"/>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188" name="Group 187">
            <a:extLst>
              <a:ext uri="{FF2B5EF4-FFF2-40B4-BE49-F238E27FC236}">
                <a16:creationId xmlns:a16="http://schemas.microsoft.com/office/drawing/2014/main" id="{E0102042-D5D0-48B7-8E9E-B4851CABB064}"/>
              </a:ext>
            </a:extLst>
          </p:cNvPr>
          <p:cNvGrpSpPr/>
          <p:nvPr/>
        </p:nvGrpSpPr>
        <p:grpSpPr>
          <a:xfrm>
            <a:off x="9138589" y="2321232"/>
            <a:ext cx="849485" cy="642164"/>
            <a:chOff x="7669747" y="4810232"/>
            <a:chExt cx="520064" cy="393139"/>
          </a:xfrm>
          <a:noFill/>
        </p:grpSpPr>
        <p:grpSp>
          <p:nvGrpSpPr>
            <p:cNvPr id="189" name="Group 4">
              <a:extLst>
                <a:ext uri="{FF2B5EF4-FFF2-40B4-BE49-F238E27FC236}">
                  <a16:creationId xmlns:a16="http://schemas.microsoft.com/office/drawing/2014/main" id="{AE66BCCC-62DF-487A-8C56-9E2B150246BD}"/>
                </a:ext>
              </a:extLst>
            </p:cNvPr>
            <p:cNvGrpSpPr>
              <a:grpSpLocks noChangeAspect="1"/>
            </p:cNvGrpSpPr>
            <p:nvPr/>
          </p:nvGrpSpPr>
          <p:grpSpPr bwMode="auto">
            <a:xfrm>
              <a:off x="7669747" y="4810232"/>
              <a:ext cx="520064" cy="393139"/>
              <a:chOff x="3728" y="2083"/>
              <a:chExt cx="245" cy="174"/>
            </a:xfrm>
            <a:grpFill/>
          </p:grpSpPr>
          <p:sp>
            <p:nvSpPr>
              <p:cNvPr id="195" name="Rectangle 194">
                <a:extLst>
                  <a:ext uri="{FF2B5EF4-FFF2-40B4-BE49-F238E27FC236}">
                    <a16:creationId xmlns:a16="http://schemas.microsoft.com/office/drawing/2014/main" id="{87E25FE5-AA3A-48AD-84C0-81BDF21F9EE6}"/>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196" name="Line 7">
                <a:extLst>
                  <a:ext uri="{FF2B5EF4-FFF2-40B4-BE49-F238E27FC236}">
                    <a16:creationId xmlns:a16="http://schemas.microsoft.com/office/drawing/2014/main" id="{718F1C2D-1C9E-49D0-9C0B-39AE66DDE7AB}"/>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197" name="Line 8">
                <a:extLst>
                  <a:ext uri="{FF2B5EF4-FFF2-40B4-BE49-F238E27FC236}">
                    <a16:creationId xmlns:a16="http://schemas.microsoft.com/office/drawing/2014/main" id="{A3E20E69-B481-4ACD-B25D-E3439CE3C4F7}"/>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grpSp>
        <p:grpSp>
          <p:nvGrpSpPr>
            <p:cNvPr id="190" name="Group 189">
              <a:extLst>
                <a:ext uri="{FF2B5EF4-FFF2-40B4-BE49-F238E27FC236}">
                  <a16:creationId xmlns:a16="http://schemas.microsoft.com/office/drawing/2014/main" id="{D4C1EAE7-38E1-41CE-ABC1-E2D357B42E70}"/>
                </a:ext>
              </a:extLst>
            </p:cNvPr>
            <p:cNvGrpSpPr/>
            <p:nvPr/>
          </p:nvGrpSpPr>
          <p:grpSpPr>
            <a:xfrm>
              <a:off x="7857378" y="4871216"/>
              <a:ext cx="164327" cy="180784"/>
              <a:chOff x="5834040" y="2879832"/>
              <a:chExt cx="279258" cy="307228"/>
            </a:xfrm>
            <a:grpFill/>
          </p:grpSpPr>
          <p:sp>
            <p:nvSpPr>
              <p:cNvPr id="191" name="Freeform: Shape 843">
                <a:extLst>
                  <a:ext uri="{FF2B5EF4-FFF2-40B4-BE49-F238E27FC236}">
                    <a16:creationId xmlns:a16="http://schemas.microsoft.com/office/drawing/2014/main" id="{78400586-6D1F-40A6-8830-5F9F68332737}"/>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2" name="Straight Connector 191">
                <a:extLst>
                  <a:ext uri="{FF2B5EF4-FFF2-40B4-BE49-F238E27FC236}">
                    <a16:creationId xmlns:a16="http://schemas.microsoft.com/office/drawing/2014/main" id="{F7A7A968-F337-4668-8397-19366024CBE4}"/>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193" name="Straight Connector 192">
                <a:extLst>
                  <a:ext uri="{FF2B5EF4-FFF2-40B4-BE49-F238E27FC236}">
                    <a16:creationId xmlns:a16="http://schemas.microsoft.com/office/drawing/2014/main" id="{AF71EEA1-CE46-40F4-A7CA-D06FA64D932A}"/>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194" name="Straight Connector 193">
                <a:extLst>
                  <a:ext uri="{FF2B5EF4-FFF2-40B4-BE49-F238E27FC236}">
                    <a16:creationId xmlns:a16="http://schemas.microsoft.com/office/drawing/2014/main" id="{CFD0985A-54D0-4E8C-8FB1-D3AC471CCF72}"/>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spTree>
    <p:extLst>
      <p:ext uri="{BB962C8B-B14F-4D97-AF65-F5344CB8AC3E}">
        <p14:creationId xmlns:p14="http://schemas.microsoft.com/office/powerpoint/2010/main" val="254169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04167E-6 1.11111E-6 L 0.41419 0.10602 " pathEditMode="relative" rAng="0" ptsTypes="AA">
                                      <p:cBhvr>
                                        <p:cTn id="6" dur="2000" fill="hold"/>
                                        <p:tgtEl>
                                          <p:spTgt spid="2"/>
                                        </p:tgtEl>
                                        <p:attrNameLst>
                                          <p:attrName>ppt_x</p:attrName>
                                          <p:attrName>ppt_y</p:attrName>
                                        </p:attrNameLst>
                                      </p:cBhvr>
                                      <p:rCtr x="20703" y="5301"/>
                                    </p:animMotion>
                                  </p:childTnLst>
                                </p:cTn>
                              </p:par>
                              <p:par>
                                <p:cTn id="7" presetID="42" presetClass="path" presetSubtype="0" accel="50000" decel="50000" fill="hold" nodeType="withEffect">
                                  <p:stCondLst>
                                    <p:cond delay="0"/>
                                  </p:stCondLst>
                                  <p:childTnLst>
                                    <p:animMotion origin="layout" path="M -4.16667E-7 -1.85185E-6 L 0.41654 -0.0662 " pathEditMode="relative" rAng="0" ptsTypes="AA">
                                      <p:cBhvr>
                                        <p:cTn id="8" dur="2000" fill="hold"/>
                                        <p:tgtEl>
                                          <p:spTgt spid="615"/>
                                        </p:tgtEl>
                                        <p:attrNameLst>
                                          <p:attrName>ppt_x</p:attrName>
                                          <p:attrName>ppt_y</p:attrName>
                                        </p:attrNameLst>
                                      </p:cBhvr>
                                      <p:rCtr x="20820" y="-3310"/>
                                    </p:animMotion>
                                  </p:childTnLst>
                                </p:cTn>
                              </p:par>
                              <p:par>
                                <p:cTn id="9" presetID="10" presetClass="exit" presetSubtype="0" fill="hold" nodeType="withEffect">
                                  <p:stCondLst>
                                    <p:cond delay="175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0" presetClass="exit" presetSubtype="0" fill="hold" nodeType="withEffect">
                                  <p:stCondLst>
                                    <p:cond delay="1750"/>
                                  </p:stCondLst>
                                  <p:childTnLst>
                                    <p:animEffect transition="out" filter="fade">
                                      <p:cBhvr>
                                        <p:cTn id="13" dur="500"/>
                                        <p:tgtEl>
                                          <p:spTgt spid="615"/>
                                        </p:tgtEl>
                                      </p:cBhvr>
                                    </p:animEffect>
                                    <p:set>
                                      <p:cBhvr>
                                        <p:cTn id="14" dur="1" fill="hold">
                                          <p:stCondLst>
                                            <p:cond delay="499"/>
                                          </p:stCondLst>
                                        </p:cTn>
                                        <p:tgtEl>
                                          <p:spTgt spid="615"/>
                                        </p:tgtEl>
                                        <p:attrNameLst>
                                          <p:attrName>style.visibility</p:attrName>
                                        </p:attrNameLst>
                                      </p:cBhvr>
                                      <p:to>
                                        <p:strVal val="hidden"/>
                                      </p:to>
                                    </p:set>
                                  </p:childTnLst>
                                </p:cTn>
                              </p:par>
                              <p:par>
                                <p:cTn id="15" presetID="10" presetClass="entr" presetSubtype="0" fill="hold" nodeType="withEffect">
                                  <p:stCondLst>
                                    <p:cond delay="1750"/>
                                  </p:stCondLst>
                                  <p:childTnLst>
                                    <p:set>
                                      <p:cBhvr>
                                        <p:cTn id="16" dur="1" fill="hold">
                                          <p:stCondLst>
                                            <p:cond delay="0"/>
                                          </p:stCondLst>
                                        </p:cTn>
                                        <p:tgtEl>
                                          <p:spTgt spid="872"/>
                                        </p:tgtEl>
                                        <p:attrNameLst>
                                          <p:attrName>style.visibility</p:attrName>
                                        </p:attrNameLst>
                                      </p:cBhvr>
                                      <p:to>
                                        <p:strVal val="visible"/>
                                      </p:to>
                                    </p:set>
                                    <p:animEffect transition="in" filter="fade">
                                      <p:cBhvr>
                                        <p:cTn id="17" dur="500"/>
                                        <p:tgtEl>
                                          <p:spTgt spid="872"/>
                                        </p:tgtEl>
                                      </p:cBhvr>
                                    </p:animEffect>
                                  </p:childTnLst>
                                </p:cTn>
                              </p:par>
                              <p:par>
                                <p:cTn id="18" presetID="10" presetClass="entr" presetSubtype="0" fill="hold" nodeType="withEffect">
                                  <p:stCondLst>
                                    <p:cond delay="1750"/>
                                  </p:stCondLst>
                                  <p:childTnLst>
                                    <p:set>
                                      <p:cBhvr>
                                        <p:cTn id="19" dur="1" fill="hold">
                                          <p:stCondLst>
                                            <p:cond delay="0"/>
                                          </p:stCondLst>
                                        </p:cTn>
                                        <p:tgtEl>
                                          <p:spTgt spid="863"/>
                                        </p:tgtEl>
                                        <p:attrNameLst>
                                          <p:attrName>style.visibility</p:attrName>
                                        </p:attrNameLst>
                                      </p:cBhvr>
                                      <p:to>
                                        <p:strVal val="visible"/>
                                      </p:to>
                                    </p:set>
                                    <p:animEffect transition="in" filter="fade">
                                      <p:cBhvr>
                                        <p:cTn id="20" dur="500"/>
                                        <p:tgtEl>
                                          <p:spTgt spid="863"/>
                                        </p:tgtEl>
                                      </p:cBhvr>
                                    </p:animEffect>
                                  </p:childTnLst>
                                </p:cTn>
                              </p:par>
                              <p:par>
                                <p:cTn id="21" presetID="1" presetClass="entr" presetSubtype="0" fill="hold" grpId="0" nodeType="withEffect">
                                  <p:stCondLst>
                                    <p:cond delay="1750"/>
                                  </p:stCondLst>
                                  <p:childTnLst>
                                    <p:set>
                                      <p:cBhvr>
                                        <p:cTn id="22" dur="1" fill="hold">
                                          <p:stCondLst>
                                            <p:cond delay="0"/>
                                          </p:stCondLst>
                                        </p:cTn>
                                        <p:tgtEl>
                                          <p:spTgt spid="8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3.54167E-6 4.07407E-6 L 0.47097 -0.00695 " pathEditMode="relative" rAng="0" ptsTypes="AA">
                                      <p:cBhvr>
                                        <p:cTn id="26" dur="2250" fill="hold"/>
                                        <p:tgtEl>
                                          <p:spTgt spid="4"/>
                                        </p:tgtEl>
                                        <p:attrNameLst>
                                          <p:attrName>ppt_x</p:attrName>
                                          <p:attrName>ppt_y</p:attrName>
                                        </p:attrNameLst>
                                      </p:cBhvr>
                                      <p:rCtr x="23542" y="-347"/>
                                    </p:animMotion>
                                  </p:childTnLst>
                                </p:cTn>
                              </p:par>
                              <p:par>
                                <p:cTn id="27" presetID="1" presetClass="entr" presetSubtype="0" fill="hold" grpId="0" nodeType="withEffect">
                                  <p:stCondLst>
                                    <p:cond delay="2250"/>
                                  </p:stCondLst>
                                  <p:childTnLst>
                                    <p:set>
                                      <p:cBhvr>
                                        <p:cTn id="28" dur="1" fill="hold">
                                          <p:stCondLst>
                                            <p:cond delay="0"/>
                                          </p:stCondLst>
                                        </p:cTn>
                                        <p:tgtEl>
                                          <p:spTgt spid="6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2.08333E-6 -4.44444E-6 L 0.71003 0.10556 " pathEditMode="relative" rAng="0" ptsTypes="AA">
                                      <p:cBhvr>
                                        <p:cTn id="32" dur="2000" fill="hold"/>
                                        <p:tgtEl>
                                          <p:spTgt spid="273"/>
                                        </p:tgtEl>
                                        <p:attrNameLst>
                                          <p:attrName>ppt_x</p:attrName>
                                          <p:attrName>ppt_y</p:attrName>
                                        </p:attrNameLst>
                                      </p:cBhvr>
                                      <p:rCtr x="35495" y="5278"/>
                                    </p:animMotion>
                                  </p:childTnLst>
                                </p:cTn>
                              </p:par>
                              <p:par>
                                <p:cTn id="33" presetID="63" presetClass="path" presetSubtype="0" accel="50000" decel="50000" fill="hold" nodeType="withEffect">
                                  <p:stCondLst>
                                    <p:cond delay="0"/>
                                  </p:stCondLst>
                                  <p:childTnLst>
                                    <p:animMotion origin="layout" path="M -1.25E-6 2.59259E-6 L 0.71276 -0.06713 " pathEditMode="relative" rAng="0" ptsTypes="AA">
                                      <p:cBhvr>
                                        <p:cTn id="34" dur="2000" fill="hold"/>
                                        <p:tgtEl>
                                          <p:spTgt spid="277"/>
                                        </p:tgtEl>
                                        <p:attrNameLst>
                                          <p:attrName>ppt_x</p:attrName>
                                          <p:attrName>ppt_y</p:attrName>
                                        </p:attrNameLst>
                                      </p:cBhvr>
                                      <p:rCtr x="35638" y="-3356"/>
                                    </p:animMotion>
                                  </p:childTnLst>
                                </p:cTn>
                              </p:par>
                              <p:par>
                                <p:cTn id="35" presetID="10" presetClass="exit" presetSubtype="0" fill="hold" nodeType="withEffect">
                                  <p:stCondLst>
                                    <p:cond delay="1500"/>
                                  </p:stCondLst>
                                  <p:childTnLst>
                                    <p:animEffect transition="out" filter="fade">
                                      <p:cBhvr>
                                        <p:cTn id="36" dur="500"/>
                                        <p:tgtEl>
                                          <p:spTgt spid="273"/>
                                        </p:tgtEl>
                                      </p:cBhvr>
                                    </p:animEffect>
                                    <p:set>
                                      <p:cBhvr>
                                        <p:cTn id="37" dur="1" fill="hold">
                                          <p:stCondLst>
                                            <p:cond delay="499"/>
                                          </p:stCondLst>
                                        </p:cTn>
                                        <p:tgtEl>
                                          <p:spTgt spid="273"/>
                                        </p:tgtEl>
                                        <p:attrNameLst>
                                          <p:attrName>style.visibility</p:attrName>
                                        </p:attrNameLst>
                                      </p:cBhvr>
                                      <p:to>
                                        <p:strVal val="hidden"/>
                                      </p:to>
                                    </p:set>
                                  </p:childTnLst>
                                </p:cTn>
                              </p:par>
                              <p:par>
                                <p:cTn id="38" presetID="10" presetClass="exit" presetSubtype="0" fill="hold" nodeType="withEffect">
                                  <p:stCondLst>
                                    <p:cond delay="1500"/>
                                  </p:stCondLst>
                                  <p:childTnLst>
                                    <p:animEffect transition="out" filter="fade">
                                      <p:cBhvr>
                                        <p:cTn id="39" dur="500"/>
                                        <p:tgtEl>
                                          <p:spTgt spid="277"/>
                                        </p:tgtEl>
                                      </p:cBhvr>
                                    </p:animEffect>
                                    <p:set>
                                      <p:cBhvr>
                                        <p:cTn id="40" dur="1" fill="hold">
                                          <p:stCondLst>
                                            <p:cond delay="499"/>
                                          </p:stCondLst>
                                        </p:cTn>
                                        <p:tgtEl>
                                          <p:spTgt spid="277"/>
                                        </p:tgtEl>
                                        <p:attrNameLst>
                                          <p:attrName>style.visibility</p:attrName>
                                        </p:attrNameLst>
                                      </p:cBhvr>
                                      <p:to>
                                        <p:strVal val="hidden"/>
                                      </p:to>
                                    </p:set>
                                  </p:childTnLst>
                                </p:cTn>
                              </p:par>
                              <p:par>
                                <p:cTn id="41" presetID="1" presetClass="entr" presetSubtype="0" fill="hold" grpId="0" nodeType="withEffect">
                                  <p:stCondLst>
                                    <p:cond delay="1750"/>
                                  </p:stCondLst>
                                  <p:childTnLst>
                                    <p:set>
                                      <p:cBhvr>
                                        <p:cTn id="42" dur="1" fill="hold">
                                          <p:stCondLst>
                                            <p:cond delay="0"/>
                                          </p:stCondLst>
                                        </p:cTn>
                                        <p:tgtEl>
                                          <p:spTgt spid="868"/>
                                        </p:tgtEl>
                                        <p:attrNameLst>
                                          <p:attrName>style.visibility</p:attrName>
                                        </p:attrNameLst>
                                      </p:cBhvr>
                                      <p:to>
                                        <p:strVal val="visible"/>
                                      </p:to>
                                    </p:set>
                                  </p:childTnLst>
                                </p:cTn>
                              </p:par>
                              <p:par>
                                <p:cTn id="43" presetID="10" presetClass="entr" presetSubtype="0" fill="hold" nodeType="withEffect">
                                  <p:stCondLst>
                                    <p:cond delay="1750"/>
                                  </p:stCondLst>
                                  <p:childTnLst>
                                    <p:set>
                                      <p:cBhvr>
                                        <p:cTn id="44" dur="1" fill="hold">
                                          <p:stCondLst>
                                            <p:cond delay="0"/>
                                          </p:stCondLst>
                                        </p:cTn>
                                        <p:tgtEl>
                                          <p:spTgt spid="262"/>
                                        </p:tgtEl>
                                        <p:attrNameLst>
                                          <p:attrName>style.visibility</p:attrName>
                                        </p:attrNameLst>
                                      </p:cBhvr>
                                      <p:to>
                                        <p:strVal val="visible"/>
                                      </p:to>
                                    </p:set>
                                    <p:animEffect transition="in" filter="fade">
                                      <p:cBhvr>
                                        <p:cTn id="45" dur="500"/>
                                        <p:tgtEl>
                                          <p:spTgt spid="262"/>
                                        </p:tgtEl>
                                      </p:cBhvr>
                                    </p:animEffect>
                                  </p:childTnLst>
                                </p:cTn>
                              </p:par>
                              <p:par>
                                <p:cTn id="46" presetID="10" presetClass="entr" presetSubtype="0" fill="hold" nodeType="withEffect">
                                  <p:stCondLst>
                                    <p:cond delay="1750"/>
                                  </p:stCondLst>
                                  <p:childTnLst>
                                    <p:set>
                                      <p:cBhvr>
                                        <p:cTn id="47" dur="1" fill="hold">
                                          <p:stCondLst>
                                            <p:cond delay="0"/>
                                          </p:stCondLst>
                                        </p:cTn>
                                        <p:tgtEl>
                                          <p:spTgt spid="263"/>
                                        </p:tgtEl>
                                        <p:attrNameLst>
                                          <p:attrName>style.visibility</p:attrName>
                                        </p:attrNameLst>
                                      </p:cBhvr>
                                      <p:to>
                                        <p:strVal val="visible"/>
                                      </p:to>
                                    </p:set>
                                    <p:animEffect transition="in" filter="fade">
                                      <p:cBhvr>
                                        <p:cTn id="48" dur="500"/>
                                        <p:tgtEl>
                                          <p:spTgt spid="263"/>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3.54167E-6 -3.7037E-7 L 0.6711 -0.01759 " pathEditMode="relative" rAng="0" ptsTypes="AA">
                                      <p:cBhvr>
                                        <p:cTn id="52" dur="2000" fill="hold"/>
                                        <p:tgtEl>
                                          <p:spTgt spid="5"/>
                                        </p:tgtEl>
                                        <p:attrNameLst>
                                          <p:attrName>ppt_x</p:attrName>
                                          <p:attrName>ppt_y</p:attrName>
                                        </p:attrNameLst>
                                      </p:cBhvr>
                                      <p:rCtr x="33555" y="-880"/>
                                    </p:animMotion>
                                  </p:childTnLst>
                                </p:cTn>
                              </p:par>
                              <p:par>
                                <p:cTn id="53" presetID="1" presetClass="entr" presetSubtype="0" fill="hold" grpId="0" nodeType="withEffect">
                                  <p:stCondLst>
                                    <p:cond delay="2000"/>
                                  </p:stCondLst>
                                  <p:childTnLst>
                                    <p:set>
                                      <p:cBhvr>
                                        <p:cTn id="54" dur="1" fill="hold">
                                          <p:stCondLst>
                                            <p:cond delay="0"/>
                                          </p:stCondLst>
                                        </p:cTn>
                                        <p:tgtEl>
                                          <p:spTgt spid="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p:bldP spid="626" grpId="0"/>
      <p:bldP spid="866" grpId="0"/>
      <p:bldP spid="8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D9A2FB-175E-4439-8D30-39E360F058F6}"/>
              </a:ext>
            </a:extLst>
          </p:cNvPr>
          <p:cNvSpPr/>
          <p:nvPr/>
        </p:nvSpPr>
        <p:spPr bwMode="auto">
          <a:xfrm>
            <a:off x="4236442" y="2204234"/>
            <a:ext cx="3719116" cy="3618294"/>
          </a:xfrm>
          <a:prstGeom prst="ellipse">
            <a:avLst/>
          </a:prstGeom>
          <a:solidFill>
            <a:schemeClr val="bg1"/>
          </a:solidFill>
          <a:ln w="19050" cap="flat" cmpd="sng" algn="ctr">
            <a:solidFill>
              <a:srgbClr val="0078D4"/>
            </a:solidFill>
            <a:prstDash val="solid"/>
            <a:round/>
            <a:headEnd type="none" w="med" len="med"/>
            <a:tailEnd type="none" w="med" len="med"/>
          </a:ln>
          <a:effectLst/>
          <a:extLst>
            <a:ext uri="{AF507438-7753-43e0-B8FC-AC1667EBCBE1}">
              <a14:hiddenEffects xmlns="" xmlns:a16="http://schemas.microsoft.com/office/drawing/2014/main" xmlns:asvg="http://schemas.microsoft.com/office/drawing/2016/SVG/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txBody>
          <a:bodyPr vert="horz" wrap="square" lIns="45713" tIns="22857" rIns="45713" bIns="22857" numCol="1" rtlCol="0" anchor="t" anchorCtr="0" compatLnSpc="1">
            <a:prstTxWarp prst="textNoShape">
              <a:avLst/>
            </a:prstTxWarp>
          </a:bodyPr>
          <a:lstStyle/>
          <a:p>
            <a:pPr algn="ctr" defTabSz="457157" fontAlgn="base">
              <a:spcBef>
                <a:spcPct val="0"/>
              </a:spcBef>
              <a:spcAft>
                <a:spcPct val="0"/>
              </a:spcAft>
            </a:pPr>
            <a:endParaRPr lang="en-GB" sz="5599">
              <a:solidFill>
                <a:srgbClr val="080808"/>
              </a:solidFill>
              <a:latin typeface="Gill Sans" charset="0"/>
              <a:ea typeface="ヒラギノ角ゴ ProN W3" charset="0"/>
              <a:cs typeface="ヒラギノ角ゴ ProN W3" charset="0"/>
              <a:sym typeface="Gill Sans" charset="0"/>
            </a:endParaRPr>
          </a:p>
        </p:txBody>
      </p:sp>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a:t>Challenges of distributed training</a:t>
            </a:r>
          </a:p>
        </p:txBody>
      </p:sp>
      <p:sp>
        <p:nvSpPr>
          <p:cNvPr id="7170" name="Rectangle 2">
            <a:extLst>
              <a:ext uri="{FF2B5EF4-FFF2-40B4-BE49-F238E27FC236}">
                <a16:creationId xmlns:a16="http://schemas.microsoft.com/office/drawing/2014/main" id="{0AFC27BA-C950-4522-BD69-B75177B6C768}"/>
              </a:ext>
            </a:extLst>
          </p:cNvPr>
          <p:cNvSpPr>
            <a:spLocks noGrp="1" noChangeArrowheads="1"/>
          </p:cNvSpPr>
          <p:nvPr>
            <p:ph idx="4294967295"/>
          </p:nvPr>
        </p:nvSpPr>
        <p:spPr>
          <a:xfrm>
            <a:off x="4665159" y="1643080"/>
            <a:ext cx="2857013" cy="443198"/>
          </a:xfrm>
          <a:prstGeom prst="rect">
            <a:avLst/>
          </a:prstGeom>
        </p:spPr>
        <p:txBody>
          <a:bodyPr/>
          <a:lstStyle/>
          <a:p>
            <a:pPr algn="ctr" fontAlgn="base">
              <a:spcBef>
                <a:spcPts val="2059"/>
              </a:spcBef>
              <a:spcAft>
                <a:spcPct val="0"/>
              </a:spcAft>
              <a:buClr>
                <a:srgbClr val="D3002D"/>
              </a:buClr>
              <a:buSzPct val="100000"/>
            </a:pPr>
            <a:r>
              <a:rPr lang="en-US" altLang="en-US" sz="1600" kern="0">
                <a:solidFill>
                  <a:srgbClr val="080808"/>
                </a:solidFill>
                <a:cs typeface="Segoe UI Light" panose="020B0502040204020203" pitchFamily="34" charset="0"/>
                <a:sym typeface="Arial" panose="020B0604020202020204" pitchFamily="34" charset="0"/>
              </a:rPr>
              <a:t>Dependencies and Containers</a:t>
            </a:r>
          </a:p>
        </p:txBody>
      </p:sp>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4821488" y="6098755"/>
            <a:ext cx="2544354" cy="72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GB" sz="1600" kern="0">
                <a:solidFill>
                  <a:srgbClr val="080808"/>
                </a:solidFill>
                <a:latin typeface="+mn-lt"/>
              </a:rPr>
              <a:t>Provision clusters of VMs</a:t>
            </a:r>
            <a:endParaRPr lang="en-US" altLang="en-US" sz="1600" kern="0">
              <a:solidFill>
                <a:srgbClr val="080808"/>
              </a:solidFill>
              <a:latin typeface="+mn-lt"/>
            </a:endParaRPr>
          </a:p>
        </p:txBody>
      </p:sp>
      <p:sp>
        <p:nvSpPr>
          <p:cNvPr id="10" name="Rectangle 2">
            <a:extLst>
              <a:ext uri="{FF2B5EF4-FFF2-40B4-BE49-F238E27FC236}">
                <a16:creationId xmlns:a16="http://schemas.microsoft.com/office/drawing/2014/main" id="{5C7142C6-4F86-44F6-9E99-289E485401F8}"/>
              </a:ext>
            </a:extLst>
          </p:cNvPr>
          <p:cNvSpPr txBox="1">
            <a:spLocks noChangeArrowheads="1"/>
          </p:cNvSpPr>
          <p:nvPr/>
        </p:nvSpPr>
        <p:spPr bwMode="auto">
          <a:xfrm>
            <a:off x="7672902" y="2489929"/>
            <a:ext cx="2264166" cy="524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US" altLang="en-US" sz="1600" kern="0">
                <a:solidFill>
                  <a:srgbClr val="080808"/>
                </a:solidFill>
                <a:latin typeface="+mn-lt"/>
              </a:rPr>
              <a:t>Schedule jobs</a:t>
            </a:r>
          </a:p>
        </p:txBody>
      </p:sp>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8158035" y="3871277"/>
            <a:ext cx="2497065" cy="4723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US" altLang="en-US" sz="1600" kern="0">
                <a:solidFill>
                  <a:srgbClr val="080808"/>
                </a:solidFill>
                <a:latin typeface="+mn-lt"/>
              </a:rPr>
              <a:t>Distribute data</a:t>
            </a:r>
          </a:p>
        </p:txBody>
      </p:sp>
      <p:sp>
        <p:nvSpPr>
          <p:cNvPr id="12" name="Rectangle 2">
            <a:extLst>
              <a:ext uri="{FF2B5EF4-FFF2-40B4-BE49-F238E27FC236}">
                <a16:creationId xmlns:a16="http://schemas.microsoft.com/office/drawing/2014/main" id="{06C754DA-3553-4F75-BB72-87DED6BABF97}"/>
              </a:ext>
            </a:extLst>
          </p:cNvPr>
          <p:cNvSpPr txBox="1">
            <a:spLocks noChangeArrowheads="1"/>
          </p:cNvSpPr>
          <p:nvPr/>
        </p:nvSpPr>
        <p:spPr bwMode="auto">
          <a:xfrm>
            <a:off x="2208453" y="5280115"/>
            <a:ext cx="2395268" cy="552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US" altLang="en-US" sz="1600" kern="0">
                <a:solidFill>
                  <a:srgbClr val="080808"/>
                </a:solidFill>
                <a:latin typeface="+mn-lt"/>
              </a:rPr>
              <a:t>Gather results</a:t>
            </a:r>
          </a:p>
        </p:txBody>
      </p:sp>
      <p:sp>
        <p:nvSpPr>
          <p:cNvPr id="13" name="Rectangle 2">
            <a:extLst>
              <a:ext uri="{FF2B5EF4-FFF2-40B4-BE49-F238E27FC236}">
                <a16:creationId xmlns:a16="http://schemas.microsoft.com/office/drawing/2014/main" id="{DF2101CA-D16D-45C0-9564-EEF8274F34EC}"/>
              </a:ext>
            </a:extLst>
          </p:cNvPr>
          <p:cNvSpPr txBox="1">
            <a:spLocks noChangeArrowheads="1"/>
          </p:cNvSpPr>
          <p:nvPr/>
        </p:nvSpPr>
        <p:spPr bwMode="auto">
          <a:xfrm>
            <a:off x="1930114" y="2486949"/>
            <a:ext cx="2542524" cy="5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defTabSz="914367" eaLnBrk="1" hangingPunct="1">
              <a:spcBef>
                <a:spcPts val="2059"/>
              </a:spcBef>
              <a:buNone/>
            </a:pPr>
            <a:r>
              <a:rPr lang="en-US" altLang="en-US" sz="1600" kern="0">
                <a:solidFill>
                  <a:srgbClr val="080808"/>
                </a:solidFill>
                <a:latin typeface="+mn-lt"/>
              </a:rPr>
              <a:t>Handling failures</a:t>
            </a:r>
          </a:p>
        </p:txBody>
      </p:sp>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7541535" y="5342015"/>
            <a:ext cx="2669393"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US" altLang="en-US" sz="1600" kern="0">
                <a:solidFill>
                  <a:srgbClr val="080808"/>
                </a:solidFill>
                <a:latin typeface="+mn-lt"/>
              </a:rPr>
              <a:t>Scale resources</a:t>
            </a:r>
          </a:p>
        </p:txBody>
      </p:sp>
      <p:sp>
        <p:nvSpPr>
          <p:cNvPr id="40" name="Rectangle 2">
            <a:extLst>
              <a:ext uri="{FF2B5EF4-FFF2-40B4-BE49-F238E27FC236}">
                <a16:creationId xmlns:a16="http://schemas.microsoft.com/office/drawing/2014/main" id="{DC2DF772-6576-4E65-B288-04355BD05D3C}"/>
              </a:ext>
            </a:extLst>
          </p:cNvPr>
          <p:cNvSpPr txBox="1">
            <a:spLocks noChangeArrowheads="1"/>
          </p:cNvSpPr>
          <p:nvPr/>
        </p:nvSpPr>
        <p:spPr bwMode="auto">
          <a:xfrm>
            <a:off x="1581357" y="3864001"/>
            <a:ext cx="2395268" cy="43469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t"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indent="0" algn="ctr" eaLnBrk="1" hangingPunct="1">
              <a:spcBef>
                <a:spcPts val="2059"/>
              </a:spcBef>
              <a:buNone/>
            </a:pPr>
            <a:r>
              <a:rPr lang="en-US" altLang="en-US" sz="1600" kern="0">
                <a:solidFill>
                  <a:srgbClr val="080808"/>
                </a:solidFill>
                <a:latin typeface="+mn-lt"/>
              </a:rPr>
              <a:t>Secure Access</a:t>
            </a:r>
          </a:p>
        </p:txBody>
      </p:sp>
      <p:sp>
        <p:nvSpPr>
          <p:cNvPr id="36" name="Oval 35">
            <a:extLst>
              <a:ext uri="{FF2B5EF4-FFF2-40B4-BE49-F238E27FC236}">
                <a16:creationId xmlns:a16="http://schemas.microsoft.com/office/drawing/2014/main" id="{EAA453B2-DE13-42D1-B489-7092D7676C7C}"/>
              </a:ext>
            </a:extLst>
          </p:cNvPr>
          <p:cNvSpPr/>
          <p:nvPr/>
        </p:nvSpPr>
        <p:spPr bwMode="auto">
          <a:xfrm>
            <a:off x="7154801" y="2453719"/>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DevUpdate_ECC5" title="Icon of a clock with an arrow around it pointing clockwise">
            <a:extLst>
              <a:ext uri="{FF2B5EF4-FFF2-40B4-BE49-F238E27FC236}">
                <a16:creationId xmlns:a16="http://schemas.microsoft.com/office/drawing/2014/main" id="{387C2C92-BEC8-417D-8D45-958E9C56518F}"/>
              </a:ext>
            </a:extLst>
          </p:cNvPr>
          <p:cNvSpPr>
            <a:spLocks noChangeAspect="1" noEditPoints="1"/>
          </p:cNvSpPr>
          <p:nvPr/>
        </p:nvSpPr>
        <p:spPr bwMode="auto">
          <a:xfrm>
            <a:off x="7324464" y="2605809"/>
            <a:ext cx="243321" cy="24338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7" name="Oval 46">
            <a:extLst>
              <a:ext uri="{FF2B5EF4-FFF2-40B4-BE49-F238E27FC236}">
                <a16:creationId xmlns:a16="http://schemas.microsoft.com/office/drawing/2014/main" id="{E2445A85-E012-47A4-83D9-763E59345E46}"/>
              </a:ext>
            </a:extLst>
          </p:cNvPr>
          <p:cNvSpPr/>
          <p:nvPr/>
        </p:nvSpPr>
        <p:spPr bwMode="auto">
          <a:xfrm>
            <a:off x="7672902"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a:extLst>
              <a:ext uri="{FF2B5EF4-FFF2-40B4-BE49-F238E27FC236}">
                <a16:creationId xmlns:a16="http://schemas.microsoft.com/office/drawing/2014/main" id="{99E2E98A-4B15-40F6-9C40-18030BA65EDC}"/>
              </a:ext>
            </a:extLst>
          </p:cNvPr>
          <p:cNvSpPr/>
          <p:nvPr/>
        </p:nvSpPr>
        <p:spPr bwMode="auto">
          <a:xfrm>
            <a:off x="3962281" y="3730725"/>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a:extLst>
              <a:ext uri="{FF2B5EF4-FFF2-40B4-BE49-F238E27FC236}">
                <a16:creationId xmlns:a16="http://schemas.microsoft.com/office/drawing/2014/main" id="{2CCE77D2-7C82-4352-B104-2F0542A18700}"/>
              </a:ext>
            </a:extLst>
          </p:cNvPr>
          <p:cNvSpPr/>
          <p:nvPr/>
        </p:nvSpPr>
        <p:spPr bwMode="auto">
          <a:xfrm>
            <a:off x="5811011" y="1969428"/>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4DE81D82-0577-4E92-9E8B-9CDCF9DDF9C3}"/>
              </a:ext>
            </a:extLst>
          </p:cNvPr>
          <p:cNvSpPr/>
          <p:nvPr/>
        </p:nvSpPr>
        <p:spPr bwMode="auto">
          <a:xfrm>
            <a:off x="5811011" y="5509481"/>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95FB31E4-ED40-4345-B6CF-28ADD63BDBAC}"/>
              </a:ext>
            </a:extLst>
          </p:cNvPr>
          <p:cNvSpPr/>
          <p:nvPr/>
        </p:nvSpPr>
        <p:spPr bwMode="auto">
          <a:xfrm>
            <a:off x="4497955" y="2444843"/>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F70DB9D4-7DD1-4492-B602-F502A1D592F7}"/>
              </a:ext>
            </a:extLst>
          </p:cNvPr>
          <p:cNvSpPr/>
          <p:nvPr/>
        </p:nvSpPr>
        <p:spPr bwMode="auto">
          <a:xfrm>
            <a:off x="4497955"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a:extLst>
              <a:ext uri="{FF2B5EF4-FFF2-40B4-BE49-F238E27FC236}">
                <a16:creationId xmlns:a16="http://schemas.microsoft.com/office/drawing/2014/main" id="{3D4AB1FD-7FA6-4210-A5A2-BCA4704ED9FB}"/>
              </a:ext>
            </a:extLst>
          </p:cNvPr>
          <p:cNvSpPr/>
          <p:nvPr/>
        </p:nvSpPr>
        <p:spPr bwMode="auto">
          <a:xfrm>
            <a:off x="7163468" y="4963754"/>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browser_3" title="Icon of a browser window with an arrow pointing from the outside to the center">
            <a:extLst>
              <a:ext uri="{FF2B5EF4-FFF2-40B4-BE49-F238E27FC236}">
                <a16:creationId xmlns:a16="http://schemas.microsoft.com/office/drawing/2014/main" id="{160A8056-DF4F-42EB-9429-845AC91F1A8C}"/>
              </a:ext>
            </a:extLst>
          </p:cNvPr>
          <p:cNvSpPr>
            <a:spLocks noChangeAspect="1" noEditPoints="1"/>
          </p:cNvSpPr>
          <p:nvPr/>
        </p:nvSpPr>
        <p:spPr bwMode="auto">
          <a:xfrm>
            <a:off x="4628272" y="5113327"/>
            <a:ext cx="279826" cy="266165"/>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5" name="LineChart_E9E6" title="Icon of a line chart with points of varying heights">
            <a:extLst>
              <a:ext uri="{FF2B5EF4-FFF2-40B4-BE49-F238E27FC236}">
                <a16:creationId xmlns:a16="http://schemas.microsoft.com/office/drawing/2014/main" id="{ECB43D29-3E9E-46E1-BD6F-F37DBD607664}"/>
              </a:ext>
            </a:extLst>
          </p:cNvPr>
          <p:cNvSpPr>
            <a:spLocks noChangeAspect="1" noEditPoints="1"/>
          </p:cNvSpPr>
          <p:nvPr/>
        </p:nvSpPr>
        <p:spPr bwMode="auto">
          <a:xfrm>
            <a:off x="7335467" y="5125136"/>
            <a:ext cx="225494" cy="225547"/>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6" name="Copy_E8C8" title="Icon of two documents stacked together">
            <a:extLst>
              <a:ext uri="{FF2B5EF4-FFF2-40B4-BE49-F238E27FC236}">
                <a16:creationId xmlns:a16="http://schemas.microsoft.com/office/drawing/2014/main" id="{D8DAE448-5920-495E-91DC-E69703D74C71}"/>
              </a:ext>
            </a:extLst>
          </p:cNvPr>
          <p:cNvSpPr>
            <a:spLocks noChangeAspect="1" noEditPoints="1"/>
          </p:cNvSpPr>
          <p:nvPr/>
        </p:nvSpPr>
        <p:spPr bwMode="auto">
          <a:xfrm>
            <a:off x="7834502" y="3856391"/>
            <a:ext cx="267111" cy="308165"/>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Shield_EA18" title="Icon of a shield">
            <a:extLst>
              <a:ext uri="{FF2B5EF4-FFF2-40B4-BE49-F238E27FC236}">
                <a16:creationId xmlns:a16="http://schemas.microsoft.com/office/drawing/2014/main" id="{F892FC8F-DE64-4E66-AC53-FE578F9EA0E9}"/>
              </a:ext>
            </a:extLst>
          </p:cNvPr>
          <p:cNvSpPr>
            <a:spLocks noChangeAspect="1"/>
          </p:cNvSpPr>
          <p:nvPr/>
        </p:nvSpPr>
        <p:spPr bwMode="auto">
          <a:xfrm>
            <a:off x="4113156" y="3865504"/>
            <a:ext cx="263561" cy="28060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8" name="network_3" title="Icon of a server connected to a network">
            <a:extLst>
              <a:ext uri="{FF2B5EF4-FFF2-40B4-BE49-F238E27FC236}">
                <a16:creationId xmlns:a16="http://schemas.microsoft.com/office/drawing/2014/main" id="{6DB266BC-BF41-441B-823C-DEB5B15B8CD0}"/>
              </a:ext>
            </a:extLst>
          </p:cNvPr>
          <p:cNvSpPr>
            <a:spLocks noChangeAspect="1" noEditPoints="1"/>
          </p:cNvSpPr>
          <p:nvPr/>
        </p:nvSpPr>
        <p:spPr bwMode="auto">
          <a:xfrm>
            <a:off x="5938435" y="5619268"/>
            <a:ext cx="310463" cy="32217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Warning_E7BA" title="Icon of a triangle with an exclaimation point inside">
            <a:extLst>
              <a:ext uri="{FF2B5EF4-FFF2-40B4-BE49-F238E27FC236}">
                <a16:creationId xmlns:a16="http://schemas.microsoft.com/office/drawing/2014/main" id="{EC8A4328-7EBF-4471-A998-DF08722D7D10}"/>
              </a:ext>
            </a:extLst>
          </p:cNvPr>
          <p:cNvSpPr>
            <a:spLocks noChangeAspect="1" noEditPoints="1"/>
          </p:cNvSpPr>
          <p:nvPr/>
        </p:nvSpPr>
        <p:spPr bwMode="auto">
          <a:xfrm>
            <a:off x="4657142" y="2579601"/>
            <a:ext cx="255946" cy="256076"/>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60" name="people_3" title="Icon of a person surrounded by brackets">
            <a:extLst>
              <a:ext uri="{FF2B5EF4-FFF2-40B4-BE49-F238E27FC236}">
                <a16:creationId xmlns:a16="http://schemas.microsoft.com/office/drawing/2014/main" id="{487AE86E-9032-4C82-92C0-5B094D6FFB18}"/>
              </a:ext>
            </a:extLst>
          </p:cNvPr>
          <p:cNvSpPr>
            <a:spLocks noChangeAspect="1" noEditPoints="1"/>
          </p:cNvSpPr>
          <p:nvPr/>
        </p:nvSpPr>
        <p:spPr bwMode="auto">
          <a:xfrm>
            <a:off x="5967767" y="2121080"/>
            <a:ext cx="258206" cy="26027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7" name="Group 36">
            <a:extLst>
              <a:ext uri="{FF2B5EF4-FFF2-40B4-BE49-F238E27FC236}">
                <a16:creationId xmlns:a16="http://schemas.microsoft.com/office/drawing/2014/main" id="{F74C11E6-8972-43BA-B70A-F361971E38B7}"/>
              </a:ext>
            </a:extLst>
          </p:cNvPr>
          <p:cNvGrpSpPr/>
          <p:nvPr/>
        </p:nvGrpSpPr>
        <p:grpSpPr>
          <a:xfrm>
            <a:off x="5122624" y="3413914"/>
            <a:ext cx="1991057" cy="1156763"/>
            <a:chOff x="5122624" y="3413914"/>
            <a:chExt cx="1991057" cy="1156763"/>
          </a:xfrm>
        </p:grpSpPr>
        <p:sp>
          <p:nvSpPr>
            <p:cNvPr id="38" name="Freeform 30">
              <a:extLst>
                <a:ext uri="{FF2B5EF4-FFF2-40B4-BE49-F238E27FC236}">
                  <a16:creationId xmlns:a16="http://schemas.microsoft.com/office/drawing/2014/main" id="{95B5D4CB-2936-4213-8828-27E50B20B9C5}"/>
                </a:ext>
              </a:extLst>
            </p:cNvPr>
            <p:cNvSpPr>
              <a:spLocks/>
            </p:cNvSpPr>
            <p:nvPr/>
          </p:nvSpPr>
          <p:spPr bwMode="auto">
            <a:xfrm>
              <a:off x="5122624" y="3413914"/>
              <a:ext cx="1991057" cy="1156763"/>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448">
                <a:gradFill>
                  <a:gsLst>
                    <a:gs pos="0">
                      <a:srgbClr val="FFFFFF"/>
                    </a:gs>
                    <a:gs pos="100000">
                      <a:srgbClr val="FFFFFF"/>
                    </a:gs>
                  </a:gsLst>
                  <a:lin ang="5400000" scaled="0"/>
                </a:gradFill>
                <a:latin typeface="Segoe UI Semilight"/>
                <a:cs typeface="Segoe UI" pitchFamily="34" charset="0"/>
              </a:endParaRPr>
            </a:p>
          </p:txBody>
        </p:sp>
        <p:grpSp>
          <p:nvGrpSpPr>
            <p:cNvPr id="39" name="Group 38">
              <a:extLst>
                <a:ext uri="{FF2B5EF4-FFF2-40B4-BE49-F238E27FC236}">
                  <a16:creationId xmlns:a16="http://schemas.microsoft.com/office/drawing/2014/main" id="{4A93AC16-8993-4F29-AB96-BBCE5DFE4DC4}"/>
                </a:ext>
              </a:extLst>
            </p:cNvPr>
            <p:cNvGrpSpPr/>
            <p:nvPr/>
          </p:nvGrpSpPr>
          <p:grpSpPr>
            <a:xfrm rot="16200000">
              <a:off x="5745275" y="3537276"/>
              <a:ext cx="724294" cy="832058"/>
              <a:chOff x="10421433" y="2632636"/>
              <a:chExt cx="1124422" cy="1291720"/>
            </a:xfrm>
          </p:grpSpPr>
          <p:sp>
            <p:nvSpPr>
              <p:cNvPr id="41" name="gear_3">
                <a:extLst>
                  <a:ext uri="{FF2B5EF4-FFF2-40B4-BE49-F238E27FC236}">
                    <a16:creationId xmlns:a16="http://schemas.microsoft.com/office/drawing/2014/main" id="{5121FD07-CA0B-468A-94B7-8BCFBFD28A2A}"/>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gear_3">
                <a:extLst>
                  <a:ext uri="{FF2B5EF4-FFF2-40B4-BE49-F238E27FC236}">
                    <a16:creationId xmlns:a16="http://schemas.microsoft.com/office/drawing/2014/main" id="{C1F12DC4-73D6-4ED6-A99F-0B079061CDB0}"/>
                  </a:ext>
                </a:extLst>
              </p:cNvPr>
              <p:cNvSpPr>
                <a:spLocks noChangeAspect="1" noEditPoints="1"/>
              </p:cNvSpPr>
              <p:nvPr/>
            </p:nvSpPr>
            <p:spPr bwMode="auto">
              <a:xfrm>
                <a:off x="10900340" y="3273373"/>
                <a:ext cx="645515" cy="650983"/>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2225">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spTree>
    <p:extLst>
      <p:ext uri="{BB962C8B-B14F-4D97-AF65-F5344CB8AC3E}">
        <p14:creationId xmlns:p14="http://schemas.microsoft.com/office/powerpoint/2010/main" val="221196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P spid="9" grpId="0"/>
      <p:bldP spid="10" grpId="0"/>
      <p:bldP spid="11" grpId="0"/>
      <p:bldP spid="12" grpId="0"/>
      <p:bldP spid="13" grpId="0"/>
      <p:bldP spid="14" grpId="0"/>
      <p:bldP spid="40" grpId="0"/>
      <p:bldP spid="36" grpId="0" animBg="1"/>
      <p:bldP spid="44"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94668-A250-4567-80A7-B86ADE5D8387}"/>
              </a:ext>
            </a:extLst>
          </p:cNvPr>
          <p:cNvSpPr>
            <a:spLocks noGrp="1"/>
          </p:cNvSpPr>
          <p:nvPr>
            <p:ph type="title"/>
          </p:nvPr>
        </p:nvSpPr>
        <p:spPr>
          <a:xfrm>
            <a:off x="426425" y="811180"/>
            <a:ext cx="4836040" cy="1172553"/>
          </a:xfrm>
        </p:spPr>
        <p:txBody>
          <a:bodyPr/>
          <a:lstStyle/>
          <a:p>
            <a:r>
              <a:rPr lang="en-US" sz="3600"/>
              <a:t>Table of Contents</a:t>
            </a:r>
          </a:p>
        </p:txBody>
      </p:sp>
      <p:sp>
        <p:nvSpPr>
          <p:cNvPr id="5" name="Text Placeholder 4">
            <a:extLst>
              <a:ext uri="{FF2B5EF4-FFF2-40B4-BE49-F238E27FC236}">
                <a16:creationId xmlns:a16="http://schemas.microsoft.com/office/drawing/2014/main" id="{58B34467-C942-4BFF-802D-C1C14EF7EC99}"/>
              </a:ext>
            </a:extLst>
          </p:cNvPr>
          <p:cNvSpPr>
            <a:spLocks noGrp="1"/>
          </p:cNvSpPr>
          <p:nvPr>
            <p:ph type="body" sz="quarter" idx="10"/>
          </p:nvPr>
        </p:nvSpPr>
        <p:spPr>
          <a:xfrm>
            <a:off x="6203390" y="811180"/>
            <a:ext cx="5436353" cy="4807403"/>
          </a:xfrm>
        </p:spPr>
        <p:txBody>
          <a:bodyPr/>
          <a:lstStyle/>
          <a:p>
            <a:pPr defTabSz="914367">
              <a:lnSpc>
                <a:spcPct val="90000"/>
              </a:lnSpc>
              <a:spcAft>
                <a:spcPts val="488"/>
              </a:spcAft>
            </a:pPr>
            <a:r>
              <a:rPr lang="en-US" sz="1800">
                <a:solidFill>
                  <a:schemeClr val="tx2"/>
                </a:solidFill>
              </a:rPr>
              <a:t>Machine Learning Requirements</a:t>
            </a:r>
          </a:p>
          <a:p>
            <a:pPr marL="0" lvl="1">
              <a:spcAft>
                <a:spcPts val="488"/>
              </a:spcAft>
            </a:pPr>
            <a:r>
              <a:rPr lang="en-US" sz="1600"/>
              <a:t>Applications, Characteristics and Requirements</a:t>
            </a:r>
          </a:p>
          <a:p>
            <a:pPr marL="0" lvl="1">
              <a:spcAft>
                <a:spcPts val="488"/>
              </a:spcAft>
            </a:pPr>
            <a:r>
              <a:rPr lang="en-US" sz="1600"/>
              <a:t>End-to-End lifecycle and processes</a:t>
            </a:r>
          </a:p>
          <a:p>
            <a:pPr marL="0" lvl="1">
              <a:spcAft>
                <a:spcPts val="488"/>
              </a:spcAft>
            </a:pPr>
            <a:r>
              <a:rPr lang="en-US" sz="1600"/>
              <a:t>Deep Learning: Additional Requirements</a:t>
            </a:r>
          </a:p>
          <a:p>
            <a:pPr defTabSz="914367">
              <a:lnSpc>
                <a:spcPct val="90000"/>
              </a:lnSpc>
              <a:spcAft>
                <a:spcPts val="988"/>
              </a:spcAft>
            </a:pPr>
            <a:endParaRPr lang="en-US" sz="1800">
              <a:solidFill>
                <a:schemeClr val="tx2"/>
              </a:solidFill>
            </a:endParaRPr>
          </a:p>
          <a:p>
            <a:pPr defTabSz="914367">
              <a:lnSpc>
                <a:spcPct val="90000"/>
              </a:lnSpc>
              <a:spcAft>
                <a:spcPts val="988"/>
              </a:spcAft>
            </a:pPr>
            <a:r>
              <a:rPr lang="en-US" sz="1800">
                <a:solidFill>
                  <a:schemeClr val="tx2"/>
                </a:solidFill>
              </a:rPr>
              <a:t>Azure Machine Learning service</a:t>
            </a:r>
          </a:p>
          <a:p>
            <a:pPr marL="0" lvl="1">
              <a:spcAft>
                <a:spcPts val="488"/>
              </a:spcAft>
            </a:pPr>
            <a:r>
              <a:rPr lang="en-US" sz="1600"/>
              <a:t>Artifacts: Workspace, Experiments, Compute, Models, Images, Deployment  and Datastore</a:t>
            </a:r>
          </a:p>
          <a:p>
            <a:pPr marL="0" lvl="1">
              <a:spcAft>
                <a:spcPts val="488"/>
              </a:spcAft>
            </a:pPr>
            <a:r>
              <a:rPr lang="en-US" sz="1600"/>
              <a:t>Concepts: Model Management, Pipelines</a:t>
            </a:r>
          </a:p>
          <a:p>
            <a:pPr marL="0" lvl="1">
              <a:spcAft>
                <a:spcPts val="488"/>
              </a:spcAft>
            </a:pPr>
            <a:r>
              <a:rPr lang="en-US" sz="1600"/>
              <a:t>Code Sample: Step-by-Step Workflow</a:t>
            </a:r>
          </a:p>
          <a:p>
            <a:pPr defTabSz="914367">
              <a:lnSpc>
                <a:spcPct val="90000"/>
              </a:lnSpc>
              <a:spcAft>
                <a:spcPts val="988"/>
              </a:spcAft>
            </a:pPr>
            <a:endParaRPr lang="en-US" sz="1800">
              <a:solidFill>
                <a:schemeClr val="tx2"/>
              </a:solidFill>
            </a:endParaRPr>
          </a:p>
          <a:p>
            <a:pPr defTabSz="914367">
              <a:lnSpc>
                <a:spcPct val="90000"/>
              </a:lnSpc>
              <a:spcAft>
                <a:spcPts val="988"/>
              </a:spcAft>
            </a:pPr>
            <a:r>
              <a:rPr lang="en-US" sz="1800">
                <a:solidFill>
                  <a:schemeClr val="tx2"/>
                </a:solidFill>
              </a:rPr>
              <a:t>Azure Automated Machine Learning</a:t>
            </a:r>
          </a:p>
          <a:p>
            <a:pPr defTabSz="914367">
              <a:lnSpc>
                <a:spcPct val="90000"/>
              </a:lnSpc>
              <a:spcAft>
                <a:spcPts val="988"/>
              </a:spcAft>
            </a:pPr>
            <a:endParaRPr lang="en-US" sz="1800">
              <a:solidFill>
                <a:schemeClr val="tx2"/>
              </a:solidFill>
            </a:endParaRPr>
          </a:p>
          <a:p>
            <a:pPr defTabSz="914367">
              <a:lnSpc>
                <a:spcPct val="90000"/>
              </a:lnSpc>
              <a:spcAft>
                <a:spcPts val="988"/>
              </a:spcAft>
            </a:pPr>
            <a:r>
              <a:rPr lang="en-US" sz="1800">
                <a:solidFill>
                  <a:schemeClr val="tx2"/>
                </a:solidFill>
              </a:rPr>
              <a:t>Distributed Training with Azure ML Compute</a:t>
            </a:r>
          </a:p>
          <a:p>
            <a:pPr defTabSz="914367">
              <a:lnSpc>
                <a:spcPct val="90000"/>
              </a:lnSpc>
              <a:spcAft>
                <a:spcPts val="988"/>
              </a:spcAft>
            </a:pPr>
            <a:endParaRPr lang="en-US" sz="1800">
              <a:solidFill>
                <a:schemeClr val="tx2"/>
              </a:solidFill>
            </a:endParaRPr>
          </a:p>
          <a:p>
            <a:pPr defTabSz="914367">
              <a:lnSpc>
                <a:spcPct val="90000"/>
              </a:lnSpc>
              <a:spcAft>
                <a:spcPts val="988"/>
              </a:spcAft>
            </a:pPr>
            <a:r>
              <a:rPr lang="en-US" sz="1800">
                <a:solidFill>
                  <a:schemeClr val="tx2"/>
                </a:solidFill>
              </a:rPr>
              <a:t>Deploy Azure Models</a:t>
            </a:r>
          </a:p>
          <a:p>
            <a:pPr marL="0" lvl="1">
              <a:spcAft>
                <a:spcPts val="488"/>
              </a:spcAft>
            </a:pPr>
            <a:r>
              <a:rPr lang="en-US" sz="1600"/>
              <a:t>To Edge Devices</a:t>
            </a:r>
          </a:p>
          <a:p>
            <a:pPr marL="0" lvl="1">
              <a:spcAft>
                <a:spcPts val="488"/>
              </a:spcAft>
            </a:pPr>
            <a:r>
              <a:rPr lang="en-US" sz="1600"/>
              <a:t>To FPGA</a:t>
            </a:r>
          </a:p>
        </p:txBody>
      </p:sp>
    </p:spTree>
    <p:extLst>
      <p:ext uri="{BB962C8B-B14F-4D97-AF65-F5344CB8AC3E}">
        <p14:creationId xmlns:p14="http://schemas.microsoft.com/office/powerpoint/2010/main" val="21385997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9221-3DCA-46FD-ABF5-B3F0260E2647}"/>
              </a:ext>
            </a:extLst>
          </p:cNvPr>
          <p:cNvSpPr>
            <a:spLocks noGrp="1"/>
          </p:cNvSpPr>
          <p:nvPr>
            <p:ph type="title"/>
          </p:nvPr>
        </p:nvSpPr>
        <p:spPr/>
        <p:txBody>
          <a:bodyPr/>
          <a:lstStyle/>
          <a:p>
            <a:r>
              <a:rPr lang="en-US"/>
              <a:t>Training infrastructure </a:t>
            </a:r>
          </a:p>
        </p:txBody>
      </p:sp>
      <p:sp>
        <p:nvSpPr>
          <p:cNvPr id="3" name="DevUpdate_ECC5" title="Icon of a clock with an arrow around it pointing clockwise">
            <a:extLst>
              <a:ext uri="{FF2B5EF4-FFF2-40B4-BE49-F238E27FC236}">
                <a16:creationId xmlns:a16="http://schemas.microsoft.com/office/drawing/2014/main" id="{94DD81CF-54C1-4BE5-83CC-20736B403CAC}"/>
              </a:ext>
            </a:extLst>
          </p:cNvPr>
          <p:cNvSpPr>
            <a:spLocks noChangeAspect="1" noEditPoints="1"/>
          </p:cNvSpPr>
          <p:nvPr/>
        </p:nvSpPr>
        <p:spPr bwMode="auto">
          <a:xfrm>
            <a:off x="545985" y="3624849"/>
            <a:ext cx="619366" cy="61951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flat">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 name="LineChart_E9E6" title="Icon of a line chart with points of varying heights">
            <a:extLst>
              <a:ext uri="{FF2B5EF4-FFF2-40B4-BE49-F238E27FC236}">
                <a16:creationId xmlns:a16="http://schemas.microsoft.com/office/drawing/2014/main" id="{AFC8434E-8B52-499E-B20A-95AC8959F8CF}"/>
              </a:ext>
            </a:extLst>
          </p:cNvPr>
          <p:cNvSpPr>
            <a:spLocks noChangeAspect="1" noEditPoints="1"/>
          </p:cNvSpPr>
          <p:nvPr/>
        </p:nvSpPr>
        <p:spPr bwMode="auto">
          <a:xfrm>
            <a:off x="6234538" y="3664387"/>
            <a:ext cx="540316" cy="540442"/>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 name="Copy_E8C8" title="Icon of two documents stacked together">
            <a:extLst>
              <a:ext uri="{FF2B5EF4-FFF2-40B4-BE49-F238E27FC236}">
                <a16:creationId xmlns:a16="http://schemas.microsoft.com/office/drawing/2014/main" id="{E0962A64-1BBE-453B-BB3A-5DF330896876}"/>
              </a:ext>
            </a:extLst>
          </p:cNvPr>
          <p:cNvSpPr>
            <a:spLocks noChangeAspect="1" noEditPoints="1"/>
          </p:cNvSpPr>
          <p:nvPr/>
        </p:nvSpPr>
        <p:spPr bwMode="auto">
          <a:xfrm>
            <a:off x="6373613" y="2012600"/>
            <a:ext cx="540316" cy="623361"/>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6" name="network_3" title="Icon of a server connected to a network">
            <a:extLst>
              <a:ext uri="{FF2B5EF4-FFF2-40B4-BE49-F238E27FC236}">
                <a16:creationId xmlns:a16="http://schemas.microsoft.com/office/drawing/2014/main" id="{5B40CCB1-0F79-4117-9BFC-E749F24B7CB0}"/>
              </a:ext>
            </a:extLst>
          </p:cNvPr>
          <p:cNvSpPr>
            <a:spLocks noChangeAspect="1" noEditPoints="1"/>
          </p:cNvSpPr>
          <p:nvPr/>
        </p:nvSpPr>
        <p:spPr bwMode="auto">
          <a:xfrm>
            <a:off x="494646" y="5157238"/>
            <a:ext cx="722044" cy="749287"/>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7" name="people_3" title="Icon of a person surrounded by brackets">
            <a:extLst>
              <a:ext uri="{FF2B5EF4-FFF2-40B4-BE49-F238E27FC236}">
                <a16:creationId xmlns:a16="http://schemas.microsoft.com/office/drawing/2014/main" id="{7E034153-E695-435F-92B7-119FD5A03FD9}"/>
              </a:ext>
            </a:extLst>
          </p:cNvPr>
          <p:cNvSpPr>
            <a:spLocks noChangeAspect="1" noEditPoints="1"/>
          </p:cNvSpPr>
          <p:nvPr/>
        </p:nvSpPr>
        <p:spPr bwMode="auto">
          <a:xfrm>
            <a:off x="545985" y="2012121"/>
            <a:ext cx="619367" cy="624317"/>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8" name="Rectangle 7">
            <a:extLst>
              <a:ext uri="{FF2B5EF4-FFF2-40B4-BE49-F238E27FC236}">
                <a16:creationId xmlns:a16="http://schemas.microsoft.com/office/drawing/2014/main" id="{910585F0-7179-4ADB-AF80-701519E1E02F}"/>
              </a:ext>
            </a:extLst>
          </p:cNvPr>
          <p:cNvSpPr/>
          <p:nvPr/>
        </p:nvSpPr>
        <p:spPr>
          <a:xfrm>
            <a:off x="7043017" y="3544879"/>
            <a:ext cx="3168077" cy="809632"/>
          </a:xfrm>
          <a:prstGeom prst="rect">
            <a:avLst/>
          </a:prstGeom>
        </p:spPr>
        <p:txBody>
          <a:bodyPr wrap="square">
            <a:spAutoFit/>
          </a:bodyPr>
          <a:lstStyle/>
          <a:p>
            <a:pPr>
              <a:spcAft>
                <a:spcPts val="196"/>
              </a:spcAft>
            </a:pPr>
            <a:r>
              <a:rPr lang="en-US" altLang="en-US" sz="1730" b="1" kern="0">
                <a:solidFill>
                  <a:schemeClr val="tx2"/>
                </a:solidFill>
                <a:latin typeface="Segoe UI Semibold" panose="020B0502040204020203" pitchFamily="34" charset="0"/>
                <a:cs typeface="Segoe UI Semibold" panose="020B0502040204020203" pitchFamily="34" charset="0"/>
              </a:rPr>
              <a:t>Scale resources</a:t>
            </a:r>
          </a:p>
          <a:p>
            <a:r>
              <a:rPr lang="en-US" sz="1372">
                <a:latin typeface="Segoe UI" panose="020B0502040204020203" pitchFamily="34" charset="0"/>
                <a:cs typeface="Segoe UI" panose="020B0502040204020203" pitchFamily="34" charset="0"/>
              </a:rPr>
              <a:t>Autoscale resources to only pay while running a job</a:t>
            </a:r>
          </a:p>
        </p:txBody>
      </p:sp>
      <p:sp>
        <p:nvSpPr>
          <p:cNvPr id="9" name="Rectangle 8">
            <a:extLst>
              <a:ext uri="{FF2B5EF4-FFF2-40B4-BE49-F238E27FC236}">
                <a16:creationId xmlns:a16="http://schemas.microsoft.com/office/drawing/2014/main" id="{39177E2E-8F9B-46A3-A536-0B54682EFCA2}"/>
              </a:ext>
            </a:extLst>
          </p:cNvPr>
          <p:cNvSpPr/>
          <p:nvPr/>
        </p:nvSpPr>
        <p:spPr>
          <a:xfrm>
            <a:off x="1401329" y="3544879"/>
            <a:ext cx="3168077" cy="809632"/>
          </a:xfrm>
          <a:prstGeom prst="rect">
            <a:avLst/>
          </a:prstGeom>
        </p:spPr>
        <p:txBody>
          <a:bodyPr wrap="square">
            <a:spAutoFit/>
          </a:bodyPr>
          <a:lstStyle/>
          <a:p>
            <a:pPr>
              <a:spcAft>
                <a:spcPts val="196"/>
              </a:spcAft>
            </a:pPr>
            <a:r>
              <a:rPr lang="en-US" altLang="en-US" sz="1730" b="1" kern="0">
                <a:solidFill>
                  <a:schemeClr val="tx2"/>
                </a:solidFill>
                <a:latin typeface="Segoe UI Semibold" panose="020B0502040204020203" pitchFamily="34" charset="0"/>
                <a:cs typeface="Segoe UI Semibold" panose="020B0502040204020203" pitchFamily="34" charset="0"/>
              </a:rPr>
              <a:t>Schedule jobs</a:t>
            </a:r>
          </a:p>
          <a:p>
            <a:r>
              <a:rPr lang="en-US" sz="1372">
                <a:latin typeface="Segoe UI" panose="020B0502040204020203" pitchFamily="34" charset="0"/>
                <a:cs typeface="Segoe UI" panose="020B0502040204020203" pitchFamily="34" charset="0"/>
              </a:rPr>
              <a:t>Train at cloud scale using a framework of choice</a:t>
            </a:r>
          </a:p>
        </p:txBody>
      </p:sp>
      <p:sp>
        <p:nvSpPr>
          <p:cNvPr id="10" name="Rectangle 9">
            <a:extLst>
              <a:ext uri="{FF2B5EF4-FFF2-40B4-BE49-F238E27FC236}">
                <a16:creationId xmlns:a16="http://schemas.microsoft.com/office/drawing/2014/main" id="{563D0EDF-5454-4599-9D5F-9A64E87D35D3}"/>
              </a:ext>
            </a:extLst>
          </p:cNvPr>
          <p:cNvSpPr/>
          <p:nvPr/>
        </p:nvSpPr>
        <p:spPr>
          <a:xfrm>
            <a:off x="1401329" y="1934551"/>
            <a:ext cx="3341573" cy="809632"/>
          </a:xfrm>
          <a:prstGeom prst="rect">
            <a:avLst/>
          </a:prstGeom>
        </p:spPr>
        <p:txBody>
          <a:bodyPr wrap="square">
            <a:spAutoFit/>
          </a:bodyPr>
          <a:lstStyle/>
          <a:p>
            <a:pPr>
              <a:spcAft>
                <a:spcPts val="196"/>
              </a:spcAft>
            </a:pPr>
            <a:r>
              <a:rPr lang="en-US" altLang="en-US" sz="1730" b="1" kern="0">
                <a:solidFill>
                  <a:schemeClr val="tx2"/>
                </a:solidFill>
                <a:latin typeface="Segoe UI Semibold" panose="020B0502040204020203" pitchFamily="34" charset="0"/>
                <a:cs typeface="Segoe UI Semibold" panose="020B0502040204020203" pitchFamily="34" charset="0"/>
                <a:sym typeface="Arial" panose="020B0604020202020204" pitchFamily="34" charset="0"/>
              </a:rPr>
              <a:t>Dependencies and Containers</a:t>
            </a:r>
          </a:p>
          <a:p>
            <a:r>
              <a:rPr lang="en-US" sz="1372">
                <a:latin typeface="Segoe UI" panose="020B0502040204020203" pitchFamily="34" charset="0"/>
                <a:cs typeface="Segoe UI" panose="020B0502040204020203" pitchFamily="34" charset="0"/>
              </a:rPr>
              <a:t>Leverage system-managed AML compute or bring your own compute </a:t>
            </a:r>
          </a:p>
        </p:txBody>
      </p:sp>
      <p:sp>
        <p:nvSpPr>
          <p:cNvPr id="11" name="Rectangle 10">
            <a:extLst>
              <a:ext uri="{FF2B5EF4-FFF2-40B4-BE49-F238E27FC236}">
                <a16:creationId xmlns:a16="http://schemas.microsoft.com/office/drawing/2014/main" id="{495AAE77-E3C9-4EE1-92A9-602D8CCE9FAA}"/>
              </a:ext>
            </a:extLst>
          </p:cNvPr>
          <p:cNvSpPr/>
          <p:nvPr/>
        </p:nvSpPr>
        <p:spPr>
          <a:xfrm>
            <a:off x="1401329" y="5142153"/>
            <a:ext cx="3168077" cy="809632"/>
          </a:xfrm>
          <a:prstGeom prst="rect">
            <a:avLst/>
          </a:prstGeom>
        </p:spPr>
        <p:txBody>
          <a:bodyPr wrap="square">
            <a:spAutoFit/>
          </a:bodyPr>
          <a:lstStyle/>
          <a:p>
            <a:pPr>
              <a:spcAft>
                <a:spcPts val="196"/>
              </a:spcAft>
            </a:pPr>
            <a:r>
              <a:rPr lang="en-US" altLang="en-US" sz="1730" b="1" kern="0">
                <a:solidFill>
                  <a:schemeClr val="tx2"/>
                </a:solidFill>
                <a:latin typeface="Segoe UI Semibold" panose="020B0502040204020203" pitchFamily="34" charset="0"/>
                <a:cs typeface="Segoe UI Semibold" panose="020B0502040204020203" pitchFamily="34" charset="0"/>
              </a:rPr>
              <a:t>Provision clusters</a:t>
            </a:r>
          </a:p>
          <a:p>
            <a:r>
              <a:rPr lang="en-US" sz="1372">
                <a:latin typeface="Segoe UI" panose="020B0502040204020203" pitchFamily="34" charset="0"/>
                <a:cs typeface="Segoe UI" panose="020B0502040204020203" pitchFamily="34" charset="0"/>
              </a:rPr>
              <a:t>Use the latest NDv2 series VMs with the NVIDIA V100 GPUs</a:t>
            </a:r>
          </a:p>
        </p:txBody>
      </p:sp>
      <p:sp>
        <p:nvSpPr>
          <p:cNvPr id="12" name="Rectangle 11">
            <a:extLst>
              <a:ext uri="{FF2B5EF4-FFF2-40B4-BE49-F238E27FC236}">
                <a16:creationId xmlns:a16="http://schemas.microsoft.com/office/drawing/2014/main" id="{FB7A5646-C5C0-4E4D-9BC9-84F7426BFEE8}"/>
              </a:ext>
            </a:extLst>
          </p:cNvPr>
          <p:cNvSpPr/>
          <p:nvPr/>
        </p:nvSpPr>
        <p:spPr>
          <a:xfrm>
            <a:off x="7043017" y="1934551"/>
            <a:ext cx="3168077" cy="809632"/>
          </a:xfrm>
          <a:prstGeom prst="rect">
            <a:avLst/>
          </a:prstGeom>
        </p:spPr>
        <p:txBody>
          <a:bodyPr wrap="square">
            <a:spAutoFit/>
          </a:bodyPr>
          <a:lstStyle/>
          <a:p>
            <a:pPr>
              <a:spcAft>
                <a:spcPts val="196"/>
              </a:spcAft>
            </a:pPr>
            <a:r>
              <a:rPr lang="en-US" altLang="en-US" sz="1730" b="1" kern="0">
                <a:solidFill>
                  <a:schemeClr val="tx2"/>
                </a:solidFill>
                <a:latin typeface="Segoe UI Semibold" panose="020B0502040204020203" pitchFamily="34" charset="0"/>
                <a:cs typeface="Segoe UI Semibold" panose="020B0502040204020203" pitchFamily="34" charset="0"/>
              </a:rPr>
              <a:t>Distribute data</a:t>
            </a:r>
          </a:p>
          <a:p>
            <a:r>
              <a:rPr lang="en-US" sz="1372">
                <a:latin typeface="Segoe UI" panose="020B0502040204020203" pitchFamily="34" charset="0"/>
                <a:cs typeface="Segoe UI" panose="020B0502040204020203" pitchFamily="34" charset="0"/>
              </a:rPr>
              <a:t>Manage and share resources across </a:t>
            </a:r>
            <a:br>
              <a:rPr lang="en-US" sz="1372">
                <a:latin typeface="Segoe UI" panose="020B0502040204020203" pitchFamily="34" charset="0"/>
                <a:cs typeface="Segoe UI" panose="020B0502040204020203" pitchFamily="34" charset="0"/>
              </a:rPr>
            </a:br>
            <a:r>
              <a:rPr lang="en-US" sz="1372">
                <a:latin typeface="Segoe UI" panose="020B0502040204020203" pitchFamily="34" charset="0"/>
                <a:cs typeface="Segoe UI" panose="020B0502040204020203" pitchFamily="34" charset="0"/>
              </a:rPr>
              <a:t>a workspace </a:t>
            </a:r>
          </a:p>
        </p:txBody>
      </p:sp>
    </p:spTree>
    <p:extLst>
      <p:ext uri="{BB962C8B-B14F-4D97-AF65-F5344CB8AC3E}">
        <p14:creationId xmlns:p14="http://schemas.microsoft.com/office/powerpoint/2010/main" val="22624920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p:txBody>
          <a:bodyPr/>
          <a:lstStyle/>
          <a:p>
            <a:r>
              <a:rPr lang="en-US"/>
              <a:t>Required Deep Learning Frameworks</a:t>
            </a:r>
          </a:p>
        </p:txBody>
      </p:sp>
      <p:sp>
        <p:nvSpPr>
          <p:cNvPr id="29" name="Rectangle 28">
            <a:extLst>
              <a:ext uri="{FF2B5EF4-FFF2-40B4-BE49-F238E27FC236}">
                <a16:creationId xmlns:a16="http://schemas.microsoft.com/office/drawing/2014/main" id="{19F2B344-0ACC-4124-9DCB-5A679B254B74}"/>
              </a:ext>
            </a:extLst>
          </p:cNvPr>
          <p:cNvSpPr/>
          <p:nvPr/>
        </p:nvSpPr>
        <p:spPr bwMode="auto">
          <a:xfrm>
            <a:off x="448384" y="1683312"/>
            <a:ext cx="5536096" cy="41796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CAFB9175-B54B-4C38-A8CD-549BDD663A78}"/>
              </a:ext>
            </a:extLst>
          </p:cNvPr>
          <p:cNvSpPr/>
          <p:nvPr/>
        </p:nvSpPr>
        <p:spPr bwMode="auto">
          <a:xfrm>
            <a:off x="6189557" y="1683312"/>
            <a:ext cx="5536096" cy="41796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477120" y="1812972"/>
            <a:ext cx="5474353"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a:solidFill>
                  <a:srgbClr val="0078D7"/>
                </a:solidFill>
                <a:latin typeface="Segoe UI Semibold" panose="020B0702040204020203" pitchFamily="34" charset="0"/>
                <a:cs typeface="Segoe UI" charset="0"/>
              </a:rPr>
              <a:t>Popular Deep L</a:t>
            </a:r>
            <a:r>
              <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charset="0"/>
              </a:rPr>
              <a:t>earning Frameworks</a:t>
            </a:r>
            <a:endParaRPr kumimoji="0" lang="en-US" sz="2000" b="0" i="0" u="none" strike="noStrike" kern="1200" cap="none" spc="0" normalizeH="0" baseline="0" noProof="0">
              <a:ln>
                <a:noFill/>
              </a:ln>
              <a:solidFill>
                <a:srgbClr val="0078D7"/>
              </a:solidFill>
              <a:effectLst/>
              <a:uLnTx/>
              <a:uFillTx/>
              <a:latin typeface="Segoe UI"/>
              <a:ea typeface="+mn-ea"/>
              <a:cs typeface="+mn-cs"/>
            </a:endParaRPr>
          </a:p>
        </p:txBody>
      </p:sp>
      <p:pic>
        <p:nvPicPr>
          <p:cNvPr id="37" name="Picture 32">
            <a:extLst>
              <a:ext uri="{FF2B5EF4-FFF2-40B4-BE49-F238E27FC236}">
                <a16:creationId xmlns:a16="http://schemas.microsoft.com/office/drawing/2014/main" id="{178EDBFF-EE52-4972-8627-FD50E4114D5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652944" y="1896428"/>
            <a:ext cx="433704" cy="42329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1A10A801-F9B6-42C9-8441-5BE6B2D448F1}"/>
              </a:ext>
            </a:extLst>
          </p:cNvPr>
          <p:cNvSpPr/>
          <p:nvPr/>
        </p:nvSpPr>
        <p:spPr>
          <a:xfrm>
            <a:off x="8501552" y="2496838"/>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ONNX</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Rectangle 41">
            <a:extLst>
              <a:ext uri="{FF2B5EF4-FFF2-40B4-BE49-F238E27FC236}">
                <a16:creationId xmlns:a16="http://schemas.microsoft.com/office/drawing/2014/main" id="{F23C8B67-3A54-4439-987B-CE527FA0B4D3}"/>
              </a:ext>
            </a:extLst>
          </p:cNvPr>
          <p:cNvSpPr/>
          <p:nvPr/>
        </p:nvSpPr>
        <p:spPr>
          <a:xfrm>
            <a:off x="6589121" y="3438983"/>
            <a:ext cx="4736968" cy="81560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charset="0"/>
              </a:rPr>
              <a:t>Community project created by Facebook and Microsoft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charset="0"/>
              </a:rPr>
              <a:t>Use the best tool for the job. Train in one framework and transfer to another for inference</a:t>
            </a:r>
          </a:p>
        </p:txBody>
      </p:sp>
      <p:pic>
        <p:nvPicPr>
          <p:cNvPr id="46" name="Picture 24">
            <a:extLst>
              <a:ext uri="{FF2B5EF4-FFF2-40B4-BE49-F238E27FC236}">
                <a16:creationId xmlns:a16="http://schemas.microsoft.com/office/drawing/2014/main" id="{E0EBB7DA-F0CF-4EC0-AA34-B4BFA0CE42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61549" y="3034477"/>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A8FA202-2873-447C-B58E-8C7E6BACFE0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955677" y="3034079"/>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a:extLst>
              <a:ext uri="{FF2B5EF4-FFF2-40B4-BE49-F238E27FC236}">
                <a16:creationId xmlns:a16="http://schemas.microsoft.com/office/drawing/2014/main" id="{51A442FD-D6DE-4CFE-9488-088C70FB74E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362050" y="4366593"/>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a:extLst>
              <a:ext uri="{FF2B5EF4-FFF2-40B4-BE49-F238E27FC236}">
                <a16:creationId xmlns:a16="http://schemas.microsoft.com/office/drawing/2014/main" id="{B7432FC6-CA74-40DB-BDE1-02583662741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2919834" y="4419346"/>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02CA6328-E3C5-4BC7-ACEA-1A21914B723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4405459" y="3034476"/>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1157982" y="3461550"/>
            <a:ext cx="912301" cy="215444"/>
          </a:xfrm>
          <a:prstGeom prst="rect">
            <a:avLst/>
          </a:prstGeom>
        </p:spPr>
        <p:txBody>
          <a:bodyPr wrap="none" lIns="0" tIns="0" rIns="0" bIns="0">
            <a:spAutoFit/>
          </a:bodyPr>
          <a:lstStyle/>
          <a:p>
            <a:pPr marL="0" marR="0" lvl="1" algn="ctr" defTabSz="932060" fontAlgn="base">
              <a:lnSpc>
                <a:spcPct val="100000"/>
              </a:lnSpc>
              <a:spcBef>
                <a:spcPts val="1800"/>
              </a:spcBef>
              <a:spcAft>
                <a:spcPct val="0"/>
              </a:spcAft>
              <a:buClr>
                <a:srgbClr val="D3002D"/>
              </a:buClr>
              <a:buSzPct val="100000"/>
              <a:tabLst/>
              <a:defRPr/>
            </a:pPr>
            <a:r>
              <a:rPr lang="en-US" sz="1400">
                <a:gradFill>
                  <a:gsLst>
                    <a:gs pos="0">
                      <a:schemeClr val="accent2">
                        <a:lumMod val="50000"/>
                      </a:schemeClr>
                    </a:gs>
                    <a:gs pos="100000">
                      <a:schemeClr val="accent2">
                        <a:lumMod val="50000"/>
                      </a:schemeClr>
                    </a:gs>
                  </a:gsLst>
                  <a:lin ang="5400000" scaled="1"/>
                </a:gradFill>
                <a:sym typeface="Arial" panose="020B0604020202020204"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2767737" y="3461550"/>
            <a:ext cx="638188" cy="215444"/>
          </a:xfrm>
          <a:prstGeom prst="rect">
            <a:avLst/>
          </a:prstGeom>
        </p:spPr>
        <p:txBody>
          <a:bodyPr wrap="none" lIns="0" tIns="0" rIns="0" bIns="0">
            <a:spAutoFit/>
          </a:bodyPr>
          <a:lstStyle/>
          <a:p>
            <a:pPr marL="0" marR="0" lvl="1" algn="ctr" defTabSz="932060" fontAlgn="base">
              <a:lnSpc>
                <a:spcPct val="100000"/>
              </a:lnSpc>
              <a:spcBef>
                <a:spcPts val="1800"/>
              </a:spcBef>
              <a:spcAft>
                <a:spcPct val="0"/>
              </a:spcAft>
              <a:buClr>
                <a:srgbClr val="D3002D"/>
              </a:buClr>
              <a:buSzPct val="100000"/>
              <a:tabLst/>
              <a:defRPr/>
            </a:pPr>
            <a:r>
              <a:rPr lang="en-US" sz="1400" err="1">
                <a:gradFill>
                  <a:gsLst>
                    <a:gs pos="0">
                      <a:schemeClr val="accent2">
                        <a:lumMod val="50000"/>
                      </a:schemeClr>
                    </a:gs>
                    <a:gs pos="100000">
                      <a:schemeClr val="accent2">
                        <a:lumMod val="50000"/>
                      </a:schemeClr>
                    </a:gs>
                  </a:gsLst>
                  <a:lin ang="5400000" scaled="1"/>
                </a:gradFill>
                <a:sym typeface="Arial" panose="020B0604020202020204" pitchFamily="34" charset="0"/>
              </a:rPr>
              <a:t>PyTorch</a:t>
            </a:r>
            <a:endParaRPr lang="en-US" sz="1400">
              <a:gradFill>
                <a:gsLst>
                  <a:gs pos="0">
                    <a:schemeClr val="accent2">
                      <a:lumMod val="50000"/>
                    </a:schemeClr>
                  </a:gs>
                  <a:gs pos="100000">
                    <a:schemeClr val="accent2">
                      <a:lumMod val="50000"/>
                    </a:schemeClr>
                  </a:gs>
                </a:gsLst>
                <a:lin ang="5400000" scaled="1"/>
              </a:gradFill>
              <a:sym typeface="Arial" panose="020B0604020202020204" pitchFamily="34" charset="0"/>
            </a:endParaRPr>
          </a:p>
        </p:txBody>
      </p:sp>
      <p:sp>
        <p:nvSpPr>
          <p:cNvPr id="67" name="Rectangle 66">
            <a:extLst>
              <a:ext uri="{FF2B5EF4-FFF2-40B4-BE49-F238E27FC236}">
                <a16:creationId xmlns:a16="http://schemas.microsoft.com/office/drawing/2014/main" id="{EE5CB7B8-7751-4A30-AB53-2CE78173F858}"/>
              </a:ext>
            </a:extLst>
          </p:cNvPr>
          <p:cNvSpPr/>
          <p:nvPr/>
        </p:nvSpPr>
        <p:spPr>
          <a:xfrm>
            <a:off x="4215242" y="3461550"/>
            <a:ext cx="953787" cy="215444"/>
          </a:xfrm>
          <a:prstGeom prst="rect">
            <a:avLst/>
          </a:prstGeom>
        </p:spPr>
        <p:txBody>
          <a:bodyPr wrap="none" lIns="0" tIns="0" rIns="0" bIns="0">
            <a:spAutoFit/>
          </a:bodyPr>
          <a:lstStyle/>
          <a:p>
            <a:pPr marL="0" marR="0" lvl="1" algn="ctr" defTabSz="932060" fontAlgn="base">
              <a:lnSpc>
                <a:spcPct val="100000"/>
              </a:lnSpc>
              <a:spcBef>
                <a:spcPts val="1800"/>
              </a:spcBef>
              <a:spcAft>
                <a:spcPct val="0"/>
              </a:spcAft>
              <a:buClr>
                <a:srgbClr val="D3002D"/>
              </a:buClr>
              <a:buSzPct val="100000"/>
              <a:tabLst/>
              <a:defRPr/>
            </a:pPr>
            <a:r>
              <a:rPr lang="en-US" sz="1400" err="1">
                <a:gradFill>
                  <a:gsLst>
                    <a:gs pos="0">
                      <a:schemeClr val="accent2">
                        <a:lumMod val="50000"/>
                      </a:schemeClr>
                    </a:gs>
                    <a:gs pos="100000">
                      <a:schemeClr val="accent2">
                        <a:lumMod val="50000"/>
                      </a:schemeClr>
                    </a:gs>
                  </a:gsLst>
                  <a:lin ang="5400000" scaled="1"/>
                </a:gradFill>
                <a:sym typeface="Arial" panose="020B0604020202020204" pitchFamily="34" charset="0"/>
              </a:rPr>
              <a:t>Scikit</a:t>
            </a:r>
            <a:r>
              <a:rPr lang="en-US" sz="1400">
                <a:gradFill>
                  <a:gsLst>
                    <a:gs pos="0">
                      <a:schemeClr val="accent2">
                        <a:lumMod val="50000"/>
                      </a:schemeClr>
                    </a:gs>
                    <a:gs pos="100000">
                      <a:schemeClr val="accent2">
                        <a:lumMod val="50000"/>
                      </a:schemeClr>
                    </a:gs>
                  </a:gsLst>
                  <a:lin ang="5400000" scaled="1"/>
                </a:gradFill>
                <a:sym typeface="Arial" panose="020B0604020202020204" pitchFamily="34" charset="0"/>
              </a:rPr>
              <a: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1248865" y="4799365"/>
            <a:ext cx="557845" cy="215444"/>
          </a:xfrm>
          <a:prstGeom prst="rect">
            <a:avLst/>
          </a:prstGeom>
        </p:spPr>
        <p:txBody>
          <a:bodyPr wrap="none" lIns="0" tIns="0" rIns="0" bIns="0">
            <a:spAutoFit/>
          </a:bodyPr>
          <a:lstStyle/>
          <a:p>
            <a:pPr marL="0" lvl="1" algn="ctr" defTabSz="932060" fontAlgn="base">
              <a:spcBef>
                <a:spcPts val="1800"/>
              </a:spcBef>
              <a:spcAft>
                <a:spcPct val="0"/>
              </a:spcAft>
              <a:buClr>
                <a:srgbClr val="D3002D"/>
              </a:buClr>
              <a:buSzPct val="100000"/>
              <a:defRPr/>
            </a:pPr>
            <a:r>
              <a:rPr lang="en-US" sz="1400" err="1">
                <a:gradFill>
                  <a:gsLst>
                    <a:gs pos="0">
                      <a:schemeClr val="accent2">
                        <a:lumMod val="50000"/>
                      </a:schemeClr>
                    </a:gs>
                    <a:gs pos="100000">
                      <a:schemeClr val="accent2">
                        <a:lumMod val="50000"/>
                      </a:schemeClr>
                    </a:gs>
                  </a:gsLst>
                  <a:lin ang="5400000" scaled="1"/>
                </a:gradFill>
                <a:sym typeface="Arial" panose="020B0604020202020204" pitchFamily="34" charset="0"/>
              </a:rPr>
              <a:t>MXNet</a:t>
            </a:r>
            <a:endParaRPr lang="en-US" sz="1400">
              <a:gradFill>
                <a:gsLst>
                  <a:gs pos="0">
                    <a:schemeClr val="accent2">
                      <a:lumMod val="50000"/>
                    </a:schemeClr>
                  </a:gs>
                  <a:gs pos="100000">
                    <a:schemeClr val="accent2">
                      <a:lumMod val="50000"/>
                    </a:schemeClr>
                  </a:gs>
                </a:gsLst>
                <a:lin ang="5400000" scaled="1"/>
              </a:gradFill>
              <a:sym typeface="Arial" panose="020B0604020202020204" pitchFamily="34" charset="0"/>
            </a:endParaRPr>
          </a:p>
        </p:txBody>
      </p:sp>
      <p:sp>
        <p:nvSpPr>
          <p:cNvPr id="69" name="Rectangle 68">
            <a:extLst>
              <a:ext uri="{FF2B5EF4-FFF2-40B4-BE49-F238E27FC236}">
                <a16:creationId xmlns:a16="http://schemas.microsoft.com/office/drawing/2014/main" id="{3A50B98D-365C-4BCA-A310-DF9534D8E5C6}"/>
              </a:ext>
            </a:extLst>
          </p:cNvPr>
          <p:cNvSpPr/>
          <p:nvPr/>
        </p:nvSpPr>
        <p:spPr>
          <a:xfrm>
            <a:off x="2709595" y="4799365"/>
            <a:ext cx="700706" cy="215444"/>
          </a:xfrm>
          <a:prstGeom prst="rect">
            <a:avLst/>
          </a:prstGeom>
        </p:spPr>
        <p:txBody>
          <a:bodyPr wrap="square" lIns="0" tIns="0" rIns="0" bIns="0">
            <a:spAutoFit/>
          </a:bodyPr>
          <a:lstStyle/>
          <a:p>
            <a:pPr marL="0" lvl="1" algn="ctr" defTabSz="932060" fontAlgn="base">
              <a:spcBef>
                <a:spcPts val="1800"/>
              </a:spcBef>
              <a:spcAft>
                <a:spcPct val="0"/>
              </a:spcAft>
              <a:buClr>
                <a:srgbClr val="D3002D"/>
              </a:buClr>
              <a:buSzPct val="100000"/>
              <a:defRPr/>
            </a:pPr>
            <a:r>
              <a:rPr lang="en-US" sz="1400" err="1">
                <a:gradFill>
                  <a:gsLst>
                    <a:gs pos="0">
                      <a:schemeClr val="accent2">
                        <a:lumMod val="50000"/>
                      </a:schemeClr>
                    </a:gs>
                    <a:gs pos="100000">
                      <a:schemeClr val="accent2">
                        <a:lumMod val="50000"/>
                      </a:schemeClr>
                    </a:gs>
                  </a:gsLst>
                  <a:lin ang="5400000" scaled="1"/>
                </a:gradFill>
                <a:sym typeface="Arial" panose="020B0604020202020204" pitchFamily="34" charset="0"/>
              </a:rPr>
              <a:t>Chainer</a:t>
            </a:r>
            <a:endParaRPr lang="en-US" sz="1400">
              <a:gradFill>
                <a:gsLst>
                  <a:gs pos="0">
                    <a:schemeClr val="accent2">
                      <a:lumMod val="50000"/>
                    </a:schemeClr>
                  </a:gs>
                  <a:gs pos="100000">
                    <a:schemeClr val="accent2">
                      <a:lumMod val="50000"/>
                    </a:schemeClr>
                  </a:gs>
                </a:gsLst>
                <a:lin ang="5400000" scaled="1"/>
              </a:gradFill>
              <a:sym typeface="Arial" panose="020B0604020202020204" pitchFamily="34" charset="0"/>
            </a:endParaRPr>
          </a:p>
        </p:txBody>
      </p:sp>
      <p:pic>
        <p:nvPicPr>
          <p:cNvPr id="70" name="Picture 69">
            <a:extLst>
              <a:ext uri="{FF2B5EF4-FFF2-40B4-BE49-F238E27FC236}">
                <a16:creationId xmlns:a16="http://schemas.microsoft.com/office/drawing/2014/main" id="{781E5544-126E-4727-918E-5C05C42F5A2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603584" y="4392165"/>
            <a:ext cx="286848" cy="280328"/>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4533392" y="4799365"/>
            <a:ext cx="427232" cy="215444"/>
          </a:xfrm>
          <a:prstGeom prst="rect">
            <a:avLst/>
          </a:prstGeom>
        </p:spPr>
        <p:txBody>
          <a:bodyPr wrap="none" lIns="0" tIns="0" rIns="0" bIns="0">
            <a:spAutoFit/>
          </a:bodyPr>
          <a:lstStyle/>
          <a:p>
            <a:pPr marL="0" lvl="1" algn="ctr" defTabSz="932060" fontAlgn="base">
              <a:spcBef>
                <a:spcPts val="1800"/>
              </a:spcBef>
              <a:spcAft>
                <a:spcPct val="0"/>
              </a:spcAft>
              <a:buClr>
                <a:srgbClr val="D3002D"/>
              </a:buClr>
              <a:buSzPct val="100000"/>
              <a:defRPr/>
            </a:pPr>
            <a:r>
              <a:rPr lang="en-US" sz="1400" err="1">
                <a:gradFill>
                  <a:gsLst>
                    <a:gs pos="0">
                      <a:schemeClr val="accent2">
                        <a:lumMod val="50000"/>
                      </a:schemeClr>
                    </a:gs>
                    <a:gs pos="100000">
                      <a:schemeClr val="accent2">
                        <a:lumMod val="50000"/>
                      </a:schemeClr>
                    </a:gs>
                  </a:gsLst>
                  <a:lin ang="5400000" scaled="1"/>
                </a:gradFill>
              </a:rPr>
              <a:t>Keras</a:t>
            </a:r>
            <a:endParaRPr lang="en-US" sz="1400">
              <a:gradFill>
                <a:gsLst>
                  <a:gs pos="0">
                    <a:schemeClr val="accent2">
                      <a:lumMod val="50000"/>
                    </a:schemeClr>
                  </a:gs>
                  <a:gs pos="100000">
                    <a:schemeClr val="accent2">
                      <a:lumMod val="50000"/>
                    </a:schemeClr>
                  </a:gs>
                </a:gsLst>
                <a:lin ang="5400000" scaled="1"/>
              </a:gradFill>
            </a:endParaRPr>
          </a:p>
        </p:txBody>
      </p:sp>
      <p:pic>
        <p:nvPicPr>
          <p:cNvPr id="35" name="Picture 34">
            <a:extLst>
              <a:ext uri="{FF2B5EF4-FFF2-40B4-BE49-F238E27FC236}">
                <a16:creationId xmlns:a16="http://schemas.microsoft.com/office/drawing/2014/main" id="{51832440-F98C-416F-9052-CEB25765D95B}"/>
              </a:ext>
            </a:extLst>
          </p:cNvPr>
          <p:cNvPicPr>
            <a:picLocks noChangeAspect="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Lst>
          </a:blip>
          <a:stretch>
            <a:fillRect/>
          </a:stretch>
        </p:blipFill>
        <p:spPr>
          <a:xfrm>
            <a:off x="6630614" y="4587756"/>
            <a:ext cx="4773582" cy="792549"/>
          </a:xfrm>
          <a:prstGeom prst="rect">
            <a:avLst/>
          </a:prstGeom>
        </p:spPr>
      </p:pic>
    </p:spTree>
    <p:extLst>
      <p:ext uri="{BB962C8B-B14F-4D97-AF65-F5344CB8AC3E}">
        <p14:creationId xmlns:p14="http://schemas.microsoft.com/office/powerpoint/2010/main" val="225627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a:t>Characteristics of Deep Learning </a:t>
            </a:r>
          </a:p>
        </p:txBody>
      </p:sp>
      <p:sp>
        <p:nvSpPr>
          <p:cNvPr id="7170" name="Rectangle 2">
            <a:extLst>
              <a:ext uri="{FF2B5EF4-FFF2-40B4-BE49-F238E27FC236}">
                <a16:creationId xmlns:a16="http://schemas.microsoft.com/office/drawing/2014/main" id="{0AFC27BA-C950-4522-BD69-B75177B6C768}"/>
              </a:ext>
            </a:extLst>
          </p:cNvPr>
          <p:cNvSpPr>
            <a:spLocks noGrp="1" noChangeArrowheads="1"/>
          </p:cNvSpPr>
          <p:nvPr>
            <p:ph idx="4294967295"/>
          </p:nvPr>
        </p:nvSpPr>
        <p:spPr>
          <a:xfrm>
            <a:off x="7087767" y="1994531"/>
            <a:ext cx="3895725" cy="2600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noAutofit/>
          </a:bodyPr>
          <a:lstStyle/>
          <a:p>
            <a:pPr marL="0" lvl="1" defTabSz="932060" fontAlgn="base">
              <a:spcBef>
                <a:spcPts val="1800"/>
              </a:spcBef>
              <a:spcAft>
                <a:spcPct val="0"/>
              </a:spcAft>
              <a:buClr>
                <a:srgbClr val="D3002D"/>
              </a:buClr>
              <a:buSzPct val="100000"/>
              <a:buFont typeface="Arial" panose="020B0604020202020204" pitchFamily="34" charset="0"/>
            </a:pPr>
            <a:r>
              <a:rPr lang="en-US" altLang="en-US" sz="1800">
                <a:gradFill>
                  <a:gsLst>
                    <a:gs pos="0">
                      <a:schemeClr val="accent2">
                        <a:lumMod val="50000"/>
                      </a:schemeClr>
                    </a:gs>
                    <a:gs pos="100000">
                      <a:schemeClr val="accent2">
                        <a:lumMod val="50000"/>
                      </a:schemeClr>
                    </a:gs>
                  </a:gsLst>
                  <a:lin ang="5400000" scaled="1"/>
                </a:gradFill>
                <a:sym typeface="Arial" panose="020B0604020202020204" pitchFamily="34" charset="0"/>
              </a:rPr>
              <a:t>Massive amounts of training data</a:t>
            </a:r>
          </a:p>
        </p:txBody>
      </p:sp>
      <p:grpSp>
        <p:nvGrpSpPr>
          <p:cNvPr id="7175" name="Group 7174">
            <a:extLst>
              <a:ext uri="{FF2B5EF4-FFF2-40B4-BE49-F238E27FC236}">
                <a16:creationId xmlns:a16="http://schemas.microsoft.com/office/drawing/2014/main" id="{2927172A-8818-4644-B8EA-0E9E9FA381FC}"/>
              </a:ext>
            </a:extLst>
          </p:cNvPr>
          <p:cNvGrpSpPr/>
          <p:nvPr/>
        </p:nvGrpSpPr>
        <p:grpSpPr>
          <a:xfrm>
            <a:off x="5981699" y="1737113"/>
            <a:ext cx="774901" cy="774901"/>
            <a:chOff x="5593080" y="1180863"/>
            <a:chExt cx="1005840" cy="1005840"/>
          </a:xfrm>
        </p:grpSpPr>
        <p:sp>
          <p:nvSpPr>
            <p:cNvPr id="52" name="Oval 51">
              <a:extLst>
                <a:ext uri="{FF2B5EF4-FFF2-40B4-BE49-F238E27FC236}">
                  <a16:creationId xmlns:a16="http://schemas.microsoft.com/office/drawing/2014/main" id="{F70DB9D4-7DD1-4492-B602-F502A1D592F7}"/>
                </a:ext>
              </a:extLst>
            </p:cNvPr>
            <p:cNvSpPr/>
            <p:nvPr/>
          </p:nvSpPr>
          <p:spPr bwMode="auto">
            <a:xfrm>
              <a:off x="5593080" y="1180863"/>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binary" title="Icon of binary code, ones and zeros">
              <a:extLst>
                <a:ext uri="{FF2B5EF4-FFF2-40B4-BE49-F238E27FC236}">
                  <a16:creationId xmlns:a16="http://schemas.microsoft.com/office/drawing/2014/main" id="{3C13E6DA-16DA-4D8B-9E1F-A81ED1153735}"/>
                </a:ext>
              </a:extLst>
            </p:cNvPr>
            <p:cNvSpPr>
              <a:spLocks noChangeAspect="1" noEditPoints="1"/>
            </p:cNvSpPr>
            <p:nvPr/>
          </p:nvSpPr>
          <p:spPr bwMode="auto">
            <a:xfrm>
              <a:off x="5756346" y="1413463"/>
              <a:ext cx="654677" cy="5653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436BAD55-5FD9-4C5F-ADA6-EE49B0F03529}"/>
              </a:ext>
            </a:extLst>
          </p:cNvPr>
          <p:cNvGrpSpPr/>
          <p:nvPr/>
        </p:nvGrpSpPr>
        <p:grpSpPr>
          <a:xfrm>
            <a:off x="5981699" y="2734879"/>
            <a:ext cx="5208565" cy="774901"/>
            <a:chOff x="5981699" y="2614713"/>
            <a:chExt cx="5208565" cy="774901"/>
          </a:xfrm>
        </p:grpSpPr>
        <p:sp>
          <p:nvSpPr>
            <p:cNvPr id="11" name="Rectangle 2">
              <a:extLst>
                <a:ext uri="{FF2B5EF4-FFF2-40B4-BE49-F238E27FC236}">
                  <a16:creationId xmlns:a16="http://schemas.microsoft.com/office/drawing/2014/main" id="{DC20E1ED-1B50-47D8-9DF4-05E6E49D17BD}"/>
                </a:ext>
              </a:extLst>
            </p:cNvPr>
            <p:cNvSpPr txBox="1">
              <a:spLocks noChangeArrowheads="1"/>
            </p:cNvSpPr>
            <p:nvPr/>
          </p:nvSpPr>
          <p:spPr bwMode="auto">
            <a:xfrm>
              <a:off x="7087767" y="2765977"/>
              <a:ext cx="4102497"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noAutofit/>
            </a:bodyPr>
            <a:lstStyle>
              <a:defPPr>
                <a:defRPr lang="en-US"/>
              </a:defPPr>
              <a:lvl1pPr marL="457200" indent="-45720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cs typeface="Segoe UI Light" panose="020B0502040204020203" pitchFamily="34" charset="0"/>
                </a:defRPr>
              </a:lvl1pPr>
              <a:lvl2pPr marL="0" lvl="1" indent="0" defTabSz="932060" fontAlgn="base">
                <a:spcBef>
                  <a:spcPts val="1800"/>
                </a:spcBef>
                <a:spcAft>
                  <a:spcPct val="0"/>
                </a:spcAft>
                <a:buClr>
                  <a:srgbClr val="D3002D"/>
                </a:buClr>
                <a:buSzPct val="100000"/>
                <a:buFont typeface="Arial" panose="020B0604020202020204" pitchFamily="34" charset="0"/>
                <a:buNone/>
                <a:defRPr sz="1600">
                  <a:gradFill>
                    <a:gsLst>
                      <a:gs pos="0">
                        <a:schemeClr val="accent2">
                          <a:lumMod val="50000"/>
                        </a:schemeClr>
                      </a:gs>
                      <a:gs pos="100000">
                        <a:schemeClr val="accent2">
                          <a:lumMod val="50000"/>
                        </a:schemeClr>
                      </a:gs>
                    </a:gsLst>
                    <a:lin ang="5400000" scaled="1"/>
                  </a:gradFill>
                </a:defRPr>
              </a:lvl2pPr>
              <a:lvl3pPr marL="1562100" indent="-45720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cs typeface="Segoe UI Light" panose="020B0502040204020203" pitchFamily="34" charset="0"/>
                </a:defRPr>
              </a:lvl3pPr>
              <a:lvl4pPr marL="2019300" indent="-45720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cs typeface="Segoe UI Light" panose="020B0502040204020203" pitchFamily="34" charset="0"/>
                </a:defRPr>
              </a:lvl4pPr>
              <a:lvl5pPr marL="2476500" indent="-45720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cs typeface="Segoe UI Light" panose="020B0502040204020203" pitchFamily="34" charset="0"/>
                </a:defRPr>
              </a:lvl5pPr>
              <a:lvl6pPr marL="2933700" indent="-457200" fontAlgn="base">
                <a:spcBef>
                  <a:spcPts val="1300"/>
                </a:spcBef>
                <a:spcAft>
                  <a:spcPct val="0"/>
                </a:spcAft>
                <a:buClr>
                  <a:srgbClr val="D3002D"/>
                </a:buClr>
                <a:buSzPct val="100000"/>
                <a:buFont typeface="Arial" charset="0"/>
                <a:buChar char="-"/>
                <a:defRPr sz="4800">
                  <a:solidFill>
                    <a:srgbClr val="FFFFFF"/>
                  </a:solidFill>
                </a:defRPr>
              </a:lvl6pPr>
              <a:lvl7pPr marL="3390900" indent="-457200" fontAlgn="base">
                <a:spcBef>
                  <a:spcPts val="1300"/>
                </a:spcBef>
                <a:spcAft>
                  <a:spcPct val="0"/>
                </a:spcAft>
                <a:buClr>
                  <a:srgbClr val="D3002D"/>
                </a:buClr>
                <a:buSzPct val="100000"/>
                <a:buFont typeface="Arial" charset="0"/>
                <a:buChar char="-"/>
                <a:defRPr sz="4800">
                  <a:solidFill>
                    <a:srgbClr val="FFFFFF"/>
                  </a:solidFill>
                </a:defRPr>
              </a:lvl7pPr>
              <a:lvl8pPr marL="3848100" indent="-457200" fontAlgn="base">
                <a:spcBef>
                  <a:spcPts val="1300"/>
                </a:spcBef>
                <a:spcAft>
                  <a:spcPct val="0"/>
                </a:spcAft>
                <a:buClr>
                  <a:srgbClr val="D3002D"/>
                </a:buClr>
                <a:buSzPct val="100000"/>
                <a:buFont typeface="Arial" charset="0"/>
                <a:buChar char="-"/>
                <a:defRPr sz="4800">
                  <a:solidFill>
                    <a:srgbClr val="FFFFFF"/>
                  </a:solidFill>
                </a:defRPr>
              </a:lvl8pPr>
              <a:lvl9pPr marL="4305300" indent="-457200" fontAlgn="base">
                <a:spcBef>
                  <a:spcPts val="1300"/>
                </a:spcBef>
                <a:spcAft>
                  <a:spcPct val="0"/>
                </a:spcAft>
                <a:buClr>
                  <a:srgbClr val="D3002D"/>
                </a:buClr>
                <a:buSzPct val="100000"/>
                <a:buFont typeface="Arial" charset="0"/>
                <a:buChar char="-"/>
                <a:defRPr sz="4800">
                  <a:solidFill>
                    <a:srgbClr val="FFFFFF"/>
                  </a:solidFill>
                </a:defRPr>
              </a:lvl9pPr>
            </a:lstStyle>
            <a:p>
              <a:pPr lvl="1">
                <a:lnSpc>
                  <a:spcPct val="90000"/>
                </a:lnSpc>
              </a:pPr>
              <a:r>
                <a:rPr lang="en-US" altLang="en-US" sz="1800"/>
                <a:t>Excels with raw, unstructured data</a:t>
              </a:r>
            </a:p>
          </p:txBody>
        </p:sp>
        <p:grpSp>
          <p:nvGrpSpPr>
            <p:cNvPr id="7171" name="Group 7170">
              <a:extLst>
                <a:ext uri="{FF2B5EF4-FFF2-40B4-BE49-F238E27FC236}">
                  <a16:creationId xmlns:a16="http://schemas.microsoft.com/office/drawing/2014/main" id="{BA5EB397-1922-4263-B228-00A6F9CDF7D3}"/>
                </a:ext>
              </a:extLst>
            </p:cNvPr>
            <p:cNvGrpSpPr/>
            <p:nvPr/>
          </p:nvGrpSpPr>
          <p:grpSpPr>
            <a:xfrm>
              <a:off x="5981699" y="2614713"/>
              <a:ext cx="774901" cy="774901"/>
              <a:chOff x="5593080" y="2439872"/>
              <a:chExt cx="1005840" cy="1005840"/>
            </a:xfrm>
          </p:grpSpPr>
          <p:sp>
            <p:nvSpPr>
              <p:cNvPr id="39" name="Oval 38">
                <a:extLst>
                  <a:ext uri="{FF2B5EF4-FFF2-40B4-BE49-F238E27FC236}">
                    <a16:creationId xmlns:a16="http://schemas.microsoft.com/office/drawing/2014/main" id="{D2A885A6-7712-4415-93D4-F88BE03B2836}"/>
                  </a:ext>
                </a:extLst>
              </p:cNvPr>
              <p:cNvSpPr/>
              <p:nvPr/>
            </p:nvSpPr>
            <p:spPr bwMode="auto">
              <a:xfrm>
                <a:off x="5593080" y="2439872"/>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camera" title="Icon of a camera">
                <a:extLst>
                  <a:ext uri="{FF2B5EF4-FFF2-40B4-BE49-F238E27FC236}">
                    <a16:creationId xmlns:a16="http://schemas.microsoft.com/office/drawing/2014/main" id="{12AC9794-3856-4AE2-8681-21716DADC75A}"/>
                  </a:ext>
                </a:extLst>
              </p:cNvPr>
              <p:cNvSpPr>
                <a:spLocks noChangeAspect="1" noEditPoints="1"/>
              </p:cNvSpPr>
              <p:nvPr/>
            </p:nvSpPr>
            <p:spPr bwMode="auto">
              <a:xfrm>
                <a:off x="5756347" y="2630973"/>
                <a:ext cx="498244" cy="39944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Books" title="Icon of a stack of books">
                <a:extLst>
                  <a:ext uri="{FF2B5EF4-FFF2-40B4-BE49-F238E27FC236}">
                    <a16:creationId xmlns:a16="http://schemas.microsoft.com/office/drawing/2014/main" id="{DBECAFDD-1B9E-4C6E-8C87-79F37FE68D82}"/>
                  </a:ext>
                </a:extLst>
              </p:cNvPr>
              <p:cNvSpPr>
                <a:spLocks noChangeAspect="1" noEditPoints="1"/>
              </p:cNvSpPr>
              <p:nvPr/>
            </p:nvSpPr>
            <p:spPr bwMode="auto">
              <a:xfrm>
                <a:off x="5939697" y="2822074"/>
                <a:ext cx="505901" cy="399447"/>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solidFill>
                <a:schemeClr val="bg1"/>
              </a:solid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a:extLst>
              <a:ext uri="{FF2B5EF4-FFF2-40B4-BE49-F238E27FC236}">
                <a16:creationId xmlns:a16="http://schemas.microsoft.com/office/drawing/2014/main" id="{CD78CC8E-7270-48CA-82BF-92F7C2FBF858}"/>
              </a:ext>
            </a:extLst>
          </p:cNvPr>
          <p:cNvGrpSpPr/>
          <p:nvPr/>
        </p:nvGrpSpPr>
        <p:grpSpPr>
          <a:xfrm>
            <a:off x="5981699" y="3732645"/>
            <a:ext cx="4494400" cy="774901"/>
            <a:chOff x="5981699" y="3743821"/>
            <a:chExt cx="4494400" cy="774901"/>
          </a:xfrm>
        </p:grpSpPr>
        <p:sp>
          <p:nvSpPr>
            <p:cNvPr id="14" name="Rectangle 2">
              <a:extLst>
                <a:ext uri="{FF2B5EF4-FFF2-40B4-BE49-F238E27FC236}">
                  <a16:creationId xmlns:a16="http://schemas.microsoft.com/office/drawing/2014/main" id="{C16D4DE1-47B3-4492-8155-53FF0E37E532}"/>
                </a:ext>
              </a:extLst>
            </p:cNvPr>
            <p:cNvSpPr txBox="1">
              <a:spLocks noChangeArrowheads="1"/>
            </p:cNvSpPr>
            <p:nvPr/>
          </p:nvSpPr>
          <p:spPr bwMode="auto">
            <a:xfrm>
              <a:off x="7087767" y="3887465"/>
              <a:ext cx="3388332" cy="48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noAutofit/>
            </a:bodyPr>
            <a:lstStyle>
              <a:defPPr>
                <a:defRPr lang="en-US"/>
              </a:defPPr>
              <a:lvl1pPr marL="457200" indent="-45720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cs typeface="Segoe UI Light" panose="020B0502040204020203" pitchFamily="34" charset="0"/>
                </a:defRPr>
              </a:lvl1pPr>
              <a:lvl2pPr marL="0" lvl="1" indent="0" defTabSz="932060" fontAlgn="base">
                <a:spcBef>
                  <a:spcPts val="1800"/>
                </a:spcBef>
                <a:spcAft>
                  <a:spcPct val="0"/>
                </a:spcAft>
                <a:buClr>
                  <a:srgbClr val="D3002D"/>
                </a:buClr>
                <a:buSzPct val="100000"/>
                <a:buFont typeface="Arial" panose="020B0604020202020204" pitchFamily="34" charset="0"/>
                <a:buNone/>
                <a:defRPr sz="1600">
                  <a:gradFill>
                    <a:gsLst>
                      <a:gs pos="0">
                        <a:schemeClr val="accent2">
                          <a:lumMod val="50000"/>
                        </a:schemeClr>
                      </a:gs>
                      <a:gs pos="100000">
                        <a:schemeClr val="accent2">
                          <a:lumMod val="50000"/>
                        </a:schemeClr>
                      </a:gs>
                    </a:gsLst>
                    <a:lin ang="5400000" scaled="1"/>
                  </a:gradFill>
                </a:defRPr>
              </a:lvl2pPr>
              <a:lvl3pPr marL="1562100" indent="-45720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cs typeface="Segoe UI Light" panose="020B0502040204020203" pitchFamily="34" charset="0"/>
                </a:defRPr>
              </a:lvl3pPr>
              <a:lvl4pPr marL="2019300" indent="-45720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cs typeface="Segoe UI Light" panose="020B0502040204020203" pitchFamily="34" charset="0"/>
                </a:defRPr>
              </a:lvl4pPr>
              <a:lvl5pPr marL="2476500" indent="-45720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cs typeface="Segoe UI Light" panose="020B0502040204020203" pitchFamily="34" charset="0"/>
                </a:defRPr>
              </a:lvl5pPr>
              <a:lvl6pPr marL="2933700" indent="-457200" fontAlgn="base">
                <a:spcBef>
                  <a:spcPts val="1300"/>
                </a:spcBef>
                <a:spcAft>
                  <a:spcPct val="0"/>
                </a:spcAft>
                <a:buClr>
                  <a:srgbClr val="D3002D"/>
                </a:buClr>
                <a:buSzPct val="100000"/>
                <a:buFont typeface="Arial" charset="0"/>
                <a:buChar char="-"/>
                <a:defRPr sz="4800">
                  <a:solidFill>
                    <a:srgbClr val="FFFFFF"/>
                  </a:solidFill>
                </a:defRPr>
              </a:lvl6pPr>
              <a:lvl7pPr marL="3390900" indent="-457200" fontAlgn="base">
                <a:spcBef>
                  <a:spcPts val="1300"/>
                </a:spcBef>
                <a:spcAft>
                  <a:spcPct val="0"/>
                </a:spcAft>
                <a:buClr>
                  <a:srgbClr val="D3002D"/>
                </a:buClr>
                <a:buSzPct val="100000"/>
                <a:buFont typeface="Arial" charset="0"/>
                <a:buChar char="-"/>
                <a:defRPr sz="4800">
                  <a:solidFill>
                    <a:srgbClr val="FFFFFF"/>
                  </a:solidFill>
                </a:defRPr>
              </a:lvl7pPr>
              <a:lvl8pPr marL="3848100" indent="-457200" fontAlgn="base">
                <a:spcBef>
                  <a:spcPts val="1300"/>
                </a:spcBef>
                <a:spcAft>
                  <a:spcPct val="0"/>
                </a:spcAft>
                <a:buClr>
                  <a:srgbClr val="D3002D"/>
                </a:buClr>
                <a:buSzPct val="100000"/>
                <a:buFont typeface="Arial" charset="0"/>
                <a:buChar char="-"/>
                <a:defRPr sz="4800">
                  <a:solidFill>
                    <a:srgbClr val="FFFFFF"/>
                  </a:solidFill>
                </a:defRPr>
              </a:lvl8pPr>
              <a:lvl9pPr marL="4305300" indent="-457200" fontAlgn="base">
                <a:spcBef>
                  <a:spcPts val="1300"/>
                </a:spcBef>
                <a:spcAft>
                  <a:spcPct val="0"/>
                </a:spcAft>
                <a:buClr>
                  <a:srgbClr val="D3002D"/>
                </a:buClr>
                <a:buSzPct val="100000"/>
                <a:buFont typeface="Arial" charset="0"/>
                <a:buChar char="-"/>
                <a:defRPr sz="4800">
                  <a:solidFill>
                    <a:srgbClr val="FFFFFF"/>
                  </a:solidFill>
                </a:defRPr>
              </a:lvl9pPr>
            </a:lstStyle>
            <a:p>
              <a:pPr lvl="1">
                <a:lnSpc>
                  <a:spcPct val="90000"/>
                </a:lnSpc>
              </a:pPr>
              <a:r>
                <a:rPr lang="en-US" altLang="en-US" sz="1800"/>
                <a:t>Automatic feature extraction</a:t>
              </a:r>
            </a:p>
          </p:txBody>
        </p:sp>
        <p:grpSp>
          <p:nvGrpSpPr>
            <p:cNvPr id="7180" name="Group 7179">
              <a:extLst>
                <a:ext uri="{FF2B5EF4-FFF2-40B4-BE49-F238E27FC236}">
                  <a16:creationId xmlns:a16="http://schemas.microsoft.com/office/drawing/2014/main" id="{11DB0130-57D5-445E-96B2-C19313CD1EF4}"/>
                </a:ext>
              </a:extLst>
            </p:cNvPr>
            <p:cNvGrpSpPr/>
            <p:nvPr/>
          </p:nvGrpSpPr>
          <p:grpSpPr>
            <a:xfrm>
              <a:off x="5981699" y="3743821"/>
              <a:ext cx="774901" cy="774901"/>
              <a:chOff x="5502549" y="3642950"/>
              <a:chExt cx="1005840" cy="1005840"/>
            </a:xfrm>
          </p:grpSpPr>
          <p:sp>
            <p:nvSpPr>
              <p:cNvPr id="61" name="Oval 60">
                <a:extLst>
                  <a:ext uri="{FF2B5EF4-FFF2-40B4-BE49-F238E27FC236}">
                    <a16:creationId xmlns:a16="http://schemas.microsoft.com/office/drawing/2014/main" id="{16BF6B0C-1863-441D-BD63-A60840C95287}"/>
                  </a:ext>
                </a:extLst>
              </p:cNvPr>
              <p:cNvSpPr/>
              <p:nvPr/>
            </p:nvSpPr>
            <p:spPr bwMode="auto">
              <a:xfrm>
                <a:off x="5502549" y="3642950"/>
                <a:ext cx="1005840" cy="10058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Manufacturing_E99C" title="Icon of a robotic arm">
                <a:extLst>
                  <a:ext uri="{FF2B5EF4-FFF2-40B4-BE49-F238E27FC236}">
                    <a16:creationId xmlns:a16="http://schemas.microsoft.com/office/drawing/2014/main" id="{2884DE8B-811F-4BEA-8D87-261DDCB9FA3B}"/>
                  </a:ext>
                </a:extLst>
              </p:cNvPr>
              <p:cNvSpPr>
                <a:spLocks noChangeAspect="1" noEditPoints="1"/>
              </p:cNvSpPr>
              <p:nvPr/>
            </p:nvSpPr>
            <p:spPr bwMode="auto">
              <a:xfrm>
                <a:off x="5681635" y="3786082"/>
                <a:ext cx="641472" cy="627067"/>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88929C45-4A38-4A9A-85EA-503F7AA97545}"/>
              </a:ext>
            </a:extLst>
          </p:cNvPr>
          <p:cNvGrpSpPr/>
          <p:nvPr/>
        </p:nvGrpSpPr>
        <p:grpSpPr>
          <a:xfrm>
            <a:off x="6119667" y="4881675"/>
            <a:ext cx="4147066" cy="472373"/>
            <a:chOff x="6119667" y="4881675"/>
            <a:chExt cx="4147066" cy="472373"/>
          </a:xfrm>
        </p:grpSpPr>
        <p:sp>
          <p:nvSpPr>
            <p:cNvPr id="9" name="Rectangle 2">
              <a:extLst>
                <a:ext uri="{FF2B5EF4-FFF2-40B4-BE49-F238E27FC236}">
                  <a16:creationId xmlns:a16="http://schemas.microsoft.com/office/drawing/2014/main" id="{A3AC1174-BAE4-4486-A964-E23EEBD42EE5}"/>
                </a:ext>
              </a:extLst>
            </p:cNvPr>
            <p:cNvSpPr txBox="1">
              <a:spLocks noChangeArrowheads="1"/>
            </p:cNvSpPr>
            <p:nvPr/>
          </p:nvSpPr>
          <p:spPr bwMode="auto">
            <a:xfrm>
              <a:off x="7087767" y="4881675"/>
              <a:ext cx="3178966" cy="47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9047" tIns="19047" rIns="19047" bIns="19047" numCol="1" anchor="ctr" anchorCtr="0" compatLnSpc="1">
              <a:prstTxWarp prst="textNoShape">
                <a:avLst/>
              </a:prstTxWarp>
            </a:bodyPr>
            <a:lst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Segoe UI Light" panose="020B0502040204020203" pitchFamily="34" charset="0"/>
                  <a:ea typeface="+mn-ea"/>
                  <a:cs typeface="Segoe UI Light" panose="020B0502040204020203" pitchFamily="34" charset="0"/>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a:lstStyle>
            <a:p>
              <a:pPr marL="0" lvl="1" indent="0" defTabSz="932060" eaLnBrk="1" hangingPunct="1">
                <a:lnSpc>
                  <a:spcPct val="90000"/>
                </a:lnSpc>
                <a:spcBef>
                  <a:spcPts val="1800"/>
                </a:spcBef>
                <a:buNone/>
                <a:defRPr/>
              </a:pPr>
              <a:r>
                <a:rPr lang="en-GB" sz="1800">
                  <a:gradFill>
                    <a:gsLst>
                      <a:gs pos="0">
                        <a:schemeClr val="accent2">
                          <a:lumMod val="50000"/>
                        </a:schemeClr>
                      </a:gs>
                      <a:gs pos="100000">
                        <a:schemeClr val="accent2">
                          <a:lumMod val="50000"/>
                        </a:schemeClr>
                      </a:gs>
                    </a:gsLst>
                    <a:lin ang="5400000" scaled="1"/>
                  </a:gradFill>
                  <a:latin typeface="+mn-lt"/>
                  <a:cs typeface="+mn-cs"/>
                </a:rPr>
                <a:t>Computationally expensive</a:t>
              </a:r>
            </a:p>
          </p:txBody>
        </p:sp>
        <p:grpSp>
          <p:nvGrpSpPr>
            <p:cNvPr id="34" name="Group 33">
              <a:extLst>
                <a:ext uri="{FF2B5EF4-FFF2-40B4-BE49-F238E27FC236}">
                  <a16:creationId xmlns:a16="http://schemas.microsoft.com/office/drawing/2014/main" id="{7F6C0EC1-2F67-435E-B639-17D552B33785}"/>
                </a:ext>
              </a:extLst>
            </p:cNvPr>
            <p:cNvGrpSpPr/>
            <p:nvPr/>
          </p:nvGrpSpPr>
          <p:grpSpPr>
            <a:xfrm>
              <a:off x="6119667" y="4949233"/>
              <a:ext cx="528624" cy="337256"/>
              <a:chOff x="5842028" y="2023300"/>
              <a:chExt cx="518306" cy="330673"/>
            </a:xfrm>
          </p:grpSpPr>
          <p:sp>
            <p:nvSpPr>
              <p:cNvPr id="35" name="Rectangle: Single Corner Rounded 2">
                <a:extLst>
                  <a:ext uri="{FF2B5EF4-FFF2-40B4-BE49-F238E27FC236}">
                    <a16:creationId xmlns:a16="http://schemas.microsoft.com/office/drawing/2014/main" id="{72979A70-2382-4C6D-97AC-5BB9E286B3D1}"/>
                  </a:ext>
                </a:extLst>
              </p:cNvPr>
              <p:cNvSpPr/>
              <p:nvPr/>
            </p:nvSpPr>
            <p:spPr bwMode="auto">
              <a:xfrm>
                <a:off x="5842028" y="2023300"/>
                <a:ext cx="518306" cy="284908"/>
              </a:xfrm>
              <a:prstGeom prst="round1Rect">
                <a:avLst>
                  <a:gd name="adj" fmla="val 19322"/>
                </a:avLst>
              </a:prstGeom>
              <a:noFill/>
              <a:ln w="15875" cap="sq">
                <a:solidFill>
                  <a:schemeClr val="tx2"/>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kern="0" err="1">
                  <a:solidFill>
                    <a:srgbClr val="0078D4"/>
                  </a:solidFill>
                  <a:latin typeface="Segoe UI Semilight"/>
                </a:endParaRPr>
              </a:p>
            </p:txBody>
          </p:sp>
          <p:grpSp>
            <p:nvGrpSpPr>
              <p:cNvPr id="37" name="Group 36">
                <a:extLst>
                  <a:ext uri="{FF2B5EF4-FFF2-40B4-BE49-F238E27FC236}">
                    <a16:creationId xmlns:a16="http://schemas.microsoft.com/office/drawing/2014/main" id="{92D4BA0A-2084-4F12-A90F-91C616FBF4AA}"/>
                  </a:ext>
                </a:extLst>
              </p:cNvPr>
              <p:cNvGrpSpPr/>
              <p:nvPr/>
            </p:nvGrpSpPr>
            <p:grpSpPr>
              <a:xfrm>
                <a:off x="5886781" y="2308208"/>
                <a:ext cx="423110" cy="45765"/>
                <a:chOff x="2805041" y="5363936"/>
                <a:chExt cx="937405" cy="125178"/>
              </a:xfrm>
            </p:grpSpPr>
            <p:grpSp>
              <p:nvGrpSpPr>
                <p:cNvPr id="46" name="Group 45">
                  <a:extLst>
                    <a:ext uri="{FF2B5EF4-FFF2-40B4-BE49-F238E27FC236}">
                      <a16:creationId xmlns:a16="http://schemas.microsoft.com/office/drawing/2014/main" id="{A236A140-95F8-4954-A7B3-D670F382E834}"/>
                    </a:ext>
                  </a:extLst>
                </p:cNvPr>
                <p:cNvGrpSpPr/>
                <p:nvPr/>
              </p:nvGrpSpPr>
              <p:grpSpPr>
                <a:xfrm>
                  <a:off x="2805041" y="5363936"/>
                  <a:ext cx="304800" cy="125178"/>
                  <a:chOff x="685111" y="5810249"/>
                  <a:chExt cx="304800" cy="356348"/>
                </a:xfrm>
              </p:grpSpPr>
              <p:cxnSp>
                <p:nvCxnSpPr>
                  <p:cNvPr id="51" name="Straight Connector 50">
                    <a:extLst>
                      <a:ext uri="{FF2B5EF4-FFF2-40B4-BE49-F238E27FC236}">
                        <a16:creationId xmlns:a16="http://schemas.microsoft.com/office/drawing/2014/main" id="{061E3C2D-FE19-41EB-9A22-AAFBE474ABDA}"/>
                      </a:ext>
                    </a:extLst>
                  </p:cNvPr>
                  <p:cNvCxnSpPr/>
                  <p:nvPr/>
                </p:nvCxnSpPr>
                <p:spPr>
                  <a:xfrm>
                    <a:off x="685111" y="5810249"/>
                    <a:ext cx="0" cy="356348"/>
                  </a:xfrm>
                  <a:prstGeom prst="line">
                    <a:avLst/>
                  </a:prstGeom>
                  <a:noFill/>
                  <a:ln w="15875" cap="sq">
                    <a:solidFill>
                      <a:schemeClr val="tx2"/>
                    </a:solidFill>
                    <a:prstDash val="solid"/>
                    <a:miter lim="800000"/>
                    <a:headEnd/>
                    <a:tailEnd/>
                  </a:ln>
                </p:spPr>
              </p:cxnSp>
              <p:cxnSp>
                <p:nvCxnSpPr>
                  <p:cNvPr id="53" name="Straight Connector 52">
                    <a:extLst>
                      <a:ext uri="{FF2B5EF4-FFF2-40B4-BE49-F238E27FC236}">
                        <a16:creationId xmlns:a16="http://schemas.microsoft.com/office/drawing/2014/main" id="{C174DB82-EDE0-4E23-987D-2C60A5221E94}"/>
                      </a:ext>
                    </a:extLst>
                  </p:cNvPr>
                  <p:cNvCxnSpPr/>
                  <p:nvPr/>
                </p:nvCxnSpPr>
                <p:spPr>
                  <a:xfrm>
                    <a:off x="837511" y="5810249"/>
                    <a:ext cx="0" cy="356348"/>
                  </a:xfrm>
                  <a:prstGeom prst="line">
                    <a:avLst/>
                  </a:prstGeom>
                  <a:noFill/>
                  <a:ln w="15875" cap="sq">
                    <a:solidFill>
                      <a:schemeClr val="tx2"/>
                    </a:solidFill>
                    <a:prstDash val="solid"/>
                    <a:miter lim="800000"/>
                    <a:headEnd/>
                    <a:tailEnd/>
                  </a:ln>
                </p:spPr>
              </p:cxnSp>
              <p:cxnSp>
                <p:nvCxnSpPr>
                  <p:cNvPr id="54" name="Straight Connector 53">
                    <a:extLst>
                      <a:ext uri="{FF2B5EF4-FFF2-40B4-BE49-F238E27FC236}">
                        <a16:creationId xmlns:a16="http://schemas.microsoft.com/office/drawing/2014/main" id="{B828DE7A-64EC-41BF-973B-354A2B3177DF}"/>
                      </a:ext>
                    </a:extLst>
                  </p:cNvPr>
                  <p:cNvCxnSpPr/>
                  <p:nvPr/>
                </p:nvCxnSpPr>
                <p:spPr>
                  <a:xfrm>
                    <a:off x="989911" y="5810249"/>
                    <a:ext cx="0" cy="356348"/>
                  </a:xfrm>
                  <a:prstGeom prst="line">
                    <a:avLst/>
                  </a:prstGeom>
                  <a:noFill/>
                  <a:ln w="15875" cap="sq">
                    <a:solidFill>
                      <a:schemeClr val="tx2"/>
                    </a:solidFill>
                    <a:prstDash val="solid"/>
                    <a:miter lim="800000"/>
                    <a:headEnd/>
                    <a:tailEnd/>
                  </a:ln>
                </p:spPr>
              </p:cxnSp>
            </p:grpSp>
            <p:grpSp>
              <p:nvGrpSpPr>
                <p:cNvPr id="47" name="Group 46">
                  <a:extLst>
                    <a:ext uri="{FF2B5EF4-FFF2-40B4-BE49-F238E27FC236}">
                      <a16:creationId xmlns:a16="http://schemas.microsoft.com/office/drawing/2014/main" id="{812E2E64-A00A-45D7-BD2A-2C8C652D6BC9}"/>
                    </a:ext>
                  </a:extLst>
                </p:cNvPr>
                <p:cNvGrpSpPr/>
                <p:nvPr/>
              </p:nvGrpSpPr>
              <p:grpSpPr>
                <a:xfrm>
                  <a:off x="3437646" y="5363936"/>
                  <a:ext cx="304800" cy="125178"/>
                  <a:chOff x="685111" y="5810249"/>
                  <a:chExt cx="304800" cy="356348"/>
                </a:xfrm>
              </p:grpSpPr>
              <p:cxnSp>
                <p:nvCxnSpPr>
                  <p:cNvPr id="48" name="Straight Connector 47">
                    <a:extLst>
                      <a:ext uri="{FF2B5EF4-FFF2-40B4-BE49-F238E27FC236}">
                        <a16:creationId xmlns:a16="http://schemas.microsoft.com/office/drawing/2014/main" id="{34AEC22A-D8A0-4006-A8EE-E361502B932E}"/>
                      </a:ext>
                    </a:extLst>
                  </p:cNvPr>
                  <p:cNvCxnSpPr/>
                  <p:nvPr/>
                </p:nvCxnSpPr>
                <p:spPr>
                  <a:xfrm>
                    <a:off x="685111" y="5810249"/>
                    <a:ext cx="0" cy="356348"/>
                  </a:xfrm>
                  <a:prstGeom prst="line">
                    <a:avLst/>
                  </a:prstGeom>
                  <a:noFill/>
                  <a:ln w="15875" cap="sq">
                    <a:solidFill>
                      <a:schemeClr val="tx2"/>
                    </a:solidFill>
                    <a:prstDash val="solid"/>
                    <a:miter lim="800000"/>
                    <a:headEnd/>
                    <a:tailEnd/>
                  </a:ln>
                </p:spPr>
              </p:cxnSp>
              <p:cxnSp>
                <p:nvCxnSpPr>
                  <p:cNvPr id="49" name="Straight Connector 48">
                    <a:extLst>
                      <a:ext uri="{FF2B5EF4-FFF2-40B4-BE49-F238E27FC236}">
                        <a16:creationId xmlns:a16="http://schemas.microsoft.com/office/drawing/2014/main" id="{BAF133F4-E39C-4781-8A18-0D6A15F8532C}"/>
                      </a:ext>
                    </a:extLst>
                  </p:cNvPr>
                  <p:cNvCxnSpPr/>
                  <p:nvPr/>
                </p:nvCxnSpPr>
                <p:spPr>
                  <a:xfrm>
                    <a:off x="837511" y="5810249"/>
                    <a:ext cx="0" cy="356348"/>
                  </a:xfrm>
                  <a:prstGeom prst="line">
                    <a:avLst/>
                  </a:prstGeom>
                  <a:noFill/>
                  <a:ln w="15875" cap="sq">
                    <a:solidFill>
                      <a:schemeClr val="tx2"/>
                    </a:solidFill>
                    <a:prstDash val="solid"/>
                    <a:miter lim="800000"/>
                    <a:headEnd/>
                    <a:tailEnd/>
                  </a:ln>
                </p:spPr>
              </p:cxnSp>
              <p:cxnSp>
                <p:nvCxnSpPr>
                  <p:cNvPr id="50" name="Straight Connector 49">
                    <a:extLst>
                      <a:ext uri="{FF2B5EF4-FFF2-40B4-BE49-F238E27FC236}">
                        <a16:creationId xmlns:a16="http://schemas.microsoft.com/office/drawing/2014/main" id="{4AB1B2C6-D1A1-4AC2-88FB-1D9A8530C5D1}"/>
                      </a:ext>
                    </a:extLst>
                  </p:cNvPr>
                  <p:cNvCxnSpPr/>
                  <p:nvPr/>
                </p:nvCxnSpPr>
                <p:spPr>
                  <a:xfrm>
                    <a:off x="989911" y="5810249"/>
                    <a:ext cx="0" cy="356348"/>
                  </a:xfrm>
                  <a:prstGeom prst="line">
                    <a:avLst/>
                  </a:prstGeom>
                  <a:noFill/>
                  <a:ln w="15875" cap="sq">
                    <a:solidFill>
                      <a:schemeClr val="tx2"/>
                    </a:solidFill>
                    <a:prstDash val="solid"/>
                    <a:miter lim="800000"/>
                    <a:headEnd/>
                    <a:tailEnd/>
                  </a:ln>
                </p:spPr>
              </p:cxnSp>
            </p:grpSp>
          </p:grpSp>
          <p:sp>
            <p:nvSpPr>
              <p:cNvPr id="44" name="Oval 43">
                <a:extLst>
                  <a:ext uri="{FF2B5EF4-FFF2-40B4-BE49-F238E27FC236}">
                    <a16:creationId xmlns:a16="http://schemas.microsoft.com/office/drawing/2014/main" id="{B3D5AD39-633E-4DF9-BE9D-99BBCD2F6A61}"/>
                  </a:ext>
                </a:extLst>
              </p:cNvPr>
              <p:cNvSpPr/>
              <p:nvPr/>
            </p:nvSpPr>
            <p:spPr bwMode="auto">
              <a:xfrm>
                <a:off x="6135172" y="2083744"/>
                <a:ext cx="158117" cy="164020"/>
              </a:xfrm>
              <a:prstGeom prst="ellipse">
                <a:avLst/>
              </a:prstGeom>
              <a:noFill/>
              <a:ln w="15875" cap="sq">
                <a:solidFill>
                  <a:schemeClr val="tx2"/>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kern="0" err="1">
                  <a:solidFill>
                    <a:srgbClr val="0078D4"/>
                  </a:solidFill>
                  <a:latin typeface="Segoe UI Semilight"/>
                </a:endParaRPr>
              </a:p>
            </p:txBody>
          </p:sp>
          <p:sp>
            <p:nvSpPr>
              <p:cNvPr id="45" name="Rectangle 44">
                <a:extLst>
                  <a:ext uri="{FF2B5EF4-FFF2-40B4-BE49-F238E27FC236}">
                    <a16:creationId xmlns:a16="http://schemas.microsoft.com/office/drawing/2014/main" id="{73DD232B-15DB-417A-B899-9386F3735782}"/>
                  </a:ext>
                </a:extLst>
              </p:cNvPr>
              <p:cNvSpPr/>
              <p:nvPr/>
            </p:nvSpPr>
            <p:spPr bwMode="auto">
              <a:xfrm>
                <a:off x="5911951" y="2129519"/>
                <a:ext cx="156176" cy="80034"/>
              </a:xfrm>
              <a:prstGeom prst="rect">
                <a:avLst/>
              </a:prstGeom>
              <a:noFill/>
              <a:ln w="15875" cap="sq">
                <a:solidFill>
                  <a:schemeClr val="tx2"/>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defRPr/>
                </a:pPr>
                <a:endParaRPr lang="en-US" kern="0" err="1">
                  <a:solidFill>
                    <a:srgbClr val="0078D4"/>
                  </a:solidFill>
                  <a:latin typeface="Segoe UI Semilight"/>
                </a:endParaRPr>
              </a:p>
            </p:txBody>
          </p:sp>
        </p:grpSp>
      </p:grpSp>
      <p:grpSp>
        <p:nvGrpSpPr>
          <p:cNvPr id="16" name="Group 15">
            <a:extLst>
              <a:ext uri="{FF2B5EF4-FFF2-40B4-BE49-F238E27FC236}">
                <a16:creationId xmlns:a16="http://schemas.microsoft.com/office/drawing/2014/main" id="{7120D870-C5D7-4F9A-AE4F-A70D60C62C9A}"/>
              </a:ext>
            </a:extLst>
          </p:cNvPr>
          <p:cNvGrpSpPr/>
          <p:nvPr/>
        </p:nvGrpSpPr>
        <p:grpSpPr>
          <a:xfrm>
            <a:off x="1208508" y="2178362"/>
            <a:ext cx="2729016" cy="2655035"/>
            <a:chOff x="1208508" y="2178362"/>
            <a:chExt cx="2729016" cy="2655035"/>
          </a:xfrm>
        </p:grpSpPr>
        <p:sp>
          <p:nvSpPr>
            <p:cNvPr id="2" name="Oval 1">
              <a:extLst>
                <a:ext uri="{FF2B5EF4-FFF2-40B4-BE49-F238E27FC236}">
                  <a16:creationId xmlns:a16="http://schemas.microsoft.com/office/drawing/2014/main" id="{CFD9A2FB-175E-4439-8D30-39E360F058F6}"/>
                </a:ext>
              </a:extLst>
            </p:cNvPr>
            <p:cNvSpPr/>
            <p:nvPr/>
          </p:nvSpPr>
          <p:spPr bwMode="auto">
            <a:xfrm>
              <a:off x="1208508" y="2178362"/>
              <a:ext cx="2729016" cy="2655035"/>
            </a:xfrm>
            <a:prstGeom prst="ellipse">
              <a:avLst/>
            </a:prstGeom>
            <a:solidFill>
              <a:schemeClr val="accent5"/>
            </a:solidFill>
            <a:ln w="15875">
              <a:solidFill>
                <a:schemeClr val="tx2"/>
              </a:solidFill>
              <a:prstDash val="sysDot"/>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sym typeface="Gill Sans" charset="0"/>
              </a:endParaRPr>
            </a:p>
          </p:txBody>
        </p:sp>
        <p:grpSp>
          <p:nvGrpSpPr>
            <p:cNvPr id="15" name="Group 14">
              <a:extLst>
                <a:ext uri="{FF2B5EF4-FFF2-40B4-BE49-F238E27FC236}">
                  <a16:creationId xmlns:a16="http://schemas.microsoft.com/office/drawing/2014/main" id="{864D454F-2CB5-41EF-9B0F-922978585283}"/>
                </a:ext>
              </a:extLst>
            </p:cNvPr>
            <p:cNvGrpSpPr/>
            <p:nvPr/>
          </p:nvGrpSpPr>
          <p:grpSpPr>
            <a:xfrm>
              <a:off x="1655443" y="2855167"/>
              <a:ext cx="1728351" cy="1202566"/>
              <a:chOff x="1655443" y="2855167"/>
              <a:chExt cx="1728351" cy="1202566"/>
            </a:xfrm>
          </p:grpSpPr>
          <p:sp>
            <p:nvSpPr>
              <p:cNvPr id="31" name="brain_2" title="Icon of a brain with circles and connection lines inside">
                <a:extLst>
                  <a:ext uri="{FF2B5EF4-FFF2-40B4-BE49-F238E27FC236}">
                    <a16:creationId xmlns:a16="http://schemas.microsoft.com/office/drawing/2014/main" id="{BB937509-F30D-4DF1-BEB9-7BAE6D4DA1F9}"/>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 name="Group 12">
                <a:extLst>
                  <a:ext uri="{FF2B5EF4-FFF2-40B4-BE49-F238E27FC236}">
                    <a16:creationId xmlns:a16="http://schemas.microsoft.com/office/drawing/2014/main" id="{3BD48CB0-E737-493D-8F38-5782C8EE267B}"/>
                  </a:ext>
                </a:extLst>
              </p:cNvPr>
              <p:cNvGrpSpPr/>
              <p:nvPr/>
            </p:nvGrpSpPr>
            <p:grpSpPr>
              <a:xfrm>
                <a:off x="2686312" y="2855167"/>
                <a:ext cx="288824" cy="399253"/>
                <a:chOff x="2710847" y="2962497"/>
                <a:chExt cx="221695" cy="306458"/>
              </a:xfrm>
            </p:grpSpPr>
            <p:sp>
              <p:nvSpPr>
                <p:cNvPr id="58" name="Freeform: Shape 57">
                  <a:extLst>
                    <a:ext uri="{FF2B5EF4-FFF2-40B4-BE49-F238E27FC236}">
                      <a16:creationId xmlns:a16="http://schemas.microsoft.com/office/drawing/2014/main" id="{4FF691E6-D622-4EC3-9AA5-DBC1CB91C5FF}"/>
                    </a:ext>
                  </a:extLst>
                </p:cNvPr>
                <p:cNvSpPr/>
                <p:nvPr/>
              </p:nvSpPr>
              <p:spPr bwMode="auto">
                <a:xfrm>
                  <a:off x="2710847"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light" title="Icon of a lightbulb">
                  <a:extLst>
                    <a:ext uri="{FF2B5EF4-FFF2-40B4-BE49-F238E27FC236}">
                      <a16:creationId xmlns:a16="http://schemas.microsoft.com/office/drawing/2014/main" id="{855788E0-A165-4B1A-81F4-FB83297328F9}"/>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59" name="Group 58">
                <a:extLst>
                  <a:ext uri="{FF2B5EF4-FFF2-40B4-BE49-F238E27FC236}">
                    <a16:creationId xmlns:a16="http://schemas.microsoft.com/office/drawing/2014/main" id="{5312F32C-9515-466F-BD64-663E399D4918}"/>
                  </a:ext>
                </a:extLst>
              </p:cNvPr>
              <p:cNvGrpSpPr/>
              <p:nvPr/>
            </p:nvGrpSpPr>
            <p:grpSpPr>
              <a:xfrm>
                <a:off x="1794945" y="3280500"/>
                <a:ext cx="207139" cy="286336"/>
                <a:chOff x="2710847" y="2962497"/>
                <a:chExt cx="221695" cy="306458"/>
              </a:xfrm>
            </p:grpSpPr>
            <p:sp>
              <p:nvSpPr>
                <p:cNvPr id="60" name="Freeform: Shape 59">
                  <a:extLst>
                    <a:ext uri="{FF2B5EF4-FFF2-40B4-BE49-F238E27FC236}">
                      <a16:creationId xmlns:a16="http://schemas.microsoft.com/office/drawing/2014/main" id="{ABE47596-65DB-467B-9C30-66A298A73FF1}"/>
                    </a:ext>
                  </a:extLst>
                </p:cNvPr>
                <p:cNvSpPr/>
                <p:nvPr/>
              </p:nvSpPr>
              <p:spPr bwMode="auto">
                <a:xfrm>
                  <a:off x="2710847"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light" title="Icon of a lightbulb">
                  <a:extLst>
                    <a:ext uri="{FF2B5EF4-FFF2-40B4-BE49-F238E27FC236}">
                      <a16:creationId xmlns:a16="http://schemas.microsoft.com/office/drawing/2014/main" id="{F9781B67-77C0-4828-911E-9D69B29AB264}"/>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spTree>
    <p:extLst>
      <p:ext uri="{BB962C8B-B14F-4D97-AF65-F5344CB8AC3E}">
        <p14:creationId xmlns:p14="http://schemas.microsoft.com/office/powerpoint/2010/main" val="25127796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302B8-0AAA-4CB2-8D02-701BAD4B7B96}"/>
              </a:ext>
            </a:extLst>
          </p:cNvPr>
          <p:cNvSpPr>
            <a:spLocks noGrp="1"/>
          </p:cNvSpPr>
          <p:nvPr>
            <p:ph type="title"/>
          </p:nvPr>
        </p:nvSpPr>
        <p:spPr/>
        <p:txBody>
          <a:bodyPr/>
          <a:lstStyle/>
          <a:p>
            <a:r>
              <a:rPr lang="en-US"/>
              <a:t>Deep Learning</a:t>
            </a:r>
          </a:p>
        </p:txBody>
      </p:sp>
      <p:sp>
        <p:nvSpPr>
          <p:cNvPr id="3" name="Text Placeholder 2">
            <a:extLst>
              <a:ext uri="{FF2B5EF4-FFF2-40B4-BE49-F238E27FC236}">
                <a16:creationId xmlns:a16="http://schemas.microsoft.com/office/drawing/2014/main" id="{46F3F0AE-5280-4155-BE48-E9C7DE7631C0}"/>
              </a:ext>
            </a:extLst>
          </p:cNvPr>
          <p:cNvSpPr>
            <a:spLocks noGrp="1"/>
          </p:cNvSpPr>
          <p:nvPr>
            <p:ph type="body" sz="quarter" idx="12"/>
          </p:nvPr>
        </p:nvSpPr>
        <p:spPr/>
        <p:txBody>
          <a:bodyPr/>
          <a:lstStyle/>
          <a:p>
            <a:r>
              <a:rPr lang="en-US"/>
              <a:t>Three Additional Requirements</a:t>
            </a:r>
          </a:p>
        </p:txBody>
      </p:sp>
      <p:sp>
        <p:nvSpPr>
          <p:cNvPr id="11" name="TextBox 10">
            <a:extLst>
              <a:ext uri="{FF2B5EF4-FFF2-40B4-BE49-F238E27FC236}">
                <a16:creationId xmlns:a16="http://schemas.microsoft.com/office/drawing/2014/main" id="{68D72658-4187-4A9C-8A5D-CBAD2B8C80AC}"/>
              </a:ext>
            </a:extLst>
          </p:cNvPr>
          <p:cNvSpPr txBox="1"/>
          <p:nvPr/>
        </p:nvSpPr>
        <p:spPr>
          <a:xfrm>
            <a:off x="6096000" y="2948098"/>
            <a:ext cx="5636357" cy="1209562"/>
          </a:xfrm>
          <a:prstGeom prst="rect">
            <a:avLst/>
          </a:prstGeom>
          <a:noFill/>
        </p:spPr>
        <p:txBody>
          <a:bodyPr wrap="square" lIns="0" tIns="0" rIns="0" bIns="0" rtlCol="0">
            <a:spAutoFit/>
          </a:bodyPr>
          <a:lstStyle/>
          <a:p>
            <a:pPr marL="342900" lvl="1" indent="-342900" defTabSz="932060" fontAlgn="base">
              <a:lnSpc>
                <a:spcPct val="90000"/>
              </a:lnSpc>
              <a:spcBef>
                <a:spcPts val="1800"/>
              </a:spcBef>
              <a:spcAft>
                <a:spcPct val="0"/>
              </a:spcAft>
              <a:buClr>
                <a:schemeClr val="tx2"/>
              </a:buClr>
              <a:buSzPct val="100000"/>
              <a:buFont typeface="+mj-lt"/>
              <a:buAutoNum type="arabicPeriod"/>
            </a:pPr>
            <a:r>
              <a:rPr lang="en-US" sz="1800">
                <a:gradFill>
                  <a:gsLst>
                    <a:gs pos="0">
                      <a:schemeClr val="accent2">
                        <a:lumMod val="50000"/>
                      </a:schemeClr>
                    </a:gs>
                    <a:gs pos="100000">
                      <a:schemeClr val="accent2">
                        <a:lumMod val="50000"/>
                      </a:schemeClr>
                    </a:gs>
                  </a:gsLst>
                  <a:lin ang="5400000" scaled="1"/>
                </a:gradFill>
                <a:sym typeface="Arial" panose="020B0604020202020204" pitchFamily="34" charset="0"/>
              </a:rPr>
              <a:t>Distributed Training on multi-node clusters</a:t>
            </a:r>
          </a:p>
          <a:p>
            <a:pPr marL="342900" lvl="1" indent="-342900" defTabSz="932060" fontAlgn="base">
              <a:lnSpc>
                <a:spcPct val="90000"/>
              </a:lnSpc>
              <a:spcBef>
                <a:spcPts val="1800"/>
              </a:spcBef>
              <a:spcAft>
                <a:spcPct val="0"/>
              </a:spcAft>
              <a:buClr>
                <a:schemeClr val="tx2"/>
              </a:buClr>
              <a:buSzPct val="100000"/>
              <a:buFont typeface="+mj-lt"/>
              <a:buAutoNum type="arabicPeriod"/>
            </a:pPr>
            <a:r>
              <a:rPr lang="en-US" sz="1800">
                <a:gradFill>
                  <a:gsLst>
                    <a:gs pos="0">
                      <a:schemeClr val="accent2">
                        <a:lumMod val="50000"/>
                      </a:schemeClr>
                    </a:gs>
                    <a:gs pos="100000">
                      <a:schemeClr val="accent2">
                        <a:lumMod val="50000"/>
                      </a:schemeClr>
                    </a:gs>
                  </a:gsLst>
                  <a:lin ang="5400000" scaled="1"/>
                </a:gradFill>
                <a:sym typeface="Arial" panose="020B0604020202020204" pitchFamily="34" charset="0"/>
              </a:rPr>
              <a:t>Support for advanced processors: TPUs GPUs FPGAs</a:t>
            </a:r>
          </a:p>
          <a:p>
            <a:pPr marL="342900" lvl="1" indent="-342900" defTabSz="932060" fontAlgn="base">
              <a:lnSpc>
                <a:spcPct val="90000"/>
              </a:lnSpc>
              <a:spcBef>
                <a:spcPts val="1800"/>
              </a:spcBef>
              <a:spcAft>
                <a:spcPct val="0"/>
              </a:spcAft>
              <a:buClr>
                <a:schemeClr val="tx2"/>
              </a:buClr>
              <a:buSzPct val="100000"/>
              <a:buFont typeface="+mj-lt"/>
              <a:buAutoNum type="arabicPeriod"/>
            </a:pPr>
            <a:r>
              <a:rPr lang="en-US" sz="1800">
                <a:gradFill>
                  <a:gsLst>
                    <a:gs pos="0">
                      <a:schemeClr val="accent2">
                        <a:lumMod val="50000"/>
                      </a:schemeClr>
                    </a:gs>
                    <a:gs pos="100000">
                      <a:schemeClr val="accent2">
                        <a:lumMod val="50000"/>
                      </a:schemeClr>
                    </a:gs>
                  </a:gsLst>
                  <a:lin ang="5400000" scaled="1"/>
                </a:gradFill>
                <a:sym typeface="Arial" panose="020B0604020202020204" pitchFamily="34" charset="0"/>
              </a:rPr>
              <a:t>Support for Deep Learning Frameworks:</a:t>
            </a:r>
          </a:p>
        </p:txBody>
      </p:sp>
      <p:grpSp>
        <p:nvGrpSpPr>
          <p:cNvPr id="26" name="Group 25">
            <a:extLst>
              <a:ext uri="{FF2B5EF4-FFF2-40B4-BE49-F238E27FC236}">
                <a16:creationId xmlns:a16="http://schemas.microsoft.com/office/drawing/2014/main" id="{567AD440-5C64-470F-89D8-57B1A23BB321}"/>
              </a:ext>
            </a:extLst>
          </p:cNvPr>
          <p:cNvGrpSpPr/>
          <p:nvPr/>
        </p:nvGrpSpPr>
        <p:grpSpPr>
          <a:xfrm>
            <a:off x="1208508" y="2178362"/>
            <a:ext cx="2729016" cy="2655035"/>
            <a:chOff x="1208508" y="2178362"/>
            <a:chExt cx="2729016" cy="2655035"/>
          </a:xfrm>
        </p:grpSpPr>
        <p:sp>
          <p:nvSpPr>
            <p:cNvPr id="27" name="Oval 26">
              <a:extLst>
                <a:ext uri="{FF2B5EF4-FFF2-40B4-BE49-F238E27FC236}">
                  <a16:creationId xmlns:a16="http://schemas.microsoft.com/office/drawing/2014/main" id="{094F7DF8-F90C-4A46-9227-2B916F8FC411}"/>
                </a:ext>
              </a:extLst>
            </p:cNvPr>
            <p:cNvSpPr/>
            <p:nvPr/>
          </p:nvSpPr>
          <p:spPr bwMode="auto">
            <a:xfrm>
              <a:off x="1208508" y="2178362"/>
              <a:ext cx="2729016" cy="2655035"/>
            </a:xfrm>
            <a:prstGeom prst="ellipse">
              <a:avLst/>
            </a:prstGeom>
            <a:solidFill>
              <a:schemeClr val="accent5"/>
            </a:solidFill>
            <a:ln w="15875">
              <a:solidFill>
                <a:schemeClr val="tx2"/>
              </a:solidFill>
              <a:prstDash val="sysDot"/>
              <a:headEnd type="none" w="med" len="med"/>
              <a:tailEnd type="none" w="med" len="med"/>
            </a:ln>
            <a:effectLst/>
            <a:extLst>
              <a:ext uri="{AF507438-7753-43e0-B8FC-AC1667EBCBE1}">
                <a14:hiddenEffects xmlns="" xmlns:a16="http://schemas.microsoft.com/office/drawing/2014/main" xmlns:p14="http://schemas.microsoft.com/office/powerpoint/2010/main"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sym typeface="Gill Sans" charset="0"/>
              </a:endParaRPr>
            </a:p>
          </p:txBody>
        </p:sp>
        <p:grpSp>
          <p:nvGrpSpPr>
            <p:cNvPr id="28" name="Group 27">
              <a:extLst>
                <a:ext uri="{FF2B5EF4-FFF2-40B4-BE49-F238E27FC236}">
                  <a16:creationId xmlns:a16="http://schemas.microsoft.com/office/drawing/2014/main" id="{B51AF957-3556-480B-B2E9-4D94E67AB64E}"/>
                </a:ext>
              </a:extLst>
            </p:cNvPr>
            <p:cNvGrpSpPr/>
            <p:nvPr/>
          </p:nvGrpSpPr>
          <p:grpSpPr>
            <a:xfrm>
              <a:off x="1655443" y="2855167"/>
              <a:ext cx="1728351" cy="1202566"/>
              <a:chOff x="1655443" y="2855167"/>
              <a:chExt cx="1728351" cy="1202566"/>
            </a:xfrm>
          </p:grpSpPr>
          <p:sp>
            <p:nvSpPr>
              <p:cNvPr id="29" name="brain_2" title="Icon of a brain with circles and connection lines inside">
                <a:extLst>
                  <a:ext uri="{FF2B5EF4-FFF2-40B4-BE49-F238E27FC236}">
                    <a16:creationId xmlns:a16="http://schemas.microsoft.com/office/drawing/2014/main" id="{4915C7F7-8072-445D-94F5-78C792C65945}"/>
                  </a:ext>
                </a:extLst>
              </p:cNvPr>
              <p:cNvSpPr>
                <a:spLocks noChangeAspect="1" noEditPoints="1"/>
              </p:cNvSpPr>
              <p:nvPr/>
            </p:nvSpPr>
            <p:spPr bwMode="auto">
              <a:xfrm>
                <a:off x="1655443" y="2898822"/>
                <a:ext cx="1728351" cy="115891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0" name="Group 29">
                <a:extLst>
                  <a:ext uri="{FF2B5EF4-FFF2-40B4-BE49-F238E27FC236}">
                    <a16:creationId xmlns:a16="http://schemas.microsoft.com/office/drawing/2014/main" id="{54D209C7-B03D-4748-A608-F7CC0CFE4FCD}"/>
                  </a:ext>
                </a:extLst>
              </p:cNvPr>
              <p:cNvGrpSpPr/>
              <p:nvPr/>
            </p:nvGrpSpPr>
            <p:grpSpPr>
              <a:xfrm>
                <a:off x="2686312" y="2855167"/>
                <a:ext cx="288824" cy="399253"/>
                <a:chOff x="2710847" y="2962497"/>
                <a:chExt cx="221695" cy="306458"/>
              </a:xfrm>
            </p:grpSpPr>
            <p:sp>
              <p:nvSpPr>
                <p:cNvPr id="34" name="Freeform: Shape 33">
                  <a:extLst>
                    <a:ext uri="{FF2B5EF4-FFF2-40B4-BE49-F238E27FC236}">
                      <a16:creationId xmlns:a16="http://schemas.microsoft.com/office/drawing/2014/main" id="{9BEB0AE4-9C65-4D9F-A27C-9F3479C2A243}"/>
                    </a:ext>
                  </a:extLst>
                </p:cNvPr>
                <p:cNvSpPr/>
                <p:nvPr/>
              </p:nvSpPr>
              <p:spPr bwMode="auto">
                <a:xfrm>
                  <a:off x="2710847"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light" title="Icon of a lightbulb">
                  <a:extLst>
                    <a:ext uri="{FF2B5EF4-FFF2-40B4-BE49-F238E27FC236}">
                      <a16:creationId xmlns:a16="http://schemas.microsoft.com/office/drawing/2014/main" id="{57FACB2D-42E6-4B2C-880A-F6E156CDBAB6}"/>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31" name="Group 30">
                <a:extLst>
                  <a:ext uri="{FF2B5EF4-FFF2-40B4-BE49-F238E27FC236}">
                    <a16:creationId xmlns:a16="http://schemas.microsoft.com/office/drawing/2014/main" id="{D638BF71-6DD2-44BD-BCF7-FF902A0E4A29}"/>
                  </a:ext>
                </a:extLst>
              </p:cNvPr>
              <p:cNvGrpSpPr/>
              <p:nvPr/>
            </p:nvGrpSpPr>
            <p:grpSpPr>
              <a:xfrm>
                <a:off x="1794945" y="3280500"/>
                <a:ext cx="207139" cy="286336"/>
                <a:chOff x="2710847" y="2962497"/>
                <a:chExt cx="221695" cy="306458"/>
              </a:xfrm>
            </p:grpSpPr>
            <p:sp>
              <p:nvSpPr>
                <p:cNvPr id="32" name="Freeform: Shape 31">
                  <a:extLst>
                    <a:ext uri="{FF2B5EF4-FFF2-40B4-BE49-F238E27FC236}">
                      <a16:creationId xmlns:a16="http://schemas.microsoft.com/office/drawing/2014/main" id="{42D12E91-3462-48D1-AF6F-2C4FE22D4D2C}"/>
                    </a:ext>
                  </a:extLst>
                </p:cNvPr>
                <p:cNvSpPr/>
                <p:nvPr/>
              </p:nvSpPr>
              <p:spPr bwMode="auto">
                <a:xfrm>
                  <a:off x="2710847" y="2963581"/>
                  <a:ext cx="221695" cy="259255"/>
                </a:xfrm>
                <a:custGeom>
                  <a:avLst/>
                  <a:gdLst>
                    <a:gd name="connsiteX0" fmla="*/ 103209 w 206418"/>
                    <a:gd name="connsiteY0" fmla="*/ 0 h 241390"/>
                    <a:gd name="connsiteX1" fmla="*/ 206418 w 206418"/>
                    <a:gd name="connsiteY1" fmla="*/ 92417 h 241390"/>
                    <a:gd name="connsiteX2" fmla="*/ 176189 w 206418"/>
                    <a:gd name="connsiteY2" fmla="*/ 157765 h 241390"/>
                    <a:gd name="connsiteX3" fmla="*/ 144530 w 206418"/>
                    <a:gd name="connsiteY3" fmla="*/ 176879 h 241390"/>
                    <a:gd name="connsiteX4" fmla="*/ 144530 w 206418"/>
                    <a:gd name="connsiteY4" fmla="*/ 241390 h 241390"/>
                    <a:gd name="connsiteX5" fmla="*/ 61887 w 206418"/>
                    <a:gd name="connsiteY5" fmla="*/ 241390 h 241390"/>
                    <a:gd name="connsiteX6" fmla="*/ 61887 w 206418"/>
                    <a:gd name="connsiteY6" fmla="*/ 176878 h 241390"/>
                    <a:gd name="connsiteX7" fmla="*/ 30229 w 206418"/>
                    <a:gd name="connsiteY7" fmla="*/ 157765 h 241390"/>
                    <a:gd name="connsiteX8" fmla="*/ 0 w 206418"/>
                    <a:gd name="connsiteY8" fmla="*/ 92417 h 241390"/>
                    <a:gd name="connsiteX9" fmla="*/ 103209 w 206418"/>
                    <a:gd name="connsiteY9" fmla="*/ 0 h 24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418" h="241390">
                      <a:moveTo>
                        <a:pt x="103209" y="0"/>
                      </a:moveTo>
                      <a:cubicBezTo>
                        <a:pt x="160210" y="0"/>
                        <a:pt x="206418" y="41377"/>
                        <a:pt x="206418" y="92417"/>
                      </a:cubicBezTo>
                      <a:cubicBezTo>
                        <a:pt x="206418" y="117937"/>
                        <a:pt x="194866" y="141041"/>
                        <a:pt x="176189" y="157765"/>
                      </a:cubicBezTo>
                      <a:lnTo>
                        <a:pt x="144530" y="176879"/>
                      </a:lnTo>
                      <a:lnTo>
                        <a:pt x="144530" y="241390"/>
                      </a:lnTo>
                      <a:lnTo>
                        <a:pt x="61887" y="241390"/>
                      </a:lnTo>
                      <a:lnTo>
                        <a:pt x="61887" y="176878"/>
                      </a:lnTo>
                      <a:lnTo>
                        <a:pt x="30229" y="157765"/>
                      </a:lnTo>
                      <a:cubicBezTo>
                        <a:pt x="11552" y="141041"/>
                        <a:pt x="0" y="117937"/>
                        <a:pt x="0" y="92417"/>
                      </a:cubicBezTo>
                      <a:cubicBezTo>
                        <a:pt x="0" y="41377"/>
                        <a:pt x="46208" y="0"/>
                        <a:pt x="10320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light" title="Icon of a lightbulb">
                  <a:extLst>
                    <a:ext uri="{FF2B5EF4-FFF2-40B4-BE49-F238E27FC236}">
                      <a16:creationId xmlns:a16="http://schemas.microsoft.com/office/drawing/2014/main" id="{605D8BC4-29E7-4BBA-B650-86720D92E5E9}"/>
                    </a:ext>
                  </a:extLst>
                </p:cNvPr>
                <p:cNvSpPr>
                  <a:spLocks noChangeAspect="1" noEditPoints="1"/>
                </p:cNvSpPr>
                <p:nvPr/>
              </p:nvSpPr>
              <p:spPr bwMode="auto">
                <a:xfrm>
                  <a:off x="2710848" y="2962497"/>
                  <a:ext cx="206418" cy="30645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grpSp>
    </p:spTree>
    <p:extLst>
      <p:ext uri="{BB962C8B-B14F-4D97-AF65-F5344CB8AC3E}">
        <p14:creationId xmlns:p14="http://schemas.microsoft.com/office/powerpoint/2010/main" val="17445657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1E25-8163-4208-9E19-16565266D929}"/>
              </a:ext>
            </a:extLst>
          </p:cNvPr>
          <p:cNvSpPr>
            <a:spLocks noGrp="1"/>
          </p:cNvSpPr>
          <p:nvPr>
            <p:ph type="title"/>
          </p:nvPr>
        </p:nvSpPr>
        <p:spPr/>
        <p:txBody>
          <a:bodyPr/>
          <a:lstStyle/>
          <a:p>
            <a:r>
              <a:rPr lang="en-US"/>
              <a:t>Azure offers a comprehensive </a:t>
            </a:r>
            <a:br>
              <a:rPr lang="en-US"/>
            </a:br>
            <a:r>
              <a:rPr lang="en-US"/>
              <a:t>AI/ML platform that meets—and exceeds—requirements</a:t>
            </a:r>
          </a:p>
        </p:txBody>
      </p:sp>
      <p:grpSp>
        <p:nvGrpSpPr>
          <p:cNvPr id="3" name="Group 2">
            <a:extLst>
              <a:ext uri="{FF2B5EF4-FFF2-40B4-BE49-F238E27FC236}">
                <a16:creationId xmlns:a16="http://schemas.microsoft.com/office/drawing/2014/main" id="{FD056924-01E9-40EF-B465-D998B47EAF52}"/>
              </a:ext>
            </a:extLst>
          </p:cNvPr>
          <p:cNvGrpSpPr/>
          <p:nvPr/>
        </p:nvGrpSpPr>
        <p:grpSpPr>
          <a:xfrm>
            <a:off x="5106046" y="1138688"/>
            <a:ext cx="1858958" cy="1790150"/>
            <a:chOff x="8604015" y="4747099"/>
            <a:chExt cx="1221773" cy="1176550"/>
          </a:xfrm>
        </p:grpSpPr>
        <p:grpSp>
          <p:nvGrpSpPr>
            <p:cNvPr id="4" name="Group 3">
              <a:extLst>
                <a:ext uri="{FF2B5EF4-FFF2-40B4-BE49-F238E27FC236}">
                  <a16:creationId xmlns:a16="http://schemas.microsoft.com/office/drawing/2014/main" id="{FA59D4D0-6D1E-4E11-BBCA-61F6ACA777BC}"/>
                </a:ext>
              </a:extLst>
            </p:cNvPr>
            <p:cNvGrpSpPr/>
            <p:nvPr/>
          </p:nvGrpSpPr>
          <p:grpSpPr>
            <a:xfrm>
              <a:off x="9214901" y="4915118"/>
              <a:ext cx="610887" cy="672077"/>
              <a:chOff x="6053699" y="2879832"/>
              <a:chExt cx="279256" cy="307228"/>
            </a:xfrm>
          </p:grpSpPr>
          <p:sp>
            <p:nvSpPr>
              <p:cNvPr id="15" name="Freeform: Shape 843">
                <a:extLst>
                  <a:ext uri="{FF2B5EF4-FFF2-40B4-BE49-F238E27FC236}">
                    <a16:creationId xmlns:a16="http://schemas.microsoft.com/office/drawing/2014/main" id="{82078F9E-850C-404E-B7D0-9D51EF30CA0A}"/>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0B5EA9D-C87E-4501-9FB3-38220D3D07A1}"/>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41087A-4176-4277-A220-F9F31EA125AF}"/>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6ACDDF-7173-4F85-9397-49DD568800EC}"/>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CAA5717-D09F-42B8-8573-5012CDB6CFD0}"/>
                </a:ext>
              </a:extLst>
            </p:cNvPr>
            <p:cNvGrpSpPr/>
            <p:nvPr/>
          </p:nvGrpSpPr>
          <p:grpSpPr>
            <a:xfrm>
              <a:off x="8604015" y="5251572"/>
              <a:ext cx="610887" cy="672077"/>
              <a:chOff x="6053699" y="2879832"/>
              <a:chExt cx="279256" cy="307228"/>
            </a:xfrm>
          </p:grpSpPr>
          <p:sp>
            <p:nvSpPr>
              <p:cNvPr id="11" name="Freeform: Shape 843">
                <a:extLst>
                  <a:ext uri="{FF2B5EF4-FFF2-40B4-BE49-F238E27FC236}">
                    <a16:creationId xmlns:a16="http://schemas.microsoft.com/office/drawing/2014/main" id="{8E893AEE-0E4E-4924-A067-D2C791DDBCF6}"/>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840A1491-9AC6-4666-BE5E-5C6E6E0B0B1D}"/>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95A975-2752-404D-9C55-AA1BCB52C2F7}"/>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157A498-E8BA-42A1-8E86-9BC40F5CB396}"/>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D5DD720-FB36-4E93-9B9C-3D14F934330A}"/>
                </a:ext>
              </a:extLst>
            </p:cNvPr>
            <p:cNvGrpSpPr/>
            <p:nvPr/>
          </p:nvGrpSpPr>
          <p:grpSpPr>
            <a:xfrm>
              <a:off x="8909458" y="4747099"/>
              <a:ext cx="610887" cy="672077"/>
              <a:chOff x="6053699" y="2879832"/>
              <a:chExt cx="279256" cy="307228"/>
            </a:xfrm>
            <a:solidFill>
              <a:schemeClr val="bg1"/>
            </a:solidFill>
          </p:grpSpPr>
          <p:sp>
            <p:nvSpPr>
              <p:cNvPr id="7" name="Freeform: Shape 843">
                <a:extLst>
                  <a:ext uri="{FF2B5EF4-FFF2-40B4-BE49-F238E27FC236}">
                    <a16:creationId xmlns:a16="http://schemas.microsoft.com/office/drawing/2014/main" id="{E8EEF98E-FC1E-487E-ABEB-64157CCF9525}"/>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03AFA3D4-E9DD-48A1-9F2A-D20E9E4EE5E8}"/>
                  </a:ext>
                </a:extLst>
              </p:cNvPr>
              <p:cNvCxnSpPr>
                <a:cxnSpLocks/>
              </p:cNvCxnSpPr>
              <p:nvPr/>
            </p:nvCxnSpPr>
            <p:spPr>
              <a:xfrm>
                <a:off x="6053699"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E68A79-3A9E-45CE-924F-80293881AFB5}"/>
                  </a:ext>
                </a:extLst>
              </p:cNvPr>
              <p:cNvCxnSpPr>
                <a:cxnSpLocks/>
              </p:cNvCxnSpPr>
              <p:nvPr/>
            </p:nvCxnSpPr>
            <p:spPr>
              <a:xfrm flipV="1">
                <a:off x="6193327"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174A22-EC8C-4CEB-9951-09337C836906}"/>
                  </a:ext>
                </a:extLst>
              </p:cNvPr>
              <p:cNvCxnSpPr>
                <a:cxnSpLocks/>
              </p:cNvCxnSpPr>
              <p:nvPr/>
            </p:nvCxnSpPr>
            <p:spPr>
              <a:xfrm flipV="1">
                <a:off x="6193327" y="3033446"/>
                <a:ext cx="0" cy="153614"/>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423159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7561" y="1128590"/>
            <a:ext cx="11528413" cy="5299001"/>
          </a:xfrm>
          <a:prstGeom prst="rect">
            <a:avLst/>
          </a:prstGeom>
          <a:noFill/>
          <a:ln w="285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r>
              <a:rPr lang="en-US"/>
              <a:t>Machine Learning on Azure</a:t>
            </a:r>
          </a:p>
        </p:txBody>
      </p:sp>
      <p:sp>
        <p:nvSpPr>
          <p:cNvPr id="3" name="Rectangle 2">
            <a:extLst>
              <a:ext uri="{FF2B5EF4-FFF2-40B4-BE49-F238E27FC236}">
                <a16:creationId xmlns:a16="http://schemas.microsoft.com/office/drawing/2014/main" id="{A8FEC9F7-FCD8-3B4A-98B2-9539784073CE}"/>
              </a:ext>
            </a:extLst>
          </p:cNvPr>
          <p:cNvSpPr/>
          <p:nvPr/>
        </p:nvSpPr>
        <p:spPr bwMode="auto">
          <a:xfrm>
            <a:off x="3245987" y="6153784"/>
            <a:ext cx="6533316" cy="6451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A7B2ED44-6B8B-A74D-B36D-A8A70DCCE1A1}"/>
              </a:ext>
            </a:extLst>
          </p:cNvPr>
          <p:cNvSpPr/>
          <p:nvPr/>
        </p:nvSpPr>
        <p:spPr bwMode="auto">
          <a:xfrm>
            <a:off x="6954121" y="1347193"/>
            <a:ext cx="4748649" cy="4851815"/>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30387" y="1347194"/>
            <a:ext cx="6423736"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Domain specific pretrained m</a:t>
            </a:r>
            <a:r>
              <a:rPr lang="en-US" sz="1800" b="1" kern="0" err="1">
                <a:solidFill>
                  <a:prstClr val="black"/>
                </a:solidFill>
                <a:latin typeface="Segoe UI Semibold"/>
                <a:ea typeface="Segoe UI" pitchFamily="34" charset="0"/>
                <a:cs typeface="Segoe UI" pitchFamily="34" charset="0"/>
              </a:rPr>
              <a:t>odels</a:t>
            </a:r>
            <a:endParaRPr lang="en-US" sz="1800" b="1" kern="0">
              <a:solidFill>
                <a:prstClr val="black"/>
              </a:solidFill>
              <a:latin typeface="Segoe UI Semibold"/>
              <a:ea typeface="Segoe UI" pitchFamily="34" charset="0"/>
              <a:cs typeface="Segoe UI" pitchFamily="34" charset="0"/>
            </a:endParaRPr>
          </a:p>
          <a:p>
            <a:pPr defTabSz="932293" fontAlgn="base">
              <a:spcBef>
                <a:spcPct val="0"/>
              </a:spcBef>
              <a:spcAft>
                <a:spcPct val="0"/>
              </a:spcAft>
              <a:defRPr/>
            </a:pPr>
            <a:r>
              <a:rPr lang="en-US" sz="1400" kern="0">
                <a:solidFill>
                  <a:prstClr val="black"/>
                </a:solidFill>
                <a:latin typeface="Segoe UI"/>
                <a:cs typeface="Segoe UI" pitchFamily="34" charset="0"/>
              </a:rPr>
              <a:t>To reduce time to market </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559"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213"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Machine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30385" y="3283055"/>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Popular frameworks </a:t>
            </a:r>
          </a:p>
          <a:p>
            <a:pPr defTabSz="932293" fontAlgn="base">
              <a:spcBef>
                <a:spcPct val="0"/>
              </a:spcBef>
              <a:spcAft>
                <a:spcPct val="0"/>
              </a:spcAft>
              <a:defRPr/>
            </a:pPr>
            <a:r>
              <a:rPr lang="en-US" sz="1400" kern="0">
                <a:solidFill>
                  <a:prstClr val="black"/>
                </a:solidFill>
                <a:latin typeface="Segoe UI"/>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7895"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4910"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Pytorch</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1564"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Onnx</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092" y="4766240"/>
            <a:ext cx="1315444"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4779" y="1873351"/>
            <a:ext cx="753031"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404"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107" y="1538044"/>
            <a:ext cx="308478" cy="206681"/>
          </a:xfrm>
          <a:prstGeom prst="wedgeRoundRectCallout">
            <a:avLst>
              <a:gd name="adj1" fmla="val 30853"/>
              <a:gd name="adj2" fmla="val 79643"/>
              <a:gd name="adj3" fmla="val 16667"/>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a:solidFill>
                  <a:srgbClr val="0078D4"/>
                </a:solidFill>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263" y="1873351"/>
            <a:ext cx="744510"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418"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10293" y="428329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Productive services</a:t>
            </a:r>
          </a:p>
          <a:p>
            <a:pPr defTabSz="932293" fontAlgn="base">
              <a:spcBef>
                <a:spcPct val="0"/>
              </a:spcBef>
              <a:spcAft>
                <a:spcPct val="0"/>
              </a:spcAft>
              <a:defRPr/>
            </a:pPr>
            <a:r>
              <a:rPr lang="en-US" sz="1400" kern="0">
                <a:solidFill>
                  <a:prstClr val="black"/>
                </a:solidFill>
                <a:latin typeface="Segoe UI"/>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1669" y="529454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Powerful infrastructure</a:t>
            </a:r>
          </a:p>
          <a:p>
            <a:pPr defTabSz="932293" fontAlgn="base">
              <a:spcBef>
                <a:spcPct val="0"/>
              </a:spcBef>
              <a:spcAft>
                <a:spcPct val="0"/>
              </a:spcAft>
              <a:defRPr/>
            </a:pPr>
            <a:r>
              <a:rPr lang="en-US" sz="1400" kern="0">
                <a:solidFill>
                  <a:prstClr val="black"/>
                </a:solidFill>
                <a:latin typeface="Segoe UI"/>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3519" y="3885698"/>
            <a:ext cx="615553"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Scikit</a:t>
            </a:r>
            <a:r>
              <a:rPr lang="en-US" sz="900">
                <a:solidFill>
                  <a:prstClr val="black"/>
                </a:solidFill>
                <a:latin typeface="Segoe UI Semibold" panose="020B0702040204020203" pitchFamily="34" charset="0"/>
                <a:cs typeface="Segoe UI Semibold" panose="020B0702040204020203" pitchFamily="34" charset="0"/>
              </a:rPr>
              <a:t>-Learn</a:t>
            </a:r>
          </a:p>
        </p:txBody>
      </p:sp>
      <p:sp>
        <p:nvSpPr>
          <p:cNvPr id="339" name="Rectangle 338">
            <a:extLst>
              <a:ext uri="{FF2B5EF4-FFF2-40B4-BE49-F238E27FC236}">
                <a16:creationId xmlns:a16="http://schemas.microsoft.com/office/drawing/2014/main" id="{44291C60-82DF-6342-B40C-D8B1255F62ED}"/>
              </a:ext>
            </a:extLst>
          </p:cNvPr>
          <p:cNvSpPr/>
          <p:nvPr/>
        </p:nvSpPr>
        <p:spPr>
          <a:xfrm>
            <a:off x="7336421" y="2883200"/>
            <a:ext cx="472886"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PyCharm</a:t>
            </a:r>
          </a:p>
        </p:txBody>
      </p:sp>
      <p:sp>
        <p:nvSpPr>
          <p:cNvPr id="340" name="Rectangle 339">
            <a:extLst>
              <a:ext uri="{FF2B5EF4-FFF2-40B4-BE49-F238E27FC236}">
                <a16:creationId xmlns:a16="http://schemas.microsoft.com/office/drawing/2014/main" id="{95CCE5C4-F445-D147-8B89-FBBCF7D5B5BE}"/>
              </a:ext>
            </a:extLst>
          </p:cNvPr>
          <p:cNvSpPr/>
          <p:nvPr/>
        </p:nvSpPr>
        <p:spPr>
          <a:xfrm>
            <a:off x="8571886" y="2883200"/>
            <a:ext cx="387928"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Jupyter</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908" y="2312457"/>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Familiar Data Science tools</a:t>
            </a:r>
          </a:p>
          <a:p>
            <a:pPr defTabSz="932293" fontAlgn="base">
              <a:spcBef>
                <a:spcPct val="0"/>
              </a:spcBef>
              <a:spcAft>
                <a:spcPct val="0"/>
              </a:spcAft>
              <a:defRPr/>
            </a:pPr>
            <a:r>
              <a:rPr lang="en-US" sz="1400" kern="0">
                <a:solidFill>
                  <a:prstClr val="black"/>
                </a:solidFill>
                <a:latin typeface="Segoe UI"/>
                <a:cs typeface="Segoe UI" pitchFamily="34" charset="0"/>
              </a:rPr>
              <a:t>To simplify model development </a:t>
            </a:r>
          </a:p>
        </p:txBody>
      </p:sp>
      <p:sp>
        <p:nvSpPr>
          <p:cNvPr id="343" name="Rectangle 342">
            <a:extLst>
              <a:ext uri="{FF2B5EF4-FFF2-40B4-BE49-F238E27FC236}">
                <a16:creationId xmlns:a16="http://schemas.microsoft.com/office/drawing/2014/main" id="{37E58103-E233-1B4E-9B32-1EDCB94E8CD2}"/>
              </a:ext>
            </a:extLst>
          </p:cNvPr>
          <p:cNvSpPr/>
          <p:nvPr/>
        </p:nvSpPr>
        <p:spPr>
          <a:xfrm>
            <a:off x="9467570" y="2888241"/>
            <a:ext cx="987451"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Visual Studio Code</a:t>
            </a:r>
          </a:p>
        </p:txBody>
      </p:sp>
      <p:sp>
        <p:nvSpPr>
          <p:cNvPr id="344" name="Rectangle 343">
            <a:extLst>
              <a:ext uri="{FF2B5EF4-FFF2-40B4-BE49-F238E27FC236}">
                <a16:creationId xmlns:a16="http://schemas.microsoft.com/office/drawing/2014/main" id="{DDE71D02-00B9-1B46-9FA6-462D587D4734}"/>
              </a:ext>
            </a:extLst>
          </p:cNvPr>
          <p:cNvSpPr/>
          <p:nvPr/>
        </p:nvSpPr>
        <p:spPr>
          <a:xfrm>
            <a:off x="10747203" y="2882479"/>
            <a:ext cx="764633"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Command line</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167" y="1567151"/>
            <a:ext cx="341393" cy="18942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74902" y="1514744"/>
            <a:ext cx="317778" cy="294238"/>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4678" y="1519791"/>
            <a:ext cx="289682" cy="28414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203" y="4394509"/>
            <a:ext cx="460633" cy="348214"/>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7750" y="4397462"/>
            <a:ext cx="320129" cy="342308"/>
            <a:chOff x="8882196" y="3721867"/>
            <a:chExt cx="285941" cy="305752"/>
          </a:xfrm>
          <a:solidFill>
            <a:schemeClr val="bg2"/>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792" y="4409536"/>
            <a:ext cx="312145" cy="318161"/>
            <a:chOff x="7158422" y="1607015"/>
            <a:chExt cx="2726357" cy="2778898"/>
          </a:xfrm>
          <a:solidFill>
            <a:schemeClr val="bg2"/>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6840" y="5441836"/>
            <a:ext cx="292050" cy="29808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30" kern="0">
              <a:solidFill>
                <a:srgbClr val="0078D4"/>
              </a:solidFill>
              <a:latin typeface="Segoe UI Semilight"/>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3952" y="5894251"/>
            <a:ext cx="1077823"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205" y="5492240"/>
            <a:ext cx="309220" cy="197277"/>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496" y="5894251"/>
            <a:ext cx="1782637"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0478" y="5441836"/>
            <a:ext cx="298083" cy="298083"/>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solidFill>
                    <a:srgbClr val="0078D4"/>
                  </a:solidFill>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0078D4"/>
                </a:solidFill>
                <a:latin typeface="Segoe UI"/>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7829" y="5894251"/>
            <a:ext cx="383380"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FPGA</a:t>
            </a:r>
          </a:p>
        </p:txBody>
      </p:sp>
      <p:grpSp>
        <p:nvGrpSpPr>
          <p:cNvPr id="28" name="Group 27">
            <a:extLst>
              <a:ext uri="{FF2B5EF4-FFF2-40B4-BE49-F238E27FC236}">
                <a16:creationId xmlns:a16="http://schemas.microsoft.com/office/drawing/2014/main" id="{5B17974B-EF8C-1B4C-AE3B-B7DAC3DBDB85}"/>
              </a:ext>
            </a:extLst>
          </p:cNvPr>
          <p:cNvGrpSpPr/>
          <p:nvPr/>
        </p:nvGrpSpPr>
        <p:grpSpPr>
          <a:xfrm>
            <a:off x="10932191" y="2478249"/>
            <a:ext cx="349246" cy="297096"/>
            <a:chOff x="11238522" y="2214151"/>
            <a:chExt cx="394713" cy="335774"/>
          </a:xfrm>
        </p:grpSpPr>
        <p:grpSp>
          <p:nvGrpSpPr>
            <p:cNvPr id="415" name="Group 414">
              <a:extLst>
                <a:ext uri="{FF2B5EF4-FFF2-40B4-BE49-F238E27FC236}">
                  <a16:creationId xmlns:a16="http://schemas.microsoft.com/office/drawing/2014/main" id="{4850CB56-75F6-704E-9928-C7576BA8561C}"/>
                </a:ext>
              </a:extLst>
            </p:cNvPr>
            <p:cNvGrpSpPr/>
            <p:nvPr/>
          </p:nvGrpSpPr>
          <p:grpSpPr>
            <a:xfrm>
              <a:off x="11238522" y="2214151"/>
              <a:ext cx="394713" cy="335774"/>
              <a:chOff x="2107244" y="1575258"/>
              <a:chExt cx="310993" cy="264555"/>
            </a:xfrm>
          </p:grpSpPr>
          <p:grpSp>
            <p:nvGrpSpPr>
              <p:cNvPr id="416" name="Group 415">
                <a:extLst>
                  <a:ext uri="{FF2B5EF4-FFF2-40B4-BE49-F238E27FC236}">
                    <a16:creationId xmlns:a16="http://schemas.microsoft.com/office/drawing/2014/main" id="{7F6F5566-61FD-F24E-A551-D31015388093}"/>
                  </a:ext>
                </a:extLst>
              </p:cNvPr>
              <p:cNvGrpSpPr/>
              <p:nvPr/>
            </p:nvGrpSpPr>
            <p:grpSpPr>
              <a:xfrm>
                <a:off x="2107244" y="1575258"/>
                <a:ext cx="310993" cy="264555"/>
                <a:chOff x="2107244" y="1575258"/>
                <a:chExt cx="310993" cy="264555"/>
              </a:xfrm>
            </p:grpSpPr>
            <p:sp>
              <p:nvSpPr>
                <p:cNvPr id="421" name="Rectangle 9">
                  <a:extLst>
                    <a:ext uri="{FF2B5EF4-FFF2-40B4-BE49-F238E27FC236}">
                      <a16:creationId xmlns:a16="http://schemas.microsoft.com/office/drawing/2014/main" id="{E155838F-9749-9849-AF71-C8E4574DE69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2" name="Line 10">
                  <a:extLst>
                    <a:ext uri="{FF2B5EF4-FFF2-40B4-BE49-F238E27FC236}">
                      <a16:creationId xmlns:a16="http://schemas.microsoft.com/office/drawing/2014/main" id="{081A1907-7DD7-2847-A973-54D1AF5018C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nvGrpSpPr>
              <p:cNvPr id="417" name="Group 416">
                <a:extLst>
                  <a:ext uri="{FF2B5EF4-FFF2-40B4-BE49-F238E27FC236}">
                    <a16:creationId xmlns:a16="http://schemas.microsoft.com/office/drawing/2014/main" id="{789A79E7-40F7-5F45-B54F-E30D42E16B78}"/>
                  </a:ext>
                </a:extLst>
              </p:cNvPr>
              <p:cNvGrpSpPr/>
              <p:nvPr/>
            </p:nvGrpSpPr>
            <p:grpSpPr>
              <a:xfrm>
                <a:off x="2287367" y="1599181"/>
                <a:ext cx="95690" cy="23923"/>
                <a:chOff x="2287367" y="1599181"/>
                <a:chExt cx="95690" cy="23923"/>
              </a:xfrm>
            </p:grpSpPr>
            <p:sp>
              <p:nvSpPr>
                <p:cNvPr id="418" name="Oval 11">
                  <a:extLst>
                    <a:ext uri="{FF2B5EF4-FFF2-40B4-BE49-F238E27FC236}">
                      <a16:creationId xmlns:a16="http://schemas.microsoft.com/office/drawing/2014/main" id="{B1BCBF12-BE2A-0D4A-B3F0-9BBB8E69C637}"/>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19" name="Oval 12">
                  <a:extLst>
                    <a:ext uri="{FF2B5EF4-FFF2-40B4-BE49-F238E27FC236}">
                      <a16:creationId xmlns:a16="http://schemas.microsoft.com/office/drawing/2014/main" id="{C244FA80-E3D1-974F-8D51-054952BD3223}"/>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0" name="Oval 13">
                  <a:extLst>
                    <a:ext uri="{FF2B5EF4-FFF2-40B4-BE49-F238E27FC236}">
                      <a16:creationId xmlns:a16="http://schemas.microsoft.com/office/drawing/2014/main" id="{3AC8663D-5C8C-9742-B2B0-2F9474F31EAD}"/>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sp>
          <p:nvSpPr>
            <p:cNvPr id="423" name="Freeform 422">
              <a:extLst>
                <a:ext uri="{FF2B5EF4-FFF2-40B4-BE49-F238E27FC236}">
                  <a16:creationId xmlns:a16="http://schemas.microsoft.com/office/drawing/2014/main" id="{E49B9F41-5ABB-5A4A-BE37-F862EB5A6A52}"/>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sz="1800">
                <a:solidFill>
                  <a:prstClr val="white"/>
                </a:solidFill>
                <a:latin typeface="Segoe UI"/>
              </a:endParaRPr>
            </a:p>
          </p:txBody>
        </p:sp>
        <p:cxnSp>
          <p:nvCxnSpPr>
            <p:cNvPr id="26" name="Straight Connector 25">
              <a:extLst>
                <a:ext uri="{FF2B5EF4-FFF2-40B4-BE49-F238E27FC236}">
                  <a16:creationId xmlns:a16="http://schemas.microsoft.com/office/drawing/2014/main" id="{377C9327-AA78-EF42-908C-7DAC74E42DF4}"/>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7387" y="2244756"/>
            <a:ext cx="11175383"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7387" y="3233490"/>
            <a:ext cx="11175383"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7387" y="5210960"/>
            <a:ext cx="11175383"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40955" y="3428042"/>
            <a:ext cx="380254" cy="373011"/>
          </a:xfrm>
          <a:prstGeom prst="rect">
            <a:avLst/>
          </a:prstGeom>
        </p:spPr>
      </p:pic>
      <p:pic>
        <p:nvPicPr>
          <p:cNvPr id="7" name="Picture 6" descr="A close up of a sign&#10;&#10;Description automatically generated">
            <a:extLst>
              <a:ext uri="{FF2B5EF4-FFF2-40B4-BE49-F238E27FC236}">
                <a16:creationId xmlns:a16="http://schemas.microsoft.com/office/drawing/2014/main" id="{12E2FF23-90D7-1846-B0CA-6F89DD4B62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26831" y="2498428"/>
            <a:ext cx="287443" cy="300371"/>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F685AF60-FCBB-4443-95F9-6FDA2F3B584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9452" y="2432620"/>
            <a:ext cx="349247" cy="399355"/>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59912" y="3436516"/>
            <a:ext cx="298788" cy="323119"/>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26831" y="3434373"/>
            <a:ext cx="292058" cy="343132"/>
          </a:xfrm>
          <a:prstGeom prst="rect">
            <a:avLst/>
          </a:prstGeom>
        </p:spPr>
      </p:pic>
      <p:pic>
        <p:nvPicPr>
          <p:cNvPr id="16" name="Picture 15" descr="A close up of a sign&#10;&#10;Description automatically generated">
            <a:extLst>
              <a:ext uri="{FF2B5EF4-FFF2-40B4-BE49-F238E27FC236}">
                <a16:creationId xmlns:a16="http://schemas.microsoft.com/office/drawing/2014/main" id="{7761C86C-D1D2-814E-9729-04EFEB9CD1F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797820" y="2481657"/>
            <a:ext cx="327980" cy="327526"/>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774903" y="3483334"/>
            <a:ext cx="553394" cy="294159"/>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7387" y="4222225"/>
            <a:ext cx="11175383" cy="0"/>
          </a:xfrm>
          <a:prstGeom prst="line">
            <a:avLst/>
          </a:prstGeom>
          <a:noFill/>
          <a:ln w="15875" cap="rnd" cmpd="sng" algn="ctr">
            <a:solidFill>
              <a:sysClr val="window" lastClr="FFFFFF">
                <a:lumMod val="85000"/>
              </a:sysClr>
            </a:solidFill>
            <a:prstDash val="solid"/>
            <a:headEnd type="none"/>
            <a:tailEnd type="none"/>
          </a:ln>
          <a:effectLst/>
        </p:spPr>
      </p:cxn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3412220" y="6328873"/>
            <a:ext cx="453745" cy="2540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2"/>
            </a:solidFill>
            <a:miter lim="800000"/>
          </a:ln>
        </p:spPr>
        <p:txBody>
          <a:bodyPr vert="horz" wrap="square" lIns="91427" tIns="45713" rIns="91427" bIns="45713" numCol="1" anchor="t" anchorCtr="0" compatLnSpc="1">
            <a:prstTxWarp prst="textNoShape">
              <a:avLst/>
            </a:prstTxWarp>
          </a:bodyPr>
          <a:lstStyle/>
          <a:p>
            <a:pPr defTabSz="914225">
              <a:defRPr/>
            </a:pPr>
            <a:endParaRPr lang="en-US" sz="1000">
              <a:solidFill>
                <a:srgbClr val="333333"/>
              </a:solidFill>
              <a:latin typeface="Segoe UI Semibold"/>
            </a:endParaRPr>
          </a:p>
        </p:txBody>
      </p:sp>
      <p:grpSp>
        <p:nvGrpSpPr>
          <p:cNvPr id="177" name="Group 176">
            <a:extLst>
              <a:ext uri="{FF2B5EF4-FFF2-40B4-BE49-F238E27FC236}">
                <a16:creationId xmlns:a16="http://schemas.microsoft.com/office/drawing/2014/main" id="{511F3B6B-B511-CE45-A1EA-D9945CFBF70A}"/>
              </a:ext>
            </a:extLst>
          </p:cNvPr>
          <p:cNvGrpSpPr/>
          <p:nvPr/>
        </p:nvGrpSpPr>
        <p:grpSpPr>
          <a:xfrm flipH="1">
            <a:off x="9301311" y="6304884"/>
            <a:ext cx="289992" cy="288751"/>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5715" y="6495627"/>
            <a:ext cx="88166" cy="87275"/>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sp>
        <p:nvSpPr>
          <p:cNvPr id="4" name="TextBox 3">
            <a:extLst>
              <a:ext uri="{FF2B5EF4-FFF2-40B4-BE49-F238E27FC236}">
                <a16:creationId xmlns:a16="http://schemas.microsoft.com/office/drawing/2014/main" id="{C93AC34D-818E-4EDC-95C6-94BCC080C8DA}"/>
              </a:ext>
            </a:extLst>
          </p:cNvPr>
          <p:cNvSpPr txBox="1"/>
          <p:nvPr/>
        </p:nvSpPr>
        <p:spPr>
          <a:xfrm>
            <a:off x="3758770" y="6228723"/>
            <a:ext cx="5549323" cy="54466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800" b="1" kern="0">
                <a:solidFill>
                  <a:prstClr val="black"/>
                </a:solidFill>
                <a:latin typeface="Segoe UI Semibold"/>
                <a:cs typeface="Segoe UI" pitchFamily="34" charset="0"/>
              </a:rPr>
              <a:t>From the Intelligent Cloud to the Intelligent Edge</a:t>
            </a:r>
          </a:p>
        </p:txBody>
      </p:sp>
    </p:spTree>
    <p:extLst>
      <p:ext uri="{BB962C8B-B14F-4D97-AF65-F5344CB8AC3E}">
        <p14:creationId xmlns:p14="http://schemas.microsoft.com/office/powerpoint/2010/main" val="426082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85"/>
                                        </p:tgtEl>
                                        <p:attrNameLst>
                                          <p:attrName>style.visibility</p:attrName>
                                        </p:attrNameLst>
                                      </p:cBhvr>
                                      <p:to>
                                        <p:strVal val="visible"/>
                                      </p:to>
                                    </p:set>
                                    <p:animEffect transition="in" filter="wipe(left)">
                                      <p:cBhvr>
                                        <p:cTn id="13" dur="500"/>
                                        <p:tgtEl>
                                          <p:spTgt spid="185"/>
                                        </p:tgtEl>
                                      </p:cBhvr>
                                    </p:animEffect>
                                  </p:childTnLst>
                                </p:cTn>
                              </p:par>
                              <p:par>
                                <p:cTn id="14" presetID="10" presetClass="entr" presetSubtype="0" fill="hold" nodeType="withEffect">
                                  <p:stCondLst>
                                    <p:cond delay="1000"/>
                                  </p:stCondLst>
                                  <p:childTnLst>
                                    <p:set>
                                      <p:cBhvr>
                                        <p:cTn id="15" dur="1" fill="hold">
                                          <p:stCondLst>
                                            <p:cond delay="0"/>
                                          </p:stCondLst>
                                        </p:cTn>
                                        <p:tgtEl>
                                          <p:spTgt spid="177"/>
                                        </p:tgtEl>
                                        <p:attrNameLst>
                                          <p:attrName>style.visibility</p:attrName>
                                        </p:attrNameLst>
                                      </p:cBhvr>
                                      <p:to>
                                        <p:strVal val="visible"/>
                                      </p:to>
                                    </p:set>
                                    <p:animEffect transition="in" filter="fade">
                                      <p:cBhvr>
                                        <p:cTn id="16" dur="500"/>
                                        <p:tgtEl>
                                          <p:spTgt spid="17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78"/>
                                        </p:tgtEl>
                                        <p:attrNameLst>
                                          <p:attrName>style.visibility</p:attrName>
                                        </p:attrNameLst>
                                      </p:cBhvr>
                                      <p:to>
                                        <p:strVal val="visible"/>
                                      </p:to>
                                    </p:set>
                                    <p:animEffect transition="in" filter="fade">
                                      <p:cBhvr>
                                        <p:cTn id="19"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5" grpId="0" animBg="1"/>
      <p:bldP spid="178"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3EF6-E80D-4F8B-AF4C-B517F8203A30}"/>
              </a:ext>
            </a:extLst>
          </p:cNvPr>
          <p:cNvSpPr>
            <a:spLocks noGrp="1"/>
          </p:cNvSpPr>
          <p:nvPr>
            <p:ph type="title"/>
          </p:nvPr>
        </p:nvSpPr>
        <p:spPr/>
        <p:txBody>
          <a:bodyPr/>
          <a:lstStyle/>
          <a:p>
            <a:r>
              <a:rPr lang="en-US"/>
              <a:t>(Custom) Model Creation with Azure ML Platform</a:t>
            </a:r>
          </a:p>
        </p:txBody>
      </p:sp>
      <p:sp>
        <p:nvSpPr>
          <p:cNvPr id="4" name="TextBox 3">
            <a:extLst>
              <a:ext uri="{FF2B5EF4-FFF2-40B4-BE49-F238E27FC236}">
                <a16:creationId xmlns:a16="http://schemas.microsoft.com/office/drawing/2014/main" id="{8662CEE3-A578-4F30-AF64-872DDB4D60BE}"/>
              </a:ext>
            </a:extLst>
          </p:cNvPr>
          <p:cNvSpPr txBox="1"/>
          <p:nvPr/>
        </p:nvSpPr>
        <p:spPr>
          <a:xfrm>
            <a:off x="8769744" y="2236093"/>
            <a:ext cx="1292020" cy="282513"/>
          </a:xfrm>
          <a:prstGeom prst="rect">
            <a:avLst/>
          </a:prstGeom>
          <a:noFill/>
        </p:spPr>
        <p:txBody>
          <a:bodyPr wrap="none" lIns="0" tIns="0" rIns="0" bIns="0" rtlCol="0">
            <a:spAutoFit/>
          </a:bodyPr>
          <a:lstStyle/>
          <a:p>
            <a:pPr algn="l"/>
            <a:r>
              <a:rPr lang="en-US" sz="1836" b="1" kern="0">
                <a:solidFill>
                  <a:schemeClr val="tx2"/>
                </a:solidFill>
                <a:latin typeface="Segoe UI Semibold"/>
                <a:cs typeface="Segoe UI" pitchFamily="34" charset="0"/>
              </a:rPr>
              <a:t>Frameworks</a:t>
            </a:r>
          </a:p>
        </p:txBody>
      </p:sp>
      <p:sp>
        <p:nvSpPr>
          <p:cNvPr id="6" name="TextBox 5">
            <a:extLst>
              <a:ext uri="{FF2B5EF4-FFF2-40B4-BE49-F238E27FC236}">
                <a16:creationId xmlns:a16="http://schemas.microsoft.com/office/drawing/2014/main" id="{B3A24DA1-0C74-4CFD-85DD-C2A0076356AA}"/>
              </a:ext>
            </a:extLst>
          </p:cNvPr>
          <p:cNvSpPr txBox="1"/>
          <p:nvPr/>
        </p:nvSpPr>
        <p:spPr>
          <a:xfrm>
            <a:off x="8339695" y="3287152"/>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7" name="Picture 6">
            <a:extLst>
              <a:ext uri="{FF2B5EF4-FFF2-40B4-BE49-F238E27FC236}">
                <a16:creationId xmlns:a16="http://schemas.microsoft.com/office/drawing/2014/main" id="{9543A5AD-887F-4B9E-A59F-7523CDBABA83}"/>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499888" y="2919635"/>
            <a:ext cx="280471" cy="300104"/>
          </a:xfrm>
          <a:prstGeom prst="rect">
            <a:avLst/>
          </a:prstGeom>
        </p:spPr>
      </p:pic>
      <p:sp>
        <p:nvSpPr>
          <p:cNvPr id="16" name="TextBox 15">
            <a:extLst>
              <a:ext uri="{FF2B5EF4-FFF2-40B4-BE49-F238E27FC236}">
                <a16:creationId xmlns:a16="http://schemas.microsoft.com/office/drawing/2014/main" id="{3F3F6F2D-F3D4-4605-A975-B2616575CFDC}"/>
              </a:ext>
            </a:extLst>
          </p:cNvPr>
          <p:cNvSpPr txBox="1"/>
          <p:nvPr/>
        </p:nvSpPr>
        <p:spPr>
          <a:xfrm>
            <a:off x="9622498" y="3351294"/>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Onnx</a:t>
            </a:r>
          </a:p>
        </p:txBody>
      </p:sp>
      <p:pic>
        <p:nvPicPr>
          <p:cNvPr id="6166" name="Picture 22" descr="https://raw.githubusercontent.com/onnx/onnx/master/docs/ONNX_logo_main.png">
            <a:extLst>
              <a:ext uri="{FF2B5EF4-FFF2-40B4-BE49-F238E27FC236}">
                <a16:creationId xmlns:a16="http://schemas.microsoft.com/office/drawing/2014/main" id="{FE004F2F-F6DB-4FDE-B7AD-A6F281CC7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6200" y="3056786"/>
            <a:ext cx="1242281" cy="319629"/>
          </a:xfrm>
          <a:prstGeom prst="rect">
            <a:avLst/>
          </a:prstGeom>
          <a:noFill/>
          <a:extLst>
            <a:ext uri="{909E8E84-426E-40DD-AFC4-6F175D3DCCD1}">
              <a14:hiddenFill xmlns:a14="http://schemas.microsoft.com/office/drawing/2010/main">
                <a:solidFill>
                  <a:srgbClr val="FFFFFF"/>
                </a:solidFill>
              </a14:hiddenFill>
            </a:ext>
          </a:extLst>
        </p:spPr>
      </p:pic>
      <p:pic>
        <p:nvPicPr>
          <p:cNvPr id="6168" name="Picture 24">
            <a:extLst>
              <a:ext uri="{FF2B5EF4-FFF2-40B4-BE49-F238E27FC236}">
                <a16:creationId xmlns:a16="http://schemas.microsoft.com/office/drawing/2014/main" id="{0FF2E3BB-142D-48DC-9C33-8D2FC82D8158}"/>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22310" y="3858989"/>
            <a:ext cx="490060" cy="523935"/>
          </a:xfrm>
          <a:prstGeom prst="rect">
            <a:avLst/>
          </a:prstGeom>
          <a:noFill/>
          <a:extLst>
            <a:ext uri="{909E8E84-426E-40DD-AFC4-6F175D3DCCD1}">
              <a14:hiddenFill xmlns:a14="http://schemas.microsoft.com/office/drawing/2010/main">
                <a:solidFill>
                  <a:srgbClr val="FFFFFF"/>
                </a:solidFill>
              </a14:hiddenFill>
            </a:ext>
          </a:extLst>
        </p:spPr>
      </p:pic>
      <p:pic>
        <p:nvPicPr>
          <p:cNvPr id="6170" name="Picture 26">
            <a:extLst>
              <a:ext uri="{FF2B5EF4-FFF2-40B4-BE49-F238E27FC236}">
                <a16:creationId xmlns:a16="http://schemas.microsoft.com/office/drawing/2014/main" id="{5CE756BC-6BC3-43D6-AA63-C0FED8C65E6E}"/>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12170" y="4764604"/>
            <a:ext cx="447304" cy="536764"/>
          </a:xfrm>
          <a:prstGeom prst="rect">
            <a:avLst/>
          </a:prstGeom>
          <a:noFill/>
          <a:extLst>
            <a:ext uri="{909E8E84-426E-40DD-AFC4-6F175D3DCCD1}">
              <a14:hiddenFill xmlns:a14="http://schemas.microsoft.com/office/drawing/2010/main">
                <a:solidFill>
                  <a:srgbClr val="FFFFFF"/>
                </a:solidFill>
              </a14:hiddenFill>
            </a:ext>
          </a:extLst>
        </p:spPr>
      </p:pic>
      <p:pic>
        <p:nvPicPr>
          <p:cNvPr id="6172" name="Picture 28">
            <a:extLst>
              <a:ext uri="{FF2B5EF4-FFF2-40B4-BE49-F238E27FC236}">
                <a16:creationId xmlns:a16="http://schemas.microsoft.com/office/drawing/2014/main" id="{42A86C9C-EB87-455C-B3D5-B5FE59BCAFA8}"/>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09249" y="4949201"/>
            <a:ext cx="1076061" cy="3122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F4E9FD2-A85B-4224-9A30-95BC302B3EB9}"/>
              </a:ext>
            </a:extLst>
          </p:cNvPr>
          <p:cNvSpPr txBox="1"/>
          <p:nvPr/>
        </p:nvSpPr>
        <p:spPr>
          <a:xfrm>
            <a:off x="1018570" y="2271561"/>
            <a:ext cx="2077492" cy="282513"/>
          </a:xfrm>
          <a:prstGeom prst="rect">
            <a:avLst/>
          </a:prstGeom>
          <a:noFill/>
        </p:spPr>
        <p:txBody>
          <a:bodyPr wrap="none" lIns="0" tIns="0" rIns="0" bIns="0" rtlCol="0">
            <a:spAutoFit/>
          </a:bodyPr>
          <a:lstStyle/>
          <a:p>
            <a:r>
              <a:rPr lang="en-US" sz="1836" b="1" kern="0">
                <a:solidFill>
                  <a:schemeClr val="tx2"/>
                </a:solidFill>
                <a:latin typeface="Segoe UI Semibold"/>
                <a:cs typeface="Segoe UI" pitchFamily="34" charset="0"/>
              </a:rPr>
              <a:t>Development Tools</a:t>
            </a:r>
          </a:p>
        </p:txBody>
      </p:sp>
      <p:pic>
        <p:nvPicPr>
          <p:cNvPr id="6148" name="Picture 4">
            <a:extLst>
              <a:ext uri="{FF2B5EF4-FFF2-40B4-BE49-F238E27FC236}">
                <a16:creationId xmlns:a16="http://schemas.microsoft.com/office/drawing/2014/main" id="{C5D59FBB-7528-4367-96AF-0E48BCAC5769}"/>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570" y="3090838"/>
            <a:ext cx="422240" cy="42224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encrypted-tbn0.gstatic.com/images?q=tbn:ANd9GcT68yV8nSnb3M3Qx32osmmxltDPGZ0bIg-0KRvuPMCb4DbhtaQk">
            <a:extLst>
              <a:ext uri="{FF2B5EF4-FFF2-40B4-BE49-F238E27FC236}">
                <a16:creationId xmlns:a16="http://schemas.microsoft.com/office/drawing/2014/main" id="{9A009371-F322-4085-B97F-9FC5F56FC1DD}"/>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69263" y="3035404"/>
            <a:ext cx="766746" cy="57431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CA28362-E92A-45E2-B0C8-8561318CA305}"/>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6755" y="4320728"/>
            <a:ext cx="565869" cy="56586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A998D126-FBE9-4058-97AA-67E8E26CFB1D}"/>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72655" y="4400739"/>
            <a:ext cx="418397" cy="40584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0F53055-C69B-43A5-8096-11A41E779C89}"/>
              </a:ext>
            </a:extLst>
          </p:cNvPr>
          <p:cNvSpPr/>
          <p:nvPr/>
        </p:nvSpPr>
        <p:spPr bwMode="auto">
          <a:xfrm>
            <a:off x="117611" y="2771533"/>
            <a:ext cx="3150225" cy="26961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0C8CF731-5C6D-4632-AF92-5FB818F60669}"/>
              </a:ext>
            </a:extLst>
          </p:cNvPr>
          <p:cNvSpPr txBox="1"/>
          <p:nvPr/>
        </p:nvSpPr>
        <p:spPr>
          <a:xfrm>
            <a:off x="5011393" y="2259229"/>
            <a:ext cx="1149354" cy="282513"/>
          </a:xfrm>
          <a:prstGeom prst="rect">
            <a:avLst/>
          </a:prstGeom>
          <a:noFill/>
        </p:spPr>
        <p:txBody>
          <a:bodyPr wrap="none" lIns="0" tIns="0" rIns="0" bIns="0" rtlCol="0">
            <a:spAutoFit/>
          </a:bodyPr>
          <a:lstStyle/>
          <a:p>
            <a:pPr algn="l"/>
            <a:r>
              <a:rPr lang="en-US" sz="1836" b="1" kern="0">
                <a:solidFill>
                  <a:schemeClr val="tx2"/>
                </a:solidFill>
                <a:latin typeface="Segoe UI Semibold"/>
                <a:cs typeface="Segoe UI" pitchFamily="34" charset="0"/>
              </a:rPr>
              <a:t>Languages</a:t>
            </a:r>
          </a:p>
        </p:txBody>
      </p:sp>
      <p:pic>
        <p:nvPicPr>
          <p:cNvPr id="6164" name="Picture 20">
            <a:extLst>
              <a:ext uri="{FF2B5EF4-FFF2-40B4-BE49-F238E27FC236}">
                <a16:creationId xmlns:a16="http://schemas.microsoft.com/office/drawing/2014/main" id="{3F66164F-4728-46FF-8749-FAB73F0DEE8E}"/>
              </a:ext>
            </a:extLst>
          </p:cNvPr>
          <p:cNvPicPr>
            <a:picLocks noChangeAspect="1" noChangeArrowheads="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30044" y="2919635"/>
            <a:ext cx="584864" cy="584864"/>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7275863D-0C4F-4518-B917-4E35DE71EC15}"/>
              </a:ext>
            </a:extLst>
          </p:cNvPr>
          <p:cNvSpPr/>
          <p:nvPr/>
        </p:nvSpPr>
        <p:spPr bwMode="auto">
          <a:xfrm>
            <a:off x="3736954" y="2772895"/>
            <a:ext cx="3150225" cy="26961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EC82C5D9-8E6E-47CB-A5B8-C8765523F930}"/>
              </a:ext>
            </a:extLst>
          </p:cNvPr>
          <p:cNvSpPr/>
          <p:nvPr/>
        </p:nvSpPr>
        <p:spPr bwMode="auto">
          <a:xfrm>
            <a:off x="7840642" y="2771533"/>
            <a:ext cx="3150225" cy="26961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6174" name="Picture 30" descr="https://pbs.twimg.com/profile_images/937772617410396160/NOhdESKo_400x400.jpg">
            <a:extLst>
              <a:ext uri="{FF2B5EF4-FFF2-40B4-BE49-F238E27FC236}">
                <a16:creationId xmlns:a16="http://schemas.microsoft.com/office/drawing/2014/main" id="{E7BE9E56-6D1A-497D-BFE2-E056E69E0C64}"/>
              </a:ext>
            </a:extLst>
          </p:cNvPr>
          <p:cNvPicPr>
            <a:picLocks noChangeAspect="1" noChangeArrowheads="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95121" y="2982978"/>
            <a:ext cx="530100" cy="530100"/>
          </a:xfrm>
          <a:prstGeom prst="rect">
            <a:avLst/>
          </a:prstGeom>
          <a:noFill/>
          <a:extLst>
            <a:ext uri="{909E8E84-426E-40DD-AFC4-6F175D3DCCD1}">
              <a14:hiddenFill xmlns:a14="http://schemas.microsoft.com/office/drawing/2010/main">
                <a:solidFill>
                  <a:srgbClr val="FFFFFF"/>
                </a:solidFill>
              </a14:hiddenFill>
            </a:ext>
          </a:extLst>
        </p:spPr>
      </p:pic>
      <p:pic>
        <p:nvPicPr>
          <p:cNvPr id="6176" name="Picture 32">
            <a:extLst>
              <a:ext uri="{FF2B5EF4-FFF2-40B4-BE49-F238E27FC236}">
                <a16:creationId xmlns:a16="http://schemas.microsoft.com/office/drawing/2014/main" id="{56B28F2B-208C-4889-8AF7-EFB29B2CE8DD}"/>
              </a:ext>
            </a:extLst>
          </p:cNvPr>
          <p:cNvPicPr>
            <a:picLocks noChangeAspect="1" noChangeArrowheads="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7933" y="3860751"/>
            <a:ext cx="584475" cy="584475"/>
          </a:xfrm>
          <a:prstGeom prst="rect">
            <a:avLst/>
          </a:prstGeom>
          <a:noFill/>
          <a:extLst>
            <a:ext uri="{909E8E84-426E-40DD-AFC4-6F175D3DCCD1}">
              <a14:hiddenFill xmlns:a14="http://schemas.microsoft.com/office/drawing/2010/main">
                <a:solidFill>
                  <a:srgbClr val="FFFFFF"/>
                </a:solidFill>
              </a14:hiddenFill>
            </a:ext>
          </a:extLst>
        </p:spPr>
      </p:pic>
      <p:pic>
        <p:nvPicPr>
          <p:cNvPr id="6178" name="Picture 34">
            <a:extLst>
              <a:ext uri="{FF2B5EF4-FFF2-40B4-BE49-F238E27FC236}">
                <a16:creationId xmlns:a16="http://schemas.microsoft.com/office/drawing/2014/main" id="{437015FF-4F27-40CF-87A0-4F8EDB4C4988}"/>
              </a:ext>
            </a:extLst>
          </p:cNvPr>
          <p:cNvPicPr>
            <a:picLocks noChangeAspect="1" noChangeArrowheads="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62627" y="4891941"/>
            <a:ext cx="409427" cy="409427"/>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6D6433C2-AC27-4CFF-8D13-205632E56970}"/>
              </a:ext>
            </a:extLst>
          </p:cNvPr>
          <p:cNvPicPr>
            <a:picLocks noChangeAspect="1" noChangeArrowheads="1"/>
          </p:cNvPicPr>
          <p:nvPr/>
        </p:nvPicPr>
        <p:blipFill>
          <a:blip r:embed="rId1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58592" y="3035404"/>
            <a:ext cx="685028" cy="357983"/>
          </a:xfrm>
          <a:prstGeom prst="rect">
            <a:avLst/>
          </a:prstGeom>
          <a:noFill/>
          <a:extLst>
            <a:ext uri="{909E8E84-426E-40DD-AFC4-6F175D3DCCD1}">
              <a14:hiddenFill xmlns:a14="http://schemas.microsoft.com/office/drawing/2010/main">
                <a:solidFill>
                  <a:srgbClr val="FFFFFF"/>
                </a:solidFill>
              </a14:hiddenFill>
            </a:ext>
          </a:extLst>
        </p:spPr>
      </p:pic>
      <p:pic>
        <p:nvPicPr>
          <p:cNvPr id="6182" name="Picture 38" descr="https://encrypted-tbn0.gstatic.com/images?q=tbn:ANd9GcSEXV1LXH_sI27CvTzBeB1TNnumfdU4BJEB4o-HNOmyWisMKeR44w">
            <a:extLst>
              <a:ext uri="{FF2B5EF4-FFF2-40B4-BE49-F238E27FC236}">
                <a16:creationId xmlns:a16="http://schemas.microsoft.com/office/drawing/2014/main" id="{9865B287-7D72-473E-8D35-FAB297A62C2C}"/>
              </a:ext>
            </a:extLst>
          </p:cNvPr>
          <p:cNvPicPr>
            <a:picLocks noChangeAspect="1" noChangeArrowheads="1"/>
          </p:cNvPicPr>
          <p:nvPr/>
        </p:nvPicPr>
        <p:blipFill>
          <a:blip r:embed="rId1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91659" y="3805012"/>
            <a:ext cx="618895" cy="61889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ADE9BB04-FDFF-461B-B97C-88711C205B00}"/>
              </a:ext>
            </a:extLst>
          </p:cNvPr>
          <p:cNvCxnSpPr>
            <a:cxnSpLocks/>
          </p:cNvCxnSpPr>
          <p:nvPr/>
        </p:nvCxnSpPr>
        <p:spPr>
          <a:xfrm>
            <a:off x="4027074" y="2158683"/>
            <a:ext cx="0" cy="3482502"/>
          </a:xfrm>
          <a:prstGeom prst="line">
            <a:avLst/>
          </a:prstGeom>
          <a:solidFill>
            <a:schemeClr val="accent5"/>
          </a:solidFill>
          <a:ln w="19050">
            <a:solidFill>
              <a:schemeClr val="accent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Straight Connector 34">
            <a:extLst>
              <a:ext uri="{FF2B5EF4-FFF2-40B4-BE49-F238E27FC236}">
                <a16:creationId xmlns:a16="http://schemas.microsoft.com/office/drawing/2014/main" id="{76ADE324-FA5D-4DC8-A4CC-F93EB1C9842D}"/>
              </a:ext>
            </a:extLst>
          </p:cNvPr>
          <p:cNvCxnSpPr>
            <a:cxnSpLocks/>
          </p:cNvCxnSpPr>
          <p:nvPr/>
        </p:nvCxnSpPr>
        <p:spPr>
          <a:xfrm>
            <a:off x="7195048" y="2158683"/>
            <a:ext cx="0" cy="3482502"/>
          </a:xfrm>
          <a:prstGeom prst="line">
            <a:avLst/>
          </a:prstGeom>
          <a:solidFill>
            <a:schemeClr val="accent5"/>
          </a:solidFill>
          <a:ln w="19050">
            <a:solidFill>
              <a:schemeClr val="accent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2567636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7002CB-0CBF-474F-8180-EAFEB351F98A}"/>
              </a:ext>
            </a:extLst>
          </p:cNvPr>
          <p:cNvSpPr>
            <a:spLocks noGrp="1"/>
          </p:cNvSpPr>
          <p:nvPr>
            <p:ph type="title"/>
          </p:nvPr>
        </p:nvSpPr>
        <p:spPr/>
        <p:txBody>
          <a:bodyPr/>
          <a:lstStyle/>
          <a:p>
            <a:r>
              <a:rPr lang="en-US"/>
              <a:t>What is Azure Machine Learning service?</a:t>
            </a:r>
          </a:p>
        </p:txBody>
      </p:sp>
      <p:sp>
        <p:nvSpPr>
          <p:cNvPr id="14" name="TextBox 13">
            <a:extLst>
              <a:ext uri="{FF2B5EF4-FFF2-40B4-BE49-F238E27FC236}">
                <a16:creationId xmlns:a16="http://schemas.microsoft.com/office/drawing/2014/main" id="{2506B1C6-3B75-41F5-898D-8EF93163B5B5}"/>
              </a:ext>
            </a:extLst>
          </p:cNvPr>
          <p:cNvSpPr txBox="1"/>
          <p:nvPr/>
        </p:nvSpPr>
        <p:spPr>
          <a:xfrm>
            <a:off x="2595412" y="2249026"/>
            <a:ext cx="2460701" cy="738664"/>
          </a:xfrm>
          <a:prstGeom prst="rect">
            <a:avLst/>
          </a:prstGeom>
          <a:noFill/>
        </p:spPr>
        <p:txBody>
          <a:bodyPr wrap="square" lIns="0" tIns="0" rIns="0" bIns="0" rtlCol="0">
            <a:spAutoFit/>
          </a:bodyPr>
          <a:lstStyle/>
          <a:p>
            <a:pPr algn="ctr"/>
            <a:r>
              <a:rPr lang="en-US" sz="2400">
                <a:solidFill>
                  <a:schemeClr val="tx2"/>
                </a:solidFill>
                <a:latin typeface="+mj-lt"/>
                <a:cs typeface="Segoe UI Semilight" panose="020B0402040204020203" pitchFamily="34" charset="0"/>
              </a:rPr>
              <a:t>Set of Azure Cloud Services</a:t>
            </a:r>
          </a:p>
        </p:txBody>
      </p:sp>
      <p:sp>
        <p:nvSpPr>
          <p:cNvPr id="15" name="TextBox 14">
            <a:extLst>
              <a:ext uri="{FF2B5EF4-FFF2-40B4-BE49-F238E27FC236}">
                <a16:creationId xmlns:a16="http://schemas.microsoft.com/office/drawing/2014/main" id="{E03340C8-4572-4242-8F0A-5D981F1288F4}"/>
              </a:ext>
            </a:extLst>
          </p:cNvPr>
          <p:cNvSpPr txBox="1"/>
          <p:nvPr/>
        </p:nvSpPr>
        <p:spPr>
          <a:xfrm>
            <a:off x="7106255" y="2273237"/>
            <a:ext cx="2105860" cy="738664"/>
          </a:xfrm>
          <a:prstGeom prst="rect">
            <a:avLst/>
          </a:prstGeom>
          <a:noFill/>
        </p:spPr>
        <p:txBody>
          <a:bodyPr wrap="square" lIns="0" tIns="0" rIns="0" bIns="0" rtlCol="0">
            <a:spAutoFit/>
          </a:bodyPr>
          <a:lstStyle/>
          <a:p>
            <a:pPr algn="ctr"/>
            <a:r>
              <a:rPr lang="en-US" sz="2400">
                <a:solidFill>
                  <a:schemeClr val="tx2"/>
                </a:solidFill>
                <a:latin typeface="+mj-lt"/>
                <a:cs typeface="Segoe UI Semilight" panose="020B0402040204020203" pitchFamily="34" charset="0"/>
              </a:rPr>
              <a:t>Python </a:t>
            </a:r>
            <a:br>
              <a:rPr lang="en-US" sz="2400">
                <a:solidFill>
                  <a:schemeClr val="tx2"/>
                </a:solidFill>
                <a:latin typeface="+mj-lt"/>
                <a:cs typeface="Segoe UI Semilight" panose="020B0402040204020203" pitchFamily="34" charset="0"/>
              </a:rPr>
            </a:br>
            <a:r>
              <a:rPr lang="en-US" sz="2400">
                <a:solidFill>
                  <a:schemeClr val="tx2"/>
                </a:solidFill>
                <a:latin typeface="+mj-lt"/>
                <a:cs typeface="Segoe UI Semilight" panose="020B0402040204020203" pitchFamily="34" charset="0"/>
              </a:rPr>
              <a:t>SDK</a:t>
            </a:r>
          </a:p>
        </p:txBody>
      </p:sp>
      <p:sp>
        <p:nvSpPr>
          <p:cNvPr id="8" name="Plus Sign 7">
            <a:extLst>
              <a:ext uri="{FF2B5EF4-FFF2-40B4-BE49-F238E27FC236}">
                <a16:creationId xmlns:a16="http://schemas.microsoft.com/office/drawing/2014/main" id="{D2C09A9D-DD74-46D2-9B55-CF9457478808}"/>
              </a:ext>
            </a:extLst>
          </p:cNvPr>
          <p:cNvSpPr/>
          <p:nvPr/>
        </p:nvSpPr>
        <p:spPr bwMode="auto">
          <a:xfrm>
            <a:off x="5536295" y="2043061"/>
            <a:ext cx="1116295" cy="1150594"/>
          </a:xfrm>
          <a:prstGeom prst="mathPlus">
            <a:avLst>
              <a:gd name="adj1" fmla="val 6144"/>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8438306B-38DB-4092-B616-C5D958CE069F}"/>
              </a:ext>
            </a:extLst>
          </p:cNvPr>
          <p:cNvGrpSpPr/>
          <p:nvPr/>
        </p:nvGrpSpPr>
        <p:grpSpPr>
          <a:xfrm>
            <a:off x="3043731" y="4867879"/>
            <a:ext cx="6532427" cy="1016817"/>
            <a:chOff x="4152559" y="4043525"/>
            <a:chExt cx="6532427" cy="1016817"/>
          </a:xfrm>
        </p:grpSpPr>
        <p:sp>
          <p:nvSpPr>
            <p:cNvPr id="10" name="TextBox 9">
              <a:extLst>
                <a:ext uri="{FF2B5EF4-FFF2-40B4-BE49-F238E27FC236}">
                  <a16:creationId xmlns:a16="http://schemas.microsoft.com/office/drawing/2014/main" id="{32DD1468-FECB-41FA-AC16-3408551EDADE}"/>
                </a:ext>
              </a:extLst>
            </p:cNvPr>
            <p:cNvSpPr txBox="1"/>
            <p:nvPr/>
          </p:nvSpPr>
          <p:spPr>
            <a:xfrm>
              <a:off x="4152559" y="4043525"/>
              <a:ext cx="2441570" cy="924484"/>
            </a:xfrm>
            <a:prstGeom prst="rect">
              <a:avLst/>
            </a:prstGeom>
            <a:noFill/>
          </p:spPr>
          <p:txBody>
            <a:bodyPr wrap="square" lIns="0" tIns="0" rIns="0" bIns="0" rtlCol="0">
              <a:spAutoFit/>
            </a:bodyPr>
            <a:lstStyle/>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Prepare Data</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Build Models</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Train Models</a:t>
              </a:r>
            </a:p>
          </p:txBody>
        </p:sp>
        <p:sp>
          <p:nvSpPr>
            <p:cNvPr id="16" name="Rectangle 15">
              <a:extLst>
                <a:ext uri="{FF2B5EF4-FFF2-40B4-BE49-F238E27FC236}">
                  <a16:creationId xmlns:a16="http://schemas.microsoft.com/office/drawing/2014/main" id="{616A81F2-AA71-44BD-B31A-D0C4E6C248C4}"/>
                </a:ext>
              </a:extLst>
            </p:cNvPr>
            <p:cNvSpPr/>
            <p:nvPr/>
          </p:nvSpPr>
          <p:spPr>
            <a:xfrm>
              <a:off x="8108079" y="4043525"/>
              <a:ext cx="2576907" cy="1016817"/>
            </a:xfrm>
            <a:prstGeom prst="rect">
              <a:avLst/>
            </a:prstGeom>
          </p:spPr>
          <p:txBody>
            <a:bodyPr wrap="square">
              <a:spAutoFit/>
            </a:bodyPr>
            <a:lstStyle/>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Manage Models</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Track Experiments</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Deploy Models</a:t>
              </a:r>
            </a:p>
          </p:txBody>
        </p:sp>
      </p:grpSp>
      <p:sp>
        <p:nvSpPr>
          <p:cNvPr id="17" name="TextBox 16">
            <a:extLst>
              <a:ext uri="{FF2B5EF4-FFF2-40B4-BE49-F238E27FC236}">
                <a16:creationId xmlns:a16="http://schemas.microsoft.com/office/drawing/2014/main" id="{A435112E-427D-457D-B471-D56A56E6D248}"/>
              </a:ext>
            </a:extLst>
          </p:cNvPr>
          <p:cNvSpPr txBox="1"/>
          <p:nvPr/>
        </p:nvSpPr>
        <p:spPr>
          <a:xfrm>
            <a:off x="5190210" y="3925153"/>
            <a:ext cx="1808464" cy="738664"/>
          </a:xfrm>
          <a:prstGeom prst="rect">
            <a:avLst/>
          </a:prstGeom>
          <a:noFill/>
        </p:spPr>
        <p:txBody>
          <a:bodyPr wrap="square" lIns="0" tIns="0" rIns="0" bIns="0" rtlCol="0">
            <a:spAutoFit/>
          </a:bodyPr>
          <a:lstStyle/>
          <a:p>
            <a:pPr algn="ctr"/>
            <a:r>
              <a:rPr lang="en-US" sz="2400">
                <a:solidFill>
                  <a:schemeClr val="tx2"/>
                </a:solidFill>
                <a:latin typeface="+mj-lt"/>
                <a:cs typeface="Segoe UI Semilight" panose="020B0402040204020203" pitchFamily="34" charset="0"/>
              </a:rPr>
              <a:t>That enables you to:</a:t>
            </a:r>
          </a:p>
        </p:txBody>
      </p:sp>
      <p:cxnSp>
        <p:nvCxnSpPr>
          <p:cNvPr id="5" name="Straight Connector 4">
            <a:extLst>
              <a:ext uri="{FF2B5EF4-FFF2-40B4-BE49-F238E27FC236}">
                <a16:creationId xmlns:a16="http://schemas.microsoft.com/office/drawing/2014/main" id="{6B067330-F922-44F0-AE63-9489E74C395C}"/>
              </a:ext>
            </a:extLst>
          </p:cNvPr>
          <p:cNvCxnSpPr>
            <a:cxnSpLocks/>
          </p:cNvCxnSpPr>
          <p:nvPr/>
        </p:nvCxnSpPr>
        <p:spPr>
          <a:xfrm>
            <a:off x="1663430" y="3541265"/>
            <a:ext cx="8579795" cy="0"/>
          </a:xfrm>
          <a:prstGeom prst="line">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676657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2A15449-C0C6-421F-9C30-4EEE6E37CE9E}"/>
              </a:ext>
            </a:extLst>
          </p:cNvPr>
          <p:cNvSpPr>
            <a:spLocks noGrp="1"/>
          </p:cNvSpPr>
          <p:nvPr>
            <p:ph type="title"/>
          </p:nvPr>
        </p:nvSpPr>
        <p:spPr/>
        <p:txBody>
          <a:bodyPr/>
          <a:lstStyle/>
          <a:p>
            <a:r>
              <a:rPr lang="en-US"/>
              <a:t>Azure ML service</a:t>
            </a:r>
          </a:p>
        </p:txBody>
      </p:sp>
      <p:sp>
        <p:nvSpPr>
          <p:cNvPr id="2" name="Text Placeholder 1">
            <a:extLst>
              <a:ext uri="{FF2B5EF4-FFF2-40B4-BE49-F238E27FC236}">
                <a16:creationId xmlns:a16="http://schemas.microsoft.com/office/drawing/2014/main" id="{C921C428-E074-4E81-AE55-C384E495791F}"/>
              </a:ext>
            </a:extLst>
          </p:cNvPr>
          <p:cNvSpPr>
            <a:spLocks noGrp="1"/>
          </p:cNvSpPr>
          <p:nvPr>
            <p:ph type="body" sz="quarter" idx="12"/>
          </p:nvPr>
        </p:nvSpPr>
        <p:spPr/>
        <p:txBody>
          <a:bodyPr/>
          <a:lstStyle/>
          <a:p>
            <a:r>
              <a:rPr lang="en-US"/>
              <a:t>Lets you easily implement this AI/ML Lifecycle</a:t>
            </a:r>
          </a:p>
        </p:txBody>
      </p:sp>
      <p:pic>
        <p:nvPicPr>
          <p:cNvPr id="7" name="Picture 6">
            <a:extLst>
              <a:ext uri="{FF2B5EF4-FFF2-40B4-BE49-F238E27FC236}">
                <a16:creationId xmlns:a16="http://schemas.microsoft.com/office/drawing/2014/main" id="{F046F145-4C1E-4AD9-83E6-F2131F41172A}"/>
              </a:ext>
            </a:extLst>
          </p:cNvPr>
          <p:cNvPicPr>
            <a:picLocks noChangeAspect="1"/>
          </p:cNvPicPr>
          <p:nvPr/>
        </p:nvPicPr>
        <p:blipFill>
          <a:blip r:embed="rId3"/>
          <a:stretch>
            <a:fillRect/>
          </a:stretch>
        </p:blipFill>
        <p:spPr>
          <a:xfrm>
            <a:off x="910839" y="1701768"/>
            <a:ext cx="5410630" cy="4708197"/>
          </a:xfrm>
          <a:prstGeom prst="rect">
            <a:avLst/>
          </a:prstGeom>
          <a:ln>
            <a:noFill/>
          </a:ln>
        </p:spPr>
      </p:pic>
      <p:sp>
        <p:nvSpPr>
          <p:cNvPr id="13" name="Oval 12">
            <a:extLst>
              <a:ext uri="{FF2B5EF4-FFF2-40B4-BE49-F238E27FC236}">
                <a16:creationId xmlns:a16="http://schemas.microsoft.com/office/drawing/2014/main" id="{07CBCA36-4CA7-4BBA-81B8-A6FB3C69B367}"/>
              </a:ext>
            </a:extLst>
          </p:cNvPr>
          <p:cNvSpPr>
            <a:spLocks noChangeAspect="1"/>
          </p:cNvSpPr>
          <p:nvPr/>
        </p:nvSpPr>
        <p:spPr bwMode="auto">
          <a:xfrm>
            <a:off x="3007038" y="3438821"/>
            <a:ext cx="1093814" cy="109728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nvGrpSpPr>
          <p:cNvPr id="14" name="Group 13">
            <a:extLst>
              <a:ext uri="{FF2B5EF4-FFF2-40B4-BE49-F238E27FC236}">
                <a16:creationId xmlns:a16="http://schemas.microsoft.com/office/drawing/2014/main" id="{F5290796-C629-4145-9C0B-53B81A4F5E9D}"/>
              </a:ext>
            </a:extLst>
          </p:cNvPr>
          <p:cNvGrpSpPr/>
          <p:nvPr/>
        </p:nvGrpSpPr>
        <p:grpSpPr>
          <a:xfrm>
            <a:off x="3007038" y="3659327"/>
            <a:ext cx="1039123" cy="601403"/>
            <a:chOff x="8770011" y="4174476"/>
            <a:chExt cx="1315630" cy="833945"/>
          </a:xfrm>
        </p:grpSpPr>
        <p:sp>
          <p:nvSpPr>
            <p:cNvPr id="15" name="TextBox 14">
              <a:extLst>
                <a:ext uri="{FF2B5EF4-FFF2-40B4-BE49-F238E27FC236}">
                  <a16:creationId xmlns:a16="http://schemas.microsoft.com/office/drawing/2014/main" id="{C3490B28-62D2-4110-83E1-0A811CCD46A6}"/>
                </a:ext>
              </a:extLst>
            </p:cNvPr>
            <p:cNvSpPr txBox="1"/>
            <p:nvPr/>
          </p:nvSpPr>
          <p:spPr>
            <a:xfrm>
              <a:off x="8770011" y="4573103"/>
              <a:ext cx="1315630" cy="435318"/>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pic>
          <p:nvPicPr>
            <p:cNvPr id="16" name="Picture 15">
              <a:extLst>
                <a:ext uri="{FF2B5EF4-FFF2-40B4-BE49-F238E27FC236}">
                  <a16:creationId xmlns:a16="http://schemas.microsoft.com/office/drawing/2014/main" id="{D9BC8A1D-3EEF-4187-B42D-37BC00501A16}"/>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sp>
        <p:nvSpPr>
          <p:cNvPr id="18" name="Rectangle 17">
            <a:extLst>
              <a:ext uri="{FF2B5EF4-FFF2-40B4-BE49-F238E27FC236}">
                <a16:creationId xmlns:a16="http://schemas.microsoft.com/office/drawing/2014/main" id="{6983A9B5-49E7-4407-B04F-8B565A561898}"/>
              </a:ext>
            </a:extLst>
          </p:cNvPr>
          <p:cNvSpPr/>
          <p:nvPr/>
        </p:nvSpPr>
        <p:spPr>
          <a:xfrm>
            <a:off x="6810883" y="1646319"/>
            <a:ext cx="4928478" cy="4627421"/>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Workflow Steps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Develop machine learning training scripts in Python.</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Create and configure a compute target.</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Submit the scripts to the configured compute target to run in that environment. During training, the compute target stores run records to a datastore. There the records are saved to an experiment.</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Query the experiment for logged metrics from the current and past runs. If the metrics do not indicate a desired outcome, loop back to step 1 and iterate on your scripts.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Once a satisfactory run is found, register the persisted model in the model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Develop a scoring script.</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Create an Image and register it in the image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Deploy the image as a web service in Azure.</a:t>
            </a:r>
          </a:p>
        </p:txBody>
      </p:sp>
    </p:spTree>
    <p:extLst>
      <p:ext uri="{BB962C8B-B14F-4D97-AF65-F5344CB8AC3E}">
        <p14:creationId xmlns:p14="http://schemas.microsoft.com/office/powerpoint/2010/main" val="28099991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5098D-3321-4367-8333-2E9BDA5F03AD}"/>
              </a:ext>
            </a:extLst>
          </p:cNvPr>
          <p:cNvSpPr>
            <a:spLocks noGrp="1"/>
          </p:cNvSpPr>
          <p:nvPr>
            <p:ph type="title"/>
          </p:nvPr>
        </p:nvSpPr>
        <p:spPr/>
        <p:txBody>
          <a:bodyPr/>
          <a:lstStyle/>
          <a:p>
            <a:r>
              <a:rPr lang="en-US"/>
              <a:t>Azure Machine Learning: </a:t>
            </a:r>
            <a:br>
              <a:rPr lang="en-US"/>
            </a:br>
            <a:r>
              <a:rPr lang="en-US"/>
              <a:t>Technical Details</a:t>
            </a:r>
          </a:p>
        </p:txBody>
      </p:sp>
      <p:grpSp>
        <p:nvGrpSpPr>
          <p:cNvPr id="4" name="Group 3">
            <a:extLst>
              <a:ext uri="{FF2B5EF4-FFF2-40B4-BE49-F238E27FC236}">
                <a16:creationId xmlns:a16="http://schemas.microsoft.com/office/drawing/2014/main" id="{C647B98A-DCED-49E8-B7FD-F3550D611B53}"/>
              </a:ext>
            </a:extLst>
          </p:cNvPr>
          <p:cNvGrpSpPr/>
          <p:nvPr/>
        </p:nvGrpSpPr>
        <p:grpSpPr>
          <a:xfrm>
            <a:off x="4227031" y="914409"/>
            <a:ext cx="3737938" cy="2436777"/>
            <a:chOff x="4058436" y="690665"/>
            <a:chExt cx="3737938" cy="2436777"/>
          </a:xfrm>
        </p:grpSpPr>
        <p:sp>
          <p:nvSpPr>
            <p:cNvPr id="5" name="Rectangle 4">
              <a:extLst>
                <a:ext uri="{FF2B5EF4-FFF2-40B4-BE49-F238E27FC236}">
                  <a16:creationId xmlns:a16="http://schemas.microsoft.com/office/drawing/2014/main" id="{5242DDC3-2D95-4CAA-AC6B-8B5C1E8FB79F}"/>
                </a:ext>
              </a:extLst>
            </p:cNvPr>
            <p:cNvSpPr/>
            <p:nvPr/>
          </p:nvSpPr>
          <p:spPr bwMode="auto">
            <a:xfrm>
              <a:off x="4058436" y="690665"/>
              <a:ext cx="3737938" cy="24367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brain_2">
              <a:extLst>
                <a:ext uri="{FF2B5EF4-FFF2-40B4-BE49-F238E27FC236}">
                  <a16:creationId xmlns:a16="http://schemas.microsoft.com/office/drawing/2014/main" id="{7DB65EA2-C8A4-4822-8AAE-195B87DECB79}"/>
                </a:ext>
              </a:extLst>
            </p:cNvPr>
            <p:cNvSpPr>
              <a:spLocks noChangeAspect="1" noEditPoints="1"/>
            </p:cNvSpPr>
            <p:nvPr/>
          </p:nvSpPr>
          <p:spPr bwMode="auto">
            <a:xfrm>
              <a:off x="4873315" y="1125954"/>
              <a:ext cx="2108180" cy="141359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022308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Machine Learning</a:t>
            </a:r>
          </a:p>
        </p:txBody>
      </p:sp>
      <p:sp>
        <p:nvSpPr>
          <p:cNvPr id="4" name="Text Placeholder 3">
            <a:extLst>
              <a:ext uri="{FF2B5EF4-FFF2-40B4-BE49-F238E27FC236}">
                <a16:creationId xmlns:a16="http://schemas.microsoft.com/office/drawing/2014/main" id="{8CB7070E-8260-43B4-B1C0-A3A8C9EED33A}"/>
              </a:ext>
            </a:extLst>
          </p:cNvPr>
          <p:cNvSpPr>
            <a:spLocks noGrp="1"/>
          </p:cNvSpPr>
          <p:nvPr>
            <p:ph type="body" sz="quarter" idx="12"/>
          </p:nvPr>
        </p:nvSpPr>
        <p:spPr/>
        <p:txBody>
          <a:bodyPr/>
          <a:lstStyle/>
          <a:p>
            <a:r>
              <a:rPr lang="en-US"/>
              <a:t>Applications</a:t>
            </a:r>
          </a:p>
        </p:txBody>
      </p:sp>
      <p:sp>
        <p:nvSpPr>
          <p:cNvPr id="23" name="Freeform: Shape 22">
            <a:extLst>
              <a:ext uri="{FF2B5EF4-FFF2-40B4-BE49-F238E27FC236}">
                <a16:creationId xmlns:a16="http://schemas.microsoft.com/office/drawing/2014/main" id="{24AADA3F-1690-41E2-B0FE-54DAFFD76DB9}"/>
              </a:ext>
            </a:extLst>
          </p:cNvPr>
          <p:cNvSpPr/>
          <p:nvPr/>
        </p:nvSpPr>
        <p:spPr>
          <a:xfrm>
            <a:off x="7182020" y="2879780"/>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4" name="Freeform: Shape 23">
            <a:extLst>
              <a:ext uri="{FF2B5EF4-FFF2-40B4-BE49-F238E27FC236}">
                <a16:creationId xmlns:a16="http://schemas.microsoft.com/office/drawing/2014/main" id="{22235FDC-8614-4463-A5B9-BEC22EB6E180}"/>
              </a:ext>
            </a:extLst>
          </p:cNvPr>
          <p:cNvSpPr/>
          <p:nvPr/>
        </p:nvSpPr>
        <p:spPr>
          <a:xfrm>
            <a:off x="6324636" y="4434797"/>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t>
            </a:r>
          </a:p>
        </p:txBody>
      </p:sp>
      <p:sp>
        <p:nvSpPr>
          <p:cNvPr id="26" name="Freeform: Shape 25">
            <a:extLst>
              <a:ext uri="{FF2B5EF4-FFF2-40B4-BE49-F238E27FC236}">
                <a16:creationId xmlns:a16="http://schemas.microsoft.com/office/drawing/2014/main" id="{8BDE81E7-0E7A-4F91-82B5-1E1C451E2ED3}"/>
              </a:ext>
            </a:extLst>
          </p:cNvPr>
          <p:cNvSpPr/>
          <p:nvPr/>
        </p:nvSpPr>
        <p:spPr>
          <a:xfrm>
            <a:off x="4603272" y="4434797"/>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2" name="TextBox 11">
            <a:extLst>
              <a:ext uri="{FF2B5EF4-FFF2-40B4-BE49-F238E27FC236}">
                <a16:creationId xmlns:a16="http://schemas.microsoft.com/office/drawing/2014/main" id="{6AC5AC04-4018-43E1-86D6-8DD33197D7FF}"/>
              </a:ext>
            </a:extLst>
          </p:cNvPr>
          <p:cNvSpPr txBox="1"/>
          <p:nvPr/>
        </p:nvSpPr>
        <p:spPr>
          <a:xfrm>
            <a:off x="7307481" y="3940629"/>
            <a:ext cx="1330779" cy="219740"/>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Forecasting</a:t>
            </a:r>
          </a:p>
        </p:txBody>
      </p:sp>
      <p:sp>
        <p:nvSpPr>
          <p:cNvPr id="19" name="TextBox 18">
            <a:extLst>
              <a:ext uri="{FF2B5EF4-FFF2-40B4-BE49-F238E27FC236}">
                <a16:creationId xmlns:a16="http://schemas.microsoft.com/office/drawing/2014/main" id="{9F18BF4D-ED4A-4152-AE09-E17DD18FC00B}"/>
              </a:ext>
            </a:extLst>
          </p:cNvPr>
          <p:cNvSpPr txBox="1"/>
          <p:nvPr/>
        </p:nvSpPr>
        <p:spPr>
          <a:xfrm>
            <a:off x="4636400" y="5293180"/>
            <a:ext cx="1567543" cy="439479"/>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E-commerce recommendations</a:t>
            </a:r>
          </a:p>
        </p:txBody>
      </p:sp>
      <p:grpSp>
        <p:nvGrpSpPr>
          <p:cNvPr id="10" name="Group 9">
            <a:extLst>
              <a:ext uri="{FF2B5EF4-FFF2-40B4-BE49-F238E27FC236}">
                <a16:creationId xmlns:a16="http://schemas.microsoft.com/office/drawing/2014/main" id="{A4836047-CFC0-4DF1-B477-472A583DF9D3}"/>
              </a:ext>
            </a:extLst>
          </p:cNvPr>
          <p:cNvGrpSpPr/>
          <p:nvPr/>
        </p:nvGrpSpPr>
        <p:grpSpPr>
          <a:xfrm>
            <a:off x="6324636" y="1324764"/>
            <a:ext cx="1593855" cy="1832017"/>
            <a:chOff x="6324636" y="1324764"/>
            <a:chExt cx="1593855" cy="1832017"/>
          </a:xfrm>
        </p:grpSpPr>
        <p:sp>
          <p:nvSpPr>
            <p:cNvPr id="9" name="Freeform: Shape 8">
              <a:extLst>
                <a:ext uri="{FF2B5EF4-FFF2-40B4-BE49-F238E27FC236}">
                  <a16:creationId xmlns:a16="http://schemas.microsoft.com/office/drawing/2014/main" id="{1CBB8742-A619-4938-8039-13313C2A5AEC}"/>
                </a:ext>
              </a:extLst>
            </p:cNvPr>
            <p:cNvSpPr/>
            <p:nvPr/>
          </p:nvSpPr>
          <p:spPr>
            <a:xfrm>
              <a:off x="6324636" y="1324764"/>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 name="TextBox 1">
              <a:extLst>
                <a:ext uri="{FF2B5EF4-FFF2-40B4-BE49-F238E27FC236}">
                  <a16:creationId xmlns:a16="http://schemas.microsoft.com/office/drawing/2014/main" id="{65D020D6-FFF4-49CB-9C1B-AC79A1F90DB5}"/>
                </a:ext>
              </a:extLst>
            </p:cNvPr>
            <p:cNvSpPr txBox="1"/>
            <p:nvPr/>
          </p:nvSpPr>
          <p:spPr>
            <a:xfrm>
              <a:off x="6546843" y="1771650"/>
              <a:ext cx="1159328" cy="43088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tx2"/>
                  </a:solidFill>
                  <a:effectLst/>
                  <a:uLnTx/>
                  <a:uFillTx/>
                  <a:latin typeface="Arial Black" panose="020B0A04020102020204" pitchFamily="34" charset="0"/>
                  <a:ea typeface="+mn-ea"/>
                  <a:cs typeface="+mn-cs"/>
                </a:rPr>
                <a:t>A / </a:t>
              </a:r>
              <a:r>
                <a:rPr kumimoji="0" lang="hi-IN" sz="2800" b="0" i="0" u="none" strike="noStrike" kern="1200" cap="none" spc="0" normalizeH="0" baseline="0" noProof="0">
                  <a:ln>
                    <a:noFill/>
                  </a:ln>
                  <a:solidFill>
                    <a:schemeClr val="tx2"/>
                  </a:solidFill>
                  <a:effectLst/>
                  <a:uLnTx/>
                  <a:uFillTx/>
                  <a:latin typeface="Arial Black" panose="020B0A04020102020204" pitchFamily="34" charset="0"/>
                  <a:ea typeface="+mn-ea"/>
                  <a:cs typeface="+mn-cs"/>
                </a:rPr>
                <a:t>अ</a:t>
              </a:r>
              <a:r>
                <a:rPr kumimoji="0" lang="en-US" sz="2800" b="0" i="0" u="none" strike="noStrike" kern="1200" cap="none" spc="0" normalizeH="0" baseline="0" noProof="0">
                  <a:ln>
                    <a:noFill/>
                  </a:ln>
                  <a:solidFill>
                    <a:schemeClr val="tx2"/>
                  </a:solidFill>
                  <a:effectLst/>
                  <a:uLnTx/>
                  <a:uFillTx/>
                  <a:latin typeface="Arial Black" panose="020B0A04020102020204" pitchFamily="34" charset="0"/>
                  <a:ea typeface="+mn-ea"/>
                  <a:cs typeface="+mn-cs"/>
                </a:rPr>
                <a:t> </a:t>
              </a:r>
            </a:p>
          </p:txBody>
        </p:sp>
        <p:sp>
          <p:nvSpPr>
            <p:cNvPr id="14" name="TextBox 13">
              <a:extLst>
                <a:ext uri="{FF2B5EF4-FFF2-40B4-BE49-F238E27FC236}">
                  <a16:creationId xmlns:a16="http://schemas.microsoft.com/office/drawing/2014/main" id="{AF48B6FC-B259-443C-93B3-6845FE221168}"/>
                </a:ext>
              </a:extLst>
            </p:cNvPr>
            <p:cNvSpPr txBox="1"/>
            <p:nvPr/>
          </p:nvSpPr>
          <p:spPr>
            <a:xfrm>
              <a:off x="6462477" y="2283278"/>
              <a:ext cx="1330779" cy="439479"/>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Machine Translation</a:t>
              </a:r>
            </a:p>
          </p:txBody>
        </p:sp>
      </p:grpSp>
      <p:grpSp>
        <p:nvGrpSpPr>
          <p:cNvPr id="16" name="Group 15">
            <a:extLst>
              <a:ext uri="{FF2B5EF4-FFF2-40B4-BE49-F238E27FC236}">
                <a16:creationId xmlns:a16="http://schemas.microsoft.com/office/drawing/2014/main" id="{CE4965C4-9391-42EF-9888-0B66E30987D1}"/>
              </a:ext>
            </a:extLst>
          </p:cNvPr>
          <p:cNvGrpSpPr/>
          <p:nvPr/>
        </p:nvGrpSpPr>
        <p:grpSpPr>
          <a:xfrm>
            <a:off x="3727065" y="2887888"/>
            <a:ext cx="1591056" cy="1828800"/>
            <a:chOff x="3727065" y="2887888"/>
            <a:chExt cx="1591056" cy="1828800"/>
          </a:xfrm>
        </p:grpSpPr>
        <p:sp>
          <p:nvSpPr>
            <p:cNvPr id="3" name="Hexagon 2">
              <a:extLst>
                <a:ext uri="{FF2B5EF4-FFF2-40B4-BE49-F238E27FC236}">
                  <a16:creationId xmlns:a16="http://schemas.microsoft.com/office/drawing/2014/main" id="{01237137-7579-4D14-9E5C-E62674E9E5F5}"/>
                </a:ext>
              </a:extLst>
            </p:cNvPr>
            <p:cNvSpPr/>
            <p:nvPr/>
          </p:nvSpPr>
          <p:spPr bwMode="auto">
            <a:xfrm rot="5400000">
              <a:off x="3608193" y="3006760"/>
              <a:ext cx="1828800" cy="1591056"/>
            </a:xfrm>
            <a:prstGeom prst="hexagon">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C93711E0-14F2-4F19-A5A0-2C3C42941EB8}"/>
                </a:ext>
              </a:extLst>
            </p:cNvPr>
            <p:cNvSpPr txBox="1"/>
            <p:nvPr/>
          </p:nvSpPr>
          <p:spPr>
            <a:xfrm>
              <a:off x="3756093" y="3846289"/>
              <a:ext cx="1539347" cy="439479"/>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Predictive maintenance</a:t>
              </a:r>
            </a:p>
          </p:txBody>
        </p:sp>
        <p:grpSp>
          <p:nvGrpSpPr>
            <p:cNvPr id="29" name="Group 28">
              <a:extLst>
                <a:ext uri="{FF2B5EF4-FFF2-40B4-BE49-F238E27FC236}">
                  <a16:creationId xmlns:a16="http://schemas.microsoft.com/office/drawing/2014/main" id="{1EB12347-9792-4AFA-A67F-0D2698AE1C38}"/>
                </a:ext>
              </a:extLst>
            </p:cNvPr>
            <p:cNvGrpSpPr/>
            <p:nvPr/>
          </p:nvGrpSpPr>
          <p:grpSpPr>
            <a:xfrm rot="1695787">
              <a:off x="4178891" y="3203788"/>
              <a:ext cx="627694" cy="642502"/>
              <a:chOff x="9193693" y="2632636"/>
              <a:chExt cx="1632315" cy="1670823"/>
            </a:xfrm>
          </p:grpSpPr>
          <p:sp>
            <p:nvSpPr>
              <p:cNvPr id="27" name="gear_3">
                <a:extLst>
                  <a:ext uri="{FF2B5EF4-FFF2-40B4-BE49-F238E27FC236}">
                    <a16:creationId xmlns:a16="http://schemas.microsoft.com/office/drawing/2014/main" id="{84260204-6579-437F-B873-F6883F46DD24}"/>
                  </a:ext>
                </a:extLst>
              </p:cNvPr>
              <p:cNvSpPr>
                <a:spLocks noChangeAspect="1" noEditPoints="1"/>
              </p:cNvSpPr>
              <p:nvPr/>
            </p:nvSpPr>
            <p:spPr bwMode="auto">
              <a:xfrm>
                <a:off x="9193693"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gear_3">
                <a:extLst>
                  <a:ext uri="{FF2B5EF4-FFF2-40B4-BE49-F238E27FC236}">
                    <a16:creationId xmlns:a16="http://schemas.microsoft.com/office/drawing/2014/main" id="{9B935897-6F0E-45AA-95CC-3219470F5498}"/>
                  </a:ext>
                </a:extLst>
              </p:cNvPr>
              <p:cNvSpPr>
                <a:spLocks noChangeAspect="1" noEditPoints="1"/>
              </p:cNvSpPr>
              <p:nvPr/>
            </p:nvSpPr>
            <p:spPr bwMode="auto">
              <a:xfrm>
                <a:off x="10090666"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11" name="Group 10">
            <a:extLst>
              <a:ext uri="{FF2B5EF4-FFF2-40B4-BE49-F238E27FC236}">
                <a16:creationId xmlns:a16="http://schemas.microsoft.com/office/drawing/2014/main" id="{423F4B3E-AB3E-49B2-B8C3-D7580E8F0B44}"/>
              </a:ext>
            </a:extLst>
          </p:cNvPr>
          <p:cNvGrpSpPr/>
          <p:nvPr/>
        </p:nvGrpSpPr>
        <p:grpSpPr>
          <a:xfrm>
            <a:off x="4603272" y="1324764"/>
            <a:ext cx="1593855" cy="1832017"/>
            <a:chOff x="4603272" y="1324764"/>
            <a:chExt cx="1593855" cy="1832017"/>
          </a:xfrm>
        </p:grpSpPr>
        <p:sp>
          <p:nvSpPr>
            <p:cNvPr id="18" name="Freeform: Shape 17">
              <a:extLst>
                <a:ext uri="{FF2B5EF4-FFF2-40B4-BE49-F238E27FC236}">
                  <a16:creationId xmlns:a16="http://schemas.microsoft.com/office/drawing/2014/main" id="{9B2BD490-11DA-4698-934C-D76991194FF7}"/>
                </a:ext>
              </a:extLst>
            </p:cNvPr>
            <p:cNvSpPr/>
            <p:nvPr/>
          </p:nvSpPr>
          <p:spPr>
            <a:xfrm>
              <a:off x="4603272" y="1324764"/>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57028131-F49D-459C-AB0D-16A20432029D}"/>
                </a:ext>
              </a:extLst>
            </p:cNvPr>
            <p:cNvSpPr txBox="1"/>
            <p:nvPr/>
          </p:nvSpPr>
          <p:spPr>
            <a:xfrm>
              <a:off x="4734371" y="2286000"/>
              <a:ext cx="1330779" cy="439479"/>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Self-driving cars</a:t>
              </a:r>
            </a:p>
          </p:txBody>
        </p:sp>
        <p:sp>
          <p:nvSpPr>
            <p:cNvPr id="30" name="Freeform 5">
              <a:extLst>
                <a:ext uri="{FF2B5EF4-FFF2-40B4-BE49-F238E27FC236}">
                  <a16:creationId xmlns:a16="http://schemas.microsoft.com/office/drawing/2014/main" id="{D250585D-2BF5-4482-871F-D1042B18E3CE}"/>
                </a:ext>
              </a:extLst>
            </p:cNvPr>
            <p:cNvSpPr>
              <a:spLocks noEditPoints="1"/>
            </p:cNvSpPr>
            <p:nvPr/>
          </p:nvSpPr>
          <p:spPr bwMode="auto">
            <a:xfrm>
              <a:off x="5061842" y="1768840"/>
              <a:ext cx="665721" cy="40051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grpSp>
      <p:sp>
        <p:nvSpPr>
          <p:cNvPr id="31" name="Freeform 137">
            <a:extLst>
              <a:ext uri="{FF2B5EF4-FFF2-40B4-BE49-F238E27FC236}">
                <a16:creationId xmlns:a16="http://schemas.microsoft.com/office/drawing/2014/main" id="{CE558EF6-27B7-4D0F-A2A1-D00CDF63CB41}"/>
              </a:ext>
            </a:extLst>
          </p:cNvPr>
          <p:cNvSpPr/>
          <p:nvPr/>
        </p:nvSpPr>
        <p:spPr bwMode="auto">
          <a:xfrm>
            <a:off x="7603509" y="3324942"/>
            <a:ext cx="616772" cy="560501"/>
          </a:xfrm>
          <a:custGeom>
            <a:avLst/>
            <a:gdLst>
              <a:gd name="connsiteX0" fmla="*/ 0 w 540327"/>
              <a:gd name="connsiteY0" fmla="*/ 415637 h 415637"/>
              <a:gd name="connsiteX1" fmla="*/ 166254 w 540327"/>
              <a:gd name="connsiteY1" fmla="*/ 176646 h 415637"/>
              <a:gd name="connsiteX2" fmla="*/ 311727 w 540327"/>
              <a:gd name="connsiteY2" fmla="*/ 332509 h 415637"/>
              <a:gd name="connsiteX3" fmla="*/ 540327 w 540327"/>
              <a:gd name="connsiteY3" fmla="*/ 0 h 415637"/>
            </a:gdLst>
            <a:ahLst/>
            <a:cxnLst>
              <a:cxn ang="0">
                <a:pos x="connsiteX0" y="connsiteY0"/>
              </a:cxn>
              <a:cxn ang="0">
                <a:pos x="connsiteX1" y="connsiteY1"/>
              </a:cxn>
              <a:cxn ang="0">
                <a:pos x="connsiteX2" y="connsiteY2"/>
              </a:cxn>
              <a:cxn ang="0">
                <a:pos x="connsiteX3" y="connsiteY3"/>
              </a:cxn>
            </a:cxnLst>
            <a:rect l="l" t="t" r="r" b="b"/>
            <a:pathLst>
              <a:path w="540327" h="415637">
                <a:moveTo>
                  <a:pt x="0" y="415637"/>
                </a:moveTo>
                <a:lnTo>
                  <a:pt x="166254" y="176646"/>
                </a:lnTo>
                <a:lnTo>
                  <a:pt x="311727" y="332509"/>
                </a:lnTo>
                <a:lnTo>
                  <a:pt x="540327" y="0"/>
                </a:lnTo>
              </a:path>
            </a:pathLst>
          </a:custGeom>
          <a:noFill/>
          <a:ln w="12700">
            <a:solidFill>
              <a:schemeClr val="tx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0D8DC3F-4C24-4713-9214-F3AD7C63AF00}"/>
              </a:ext>
            </a:extLst>
          </p:cNvPr>
          <p:cNvGrpSpPr/>
          <p:nvPr/>
        </p:nvGrpSpPr>
        <p:grpSpPr>
          <a:xfrm>
            <a:off x="5460656" y="2879780"/>
            <a:ext cx="1593855" cy="1832017"/>
            <a:chOff x="5460656" y="2879780"/>
            <a:chExt cx="1593855" cy="1832017"/>
          </a:xfrm>
        </p:grpSpPr>
        <p:sp>
          <p:nvSpPr>
            <p:cNvPr id="20" name="Freeform: Shape 19">
              <a:extLst>
                <a:ext uri="{FF2B5EF4-FFF2-40B4-BE49-F238E27FC236}">
                  <a16:creationId xmlns:a16="http://schemas.microsoft.com/office/drawing/2014/main" id="{ADF0434B-243A-44B1-922A-0616A371E0B1}"/>
                </a:ext>
              </a:extLst>
            </p:cNvPr>
            <p:cNvSpPr/>
            <p:nvPr/>
          </p:nvSpPr>
          <p:spPr>
            <a:xfrm>
              <a:off x="5460656" y="2879780"/>
              <a:ext cx="1593855" cy="1832017"/>
            </a:xfrm>
            <a:custGeom>
              <a:avLst/>
              <a:gdLst>
                <a:gd name="connsiteX0" fmla="*/ 0 w 1832017"/>
                <a:gd name="connsiteY0" fmla="*/ 796928 h 1593855"/>
                <a:gd name="connsiteX1" fmla="*/ 398464 w 1832017"/>
                <a:gd name="connsiteY1" fmla="*/ 0 h 1593855"/>
                <a:gd name="connsiteX2" fmla="*/ 1433553 w 1832017"/>
                <a:gd name="connsiteY2" fmla="*/ 0 h 1593855"/>
                <a:gd name="connsiteX3" fmla="*/ 1832017 w 1832017"/>
                <a:gd name="connsiteY3" fmla="*/ 796928 h 1593855"/>
                <a:gd name="connsiteX4" fmla="*/ 1433553 w 1832017"/>
                <a:gd name="connsiteY4" fmla="*/ 1593855 h 1593855"/>
                <a:gd name="connsiteX5" fmla="*/ 398464 w 1832017"/>
                <a:gd name="connsiteY5" fmla="*/ 1593855 h 1593855"/>
                <a:gd name="connsiteX6" fmla="*/ 0 w 1832017"/>
                <a:gd name="connsiteY6" fmla="*/ 796928 h 159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2017" h="1593855">
                  <a:moveTo>
                    <a:pt x="916008" y="0"/>
                  </a:moveTo>
                  <a:lnTo>
                    <a:pt x="1832017" y="346664"/>
                  </a:lnTo>
                  <a:lnTo>
                    <a:pt x="1832017" y="1247191"/>
                  </a:lnTo>
                  <a:lnTo>
                    <a:pt x="916008" y="1593855"/>
                  </a:lnTo>
                  <a:lnTo>
                    <a:pt x="0" y="1247191"/>
                  </a:lnTo>
                  <a:lnTo>
                    <a:pt x="0" y="346664"/>
                  </a:lnTo>
                  <a:lnTo>
                    <a:pt x="916008" y="0"/>
                  </a:lnTo>
                  <a:close/>
                </a:path>
              </a:pathLst>
            </a:cu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F43ECD81-BB75-4251-8973-86DFB9F66134}"/>
                </a:ext>
              </a:extLst>
            </p:cNvPr>
            <p:cNvSpPr txBox="1"/>
            <p:nvPr/>
          </p:nvSpPr>
          <p:spPr>
            <a:xfrm>
              <a:off x="5592194" y="3875315"/>
              <a:ext cx="1330779" cy="439479"/>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Image recognition</a:t>
              </a:r>
            </a:p>
          </p:txBody>
        </p:sp>
        <p:grpSp>
          <p:nvGrpSpPr>
            <p:cNvPr id="34" name="Group 33">
              <a:extLst>
                <a:ext uri="{FF2B5EF4-FFF2-40B4-BE49-F238E27FC236}">
                  <a16:creationId xmlns:a16="http://schemas.microsoft.com/office/drawing/2014/main" id="{B76CEAC4-09F6-459D-859C-AC48C8C07EE7}"/>
                </a:ext>
              </a:extLst>
            </p:cNvPr>
            <p:cNvGrpSpPr/>
            <p:nvPr/>
          </p:nvGrpSpPr>
          <p:grpSpPr>
            <a:xfrm>
              <a:off x="5939654" y="3429000"/>
              <a:ext cx="635858" cy="358463"/>
              <a:chOff x="11025618" y="543572"/>
              <a:chExt cx="356841" cy="201168"/>
            </a:xfrm>
          </p:grpSpPr>
          <p:sp>
            <p:nvSpPr>
              <p:cNvPr id="32" name="Triangle 159">
                <a:extLst>
                  <a:ext uri="{FF2B5EF4-FFF2-40B4-BE49-F238E27FC236}">
                    <a16:creationId xmlns:a16="http://schemas.microsoft.com/office/drawing/2014/main" id="{AF2A0FE2-F166-4671-8DCC-2F40828E1C41}"/>
                  </a:ext>
                </a:extLst>
              </p:cNvPr>
              <p:cNvSpPr/>
              <p:nvPr/>
            </p:nvSpPr>
            <p:spPr bwMode="auto">
              <a:xfrm rot="16200000">
                <a:off x="11209906" y="557569"/>
                <a:ext cx="166232" cy="178874"/>
              </a:xfrm>
              <a:prstGeom prst="triangle">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84C3D1C-3A57-4062-89FD-87D8DC11FFDC}"/>
                  </a:ext>
                </a:extLst>
              </p:cNvPr>
              <p:cNvSpPr/>
              <p:nvPr/>
            </p:nvSpPr>
            <p:spPr bwMode="auto">
              <a:xfrm>
                <a:off x="11025618" y="543572"/>
                <a:ext cx="300473" cy="201168"/>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6" name="shopping cart">
            <a:extLst>
              <a:ext uri="{FF2B5EF4-FFF2-40B4-BE49-F238E27FC236}">
                <a16:creationId xmlns:a16="http://schemas.microsoft.com/office/drawing/2014/main" id="{2FEAF1D7-A542-40A4-B1EA-69F5012C2D9D}"/>
              </a:ext>
            </a:extLst>
          </p:cNvPr>
          <p:cNvSpPr>
            <a:spLocks noChangeAspect="1" noEditPoints="1"/>
          </p:cNvSpPr>
          <p:nvPr/>
        </p:nvSpPr>
        <p:spPr bwMode="auto">
          <a:xfrm flipH="1">
            <a:off x="5045896" y="4800341"/>
            <a:ext cx="544449" cy="444941"/>
          </a:xfrm>
          <a:custGeom>
            <a:avLst/>
            <a:gdLst>
              <a:gd name="T0" fmla="*/ 149 w 278"/>
              <a:gd name="T1" fmla="*/ 215 h 228"/>
              <a:gd name="T2" fmla="*/ 163 w 278"/>
              <a:gd name="T3" fmla="*/ 201 h 228"/>
              <a:gd name="T4" fmla="*/ 177 w 278"/>
              <a:gd name="T5" fmla="*/ 215 h 228"/>
              <a:gd name="T6" fmla="*/ 163 w 278"/>
              <a:gd name="T7" fmla="*/ 228 h 228"/>
              <a:gd name="T8" fmla="*/ 149 w 278"/>
              <a:gd name="T9" fmla="*/ 215 h 228"/>
              <a:gd name="T10" fmla="*/ 31 w 278"/>
              <a:gd name="T11" fmla="*/ 215 h 228"/>
              <a:gd name="T12" fmla="*/ 45 w 278"/>
              <a:gd name="T13" fmla="*/ 228 h 228"/>
              <a:gd name="T14" fmla="*/ 58 w 278"/>
              <a:gd name="T15" fmla="*/ 215 h 228"/>
              <a:gd name="T16" fmla="*/ 45 w 278"/>
              <a:gd name="T17" fmla="*/ 201 h 228"/>
              <a:gd name="T18" fmla="*/ 31 w 278"/>
              <a:gd name="T19" fmla="*/ 215 h 228"/>
              <a:gd name="T20" fmla="*/ 16 w 278"/>
              <a:gd name="T21" fmla="*/ 181 h 228"/>
              <a:gd name="T22" fmla="*/ 184 w 278"/>
              <a:gd name="T23" fmla="*/ 181 h 228"/>
              <a:gd name="T24" fmla="*/ 228 w 278"/>
              <a:gd name="T25" fmla="*/ 0 h 228"/>
              <a:gd name="T26" fmla="*/ 278 w 278"/>
              <a:gd name="T27" fmla="*/ 0 h 228"/>
              <a:gd name="T28" fmla="*/ 221 w 278"/>
              <a:gd name="T29" fmla="*/ 28 h 228"/>
              <a:gd name="T30" fmla="*/ 0 w 278"/>
              <a:gd name="T31" fmla="*/ 28 h 228"/>
              <a:gd name="T32" fmla="*/ 26 w 278"/>
              <a:gd name="T33" fmla="*/ 137 h 228"/>
              <a:gd name="T34" fmla="*/ 194 w 278"/>
              <a:gd name="T35"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228">
                <a:moveTo>
                  <a:pt x="149" y="215"/>
                </a:moveTo>
                <a:cubicBezTo>
                  <a:pt x="149" y="207"/>
                  <a:pt x="156" y="201"/>
                  <a:pt x="163" y="201"/>
                </a:cubicBezTo>
                <a:cubicBezTo>
                  <a:pt x="171" y="201"/>
                  <a:pt x="177" y="207"/>
                  <a:pt x="177" y="215"/>
                </a:cubicBezTo>
                <a:cubicBezTo>
                  <a:pt x="177" y="222"/>
                  <a:pt x="171" y="228"/>
                  <a:pt x="163" y="228"/>
                </a:cubicBezTo>
                <a:cubicBezTo>
                  <a:pt x="156" y="228"/>
                  <a:pt x="149" y="222"/>
                  <a:pt x="149" y="215"/>
                </a:cubicBezTo>
                <a:close/>
                <a:moveTo>
                  <a:pt x="31" y="215"/>
                </a:moveTo>
                <a:cubicBezTo>
                  <a:pt x="31" y="222"/>
                  <a:pt x="37" y="228"/>
                  <a:pt x="45" y="228"/>
                </a:cubicBezTo>
                <a:cubicBezTo>
                  <a:pt x="52" y="228"/>
                  <a:pt x="58" y="222"/>
                  <a:pt x="58" y="215"/>
                </a:cubicBezTo>
                <a:cubicBezTo>
                  <a:pt x="58" y="207"/>
                  <a:pt x="52" y="201"/>
                  <a:pt x="45" y="201"/>
                </a:cubicBezTo>
                <a:cubicBezTo>
                  <a:pt x="37" y="201"/>
                  <a:pt x="31" y="207"/>
                  <a:pt x="31" y="215"/>
                </a:cubicBezTo>
                <a:close/>
                <a:moveTo>
                  <a:pt x="16" y="181"/>
                </a:moveTo>
                <a:cubicBezTo>
                  <a:pt x="184" y="181"/>
                  <a:pt x="184" y="181"/>
                  <a:pt x="184" y="181"/>
                </a:cubicBezTo>
                <a:cubicBezTo>
                  <a:pt x="228" y="0"/>
                  <a:pt x="228" y="0"/>
                  <a:pt x="228" y="0"/>
                </a:cubicBezTo>
                <a:cubicBezTo>
                  <a:pt x="278" y="0"/>
                  <a:pt x="278" y="0"/>
                  <a:pt x="278" y="0"/>
                </a:cubicBezTo>
                <a:moveTo>
                  <a:pt x="221" y="28"/>
                </a:moveTo>
                <a:cubicBezTo>
                  <a:pt x="0" y="28"/>
                  <a:pt x="0" y="28"/>
                  <a:pt x="0" y="28"/>
                </a:cubicBezTo>
                <a:cubicBezTo>
                  <a:pt x="26" y="137"/>
                  <a:pt x="26" y="137"/>
                  <a:pt x="26" y="137"/>
                </a:cubicBezTo>
                <a:cubicBezTo>
                  <a:pt x="194" y="137"/>
                  <a:pt x="194" y="137"/>
                  <a:pt x="194" y="13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21" name="Graphic 20" descr="Network">
            <a:extLst>
              <a:ext uri="{FF2B5EF4-FFF2-40B4-BE49-F238E27FC236}">
                <a16:creationId xmlns:a16="http://schemas.microsoft.com/office/drawing/2014/main" id="{11A5D66A-ECA3-4506-877B-4F5A1AC1A3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0722" y="4641442"/>
            <a:ext cx="914400" cy="914400"/>
          </a:xfrm>
          <a:prstGeom prst="rect">
            <a:avLst/>
          </a:prstGeom>
        </p:spPr>
      </p:pic>
      <p:sp>
        <p:nvSpPr>
          <p:cNvPr id="35" name="TextBox 34">
            <a:extLst>
              <a:ext uri="{FF2B5EF4-FFF2-40B4-BE49-F238E27FC236}">
                <a16:creationId xmlns:a16="http://schemas.microsoft.com/office/drawing/2014/main" id="{9704EBE0-725A-48B8-8852-4DEFFD0E6EB4}"/>
              </a:ext>
            </a:extLst>
          </p:cNvPr>
          <p:cNvSpPr txBox="1"/>
          <p:nvPr/>
        </p:nvSpPr>
        <p:spPr>
          <a:xfrm>
            <a:off x="6331452" y="5512919"/>
            <a:ext cx="1567543" cy="219740"/>
          </a:xfrm>
          <a:prstGeom prst="rect">
            <a:avLst/>
          </a:prstGeom>
          <a:noFill/>
        </p:spPr>
        <p:txBody>
          <a:bodyPr wrap="square" lIns="0" tIns="0" rIns="0" bIns="0" rtlCol="0">
            <a:spAutoFit/>
          </a:bodyPr>
          <a:lstStyle/>
          <a:p>
            <a:pPr marR="0" lvl="0" indent="0" algn="ctr" defTabSz="950663" fontAlgn="base">
              <a:lnSpc>
                <a:spcPct val="100000"/>
              </a:lnSpc>
              <a:spcBef>
                <a:spcPct val="0"/>
              </a:spcBef>
              <a:spcAft>
                <a:spcPct val="0"/>
              </a:spcAft>
              <a:buClrTx/>
              <a:buSzTx/>
              <a:buFontTx/>
              <a:buNone/>
              <a:tabLst/>
              <a:defRPr/>
            </a:pPr>
            <a:r>
              <a:rPr lang="en-US" sz="1428">
                <a:solidFill>
                  <a:srgbClr val="1A1A1A"/>
                </a:solidFill>
                <a:latin typeface="Segoe UI Semibold"/>
              </a:rPr>
              <a:t>Genomics</a:t>
            </a:r>
          </a:p>
        </p:txBody>
      </p:sp>
    </p:spTree>
    <p:extLst>
      <p:ext uri="{BB962C8B-B14F-4D97-AF65-F5344CB8AC3E}">
        <p14:creationId xmlns:p14="http://schemas.microsoft.com/office/powerpoint/2010/main" val="139567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898F9A4-AEB7-40E4-A43B-DB35EF014B19}"/>
              </a:ext>
            </a:extLst>
          </p:cNvPr>
          <p:cNvSpPr/>
          <p:nvPr/>
        </p:nvSpPr>
        <p:spPr bwMode="auto">
          <a:xfrm>
            <a:off x="548899" y="1530135"/>
            <a:ext cx="11213564" cy="5025313"/>
          </a:xfrm>
          <a:prstGeom prst="rect">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sz="1800">
              <a:solidFill>
                <a:prstClr val="white"/>
              </a:solidFill>
              <a:latin typeface="Segoe UI"/>
            </a:endParaRPr>
          </a:p>
        </p:txBody>
      </p:sp>
      <p:sp>
        <p:nvSpPr>
          <p:cNvPr id="3" name="Title 2">
            <a:extLst>
              <a:ext uri="{FF2B5EF4-FFF2-40B4-BE49-F238E27FC236}">
                <a16:creationId xmlns:a16="http://schemas.microsoft.com/office/drawing/2014/main" id="{12AF8EB9-E135-4A8A-A1AD-6F8B3C3C7EDE}"/>
              </a:ext>
            </a:extLst>
          </p:cNvPr>
          <p:cNvSpPr>
            <a:spLocks noGrp="1"/>
          </p:cNvSpPr>
          <p:nvPr>
            <p:ph type="title"/>
          </p:nvPr>
        </p:nvSpPr>
        <p:spPr/>
        <p:txBody>
          <a:bodyPr/>
          <a:lstStyle/>
          <a:p>
            <a:r>
              <a:rPr lang="en-US"/>
              <a:t>Azure ML service</a:t>
            </a:r>
          </a:p>
        </p:txBody>
      </p:sp>
      <p:sp>
        <p:nvSpPr>
          <p:cNvPr id="2" name="Text Placeholder 1">
            <a:extLst>
              <a:ext uri="{FF2B5EF4-FFF2-40B4-BE49-F238E27FC236}">
                <a16:creationId xmlns:a16="http://schemas.microsoft.com/office/drawing/2014/main" id="{0750FDDA-11A8-476C-94C9-86D0FCBD7841}"/>
              </a:ext>
            </a:extLst>
          </p:cNvPr>
          <p:cNvSpPr>
            <a:spLocks noGrp="1"/>
          </p:cNvSpPr>
          <p:nvPr>
            <p:ph type="body" sz="quarter" idx="12"/>
          </p:nvPr>
        </p:nvSpPr>
        <p:spPr/>
        <p:txBody>
          <a:bodyPr/>
          <a:lstStyle/>
          <a:p>
            <a:r>
              <a:rPr lang="en-US"/>
              <a:t>Key Artifacts</a:t>
            </a:r>
          </a:p>
        </p:txBody>
      </p:sp>
      <p:sp>
        <p:nvSpPr>
          <p:cNvPr id="38" name="TextBox 37">
            <a:extLst>
              <a:ext uri="{FF2B5EF4-FFF2-40B4-BE49-F238E27FC236}">
                <a16:creationId xmlns:a16="http://schemas.microsoft.com/office/drawing/2014/main" id="{A9E7FF1E-8969-4851-BBE7-A96D576F23C8}"/>
              </a:ext>
            </a:extLst>
          </p:cNvPr>
          <p:cNvSpPr txBox="1"/>
          <p:nvPr/>
        </p:nvSpPr>
        <p:spPr>
          <a:xfrm>
            <a:off x="1242928" y="1921483"/>
            <a:ext cx="2493193" cy="313932"/>
          </a:xfrm>
          <a:prstGeom prst="rect">
            <a:avLst/>
          </a:prstGeom>
          <a:noFill/>
        </p:spPr>
        <p:txBody>
          <a:bodyPr wrap="square" lIns="0" tIns="0" rIns="0" bIns="0" rtlCol="0" anchor="ctr" anchorCtr="1">
            <a:spAutoFit/>
          </a:bodyPr>
          <a:lstStyle/>
          <a:p>
            <a:pPr algn="ctr" defTabSz="634201" eaLnBrk="0" fontAlgn="base" hangingPunct="0">
              <a:spcBef>
                <a:spcPct val="0"/>
              </a:spcBef>
              <a:spcAft>
                <a:spcPct val="0"/>
              </a:spcAft>
              <a:defRPr/>
            </a:pPr>
            <a:r>
              <a:rPr lang="en-US" sz="2040" b="1" kern="0">
                <a:solidFill>
                  <a:srgbClr val="0078D4"/>
                </a:solidFill>
                <a:latin typeface="Segoe UI Semibold" panose="020B0702040204020203" pitchFamily="34" charset="0"/>
              </a:rPr>
              <a:t>Workspace</a:t>
            </a:r>
          </a:p>
        </p:txBody>
      </p:sp>
      <p:grpSp>
        <p:nvGrpSpPr>
          <p:cNvPr id="19" name="Group 18">
            <a:extLst>
              <a:ext uri="{FF2B5EF4-FFF2-40B4-BE49-F238E27FC236}">
                <a16:creationId xmlns:a16="http://schemas.microsoft.com/office/drawing/2014/main" id="{23F6777E-C315-4976-B4F9-56FA0BE29EC5}"/>
              </a:ext>
            </a:extLst>
          </p:cNvPr>
          <p:cNvGrpSpPr/>
          <p:nvPr/>
        </p:nvGrpSpPr>
        <p:grpSpPr>
          <a:xfrm>
            <a:off x="780389" y="1758205"/>
            <a:ext cx="877637" cy="722760"/>
            <a:chOff x="10170589" y="2944568"/>
            <a:chExt cx="1749777" cy="1440993"/>
          </a:xfrm>
        </p:grpSpPr>
        <p:sp>
          <p:nvSpPr>
            <p:cNvPr id="20" name="Freeform: Shape 19">
              <a:extLst>
                <a:ext uri="{FF2B5EF4-FFF2-40B4-BE49-F238E27FC236}">
                  <a16:creationId xmlns:a16="http://schemas.microsoft.com/office/drawing/2014/main" id="{36CD3DD6-AB24-4731-9309-72AB61490279}"/>
                </a:ext>
              </a:extLst>
            </p:cNvPr>
            <p:cNvSpPr/>
            <p:nvPr/>
          </p:nvSpPr>
          <p:spPr>
            <a:xfrm>
              <a:off x="10170589" y="2944568"/>
              <a:ext cx="1543921" cy="1440993"/>
            </a:xfrm>
            <a:custGeom>
              <a:avLst/>
              <a:gdLst>
                <a:gd name="connsiteX0" fmla="*/ 1469998 w 1543920"/>
                <a:gd name="connsiteY0" fmla="*/ 374302 h 1440992"/>
                <a:gd name="connsiteX1" fmla="*/ 1469998 w 1543920"/>
                <a:gd name="connsiteY1" fmla="*/ 252378 h 1440992"/>
                <a:gd name="connsiteX2" fmla="*/ 714226 w 1543920"/>
                <a:gd name="connsiteY2" fmla="*/ 252378 h 1440992"/>
                <a:gd name="connsiteX3" fmla="*/ 541094 w 1543920"/>
                <a:gd name="connsiteY3" fmla="*/ 77196 h 1440992"/>
                <a:gd name="connsiteX4" fmla="*/ 77196 w 1543920"/>
                <a:gd name="connsiteY4" fmla="*/ 77196 h 1440992"/>
                <a:gd name="connsiteX5" fmla="*/ 77196 w 1543920"/>
                <a:gd name="connsiteY5" fmla="*/ 1361053 h 1440992"/>
                <a:gd name="connsiteX6" fmla="*/ 156681 w 1543920"/>
                <a:gd name="connsiteY6" fmla="*/ 1427565 h 1440992"/>
                <a:gd name="connsiteX7" fmla="*/ 1456936 w 1543920"/>
                <a:gd name="connsiteY7" fmla="*/ 1427565 h 1440992"/>
                <a:gd name="connsiteX8" fmla="*/ 1523366 w 1543920"/>
                <a:gd name="connsiteY8" fmla="*/ 1361053 h 1440992"/>
                <a:gd name="connsiteX9" fmla="*/ 1523366 w 1543920"/>
                <a:gd name="connsiteY9" fmla="*/ 374302 h 1440992"/>
                <a:gd name="connsiteX10" fmla="*/ 1469998 w 1543920"/>
                <a:gd name="connsiteY10" fmla="*/ 374302 h 1440992"/>
                <a:gd name="connsiteX11" fmla="*/ 1469998 w 1543920"/>
                <a:gd name="connsiteY11" fmla="*/ 374302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3920" h="1440992">
                  <a:moveTo>
                    <a:pt x="1469998" y="374302"/>
                  </a:moveTo>
                  <a:cubicBezTo>
                    <a:pt x="1469998" y="252378"/>
                    <a:pt x="1469998" y="252378"/>
                    <a:pt x="1469998" y="252378"/>
                  </a:cubicBezTo>
                  <a:cubicBezTo>
                    <a:pt x="714226" y="252378"/>
                    <a:pt x="714226" y="252378"/>
                    <a:pt x="714226" y="252378"/>
                  </a:cubicBezTo>
                  <a:cubicBezTo>
                    <a:pt x="541094" y="77196"/>
                    <a:pt x="541094" y="77196"/>
                    <a:pt x="541094" y="77196"/>
                  </a:cubicBezTo>
                  <a:cubicBezTo>
                    <a:pt x="77196" y="77196"/>
                    <a:pt x="77196" y="77196"/>
                    <a:pt x="77196" y="77196"/>
                  </a:cubicBezTo>
                  <a:cubicBezTo>
                    <a:pt x="77196" y="1361053"/>
                    <a:pt x="77196" y="1361053"/>
                    <a:pt x="77196" y="1361053"/>
                  </a:cubicBezTo>
                  <a:cubicBezTo>
                    <a:pt x="77196" y="1400958"/>
                    <a:pt x="117470" y="1427565"/>
                    <a:pt x="156681" y="1427565"/>
                  </a:cubicBezTo>
                  <a:cubicBezTo>
                    <a:pt x="1456936" y="1427565"/>
                    <a:pt x="1456936" y="1427565"/>
                    <a:pt x="1456936" y="1427565"/>
                  </a:cubicBezTo>
                  <a:cubicBezTo>
                    <a:pt x="1496152" y="1427565"/>
                    <a:pt x="1523366" y="1400958"/>
                    <a:pt x="1523366" y="1361053"/>
                  </a:cubicBezTo>
                  <a:cubicBezTo>
                    <a:pt x="1523366" y="374302"/>
                    <a:pt x="1523366" y="374302"/>
                    <a:pt x="1523366" y="374302"/>
                  </a:cubicBezTo>
                  <a:cubicBezTo>
                    <a:pt x="1469998" y="374302"/>
                    <a:pt x="1469998" y="374302"/>
                    <a:pt x="1469998" y="374302"/>
                  </a:cubicBezTo>
                  <a:cubicBezTo>
                    <a:pt x="1469998" y="374302"/>
                    <a:pt x="1469998" y="374302"/>
                    <a:pt x="1469998" y="374302"/>
                  </a:cubicBezTo>
                  <a:close/>
                </a:path>
              </a:pathLst>
            </a:custGeom>
            <a:solidFill>
              <a:schemeClr val="bg1"/>
            </a:solidFill>
            <a:ln w="9525" cap="flat">
              <a:solidFill>
                <a:schemeClr val="tx2"/>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B942D04-82E7-4E93-BE8C-1D9944E77F58}"/>
                </a:ext>
              </a:extLst>
            </p:cNvPr>
            <p:cNvSpPr/>
            <p:nvPr/>
          </p:nvSpPr>
          <p:spPr>
            <a:xfrm>
              <a:off x="10170589" y="2944568"/>
              <a:ext cx="1543921" cy="1440993"/>
            </a:xfrm>
            <a:custGeom>
              <a:avLst/>
              <a:gdLst>
                <a:gd name="connsiteX0" fmla="*/ 549744 w 1543920"/>
                <a:gd name="connsiteY0" fmla="*/ 77196 h 1440992"/>
                <a:gd name="connsiteX1" fmla="*/ 77196 w 1543920"/>
                <a:gd name="connsiteY1" fmla="*/ 77196 h 1440992"/>
                <a:gd name="connsiteX2" fmla="*/ 77196 w 1543920"/>
                <a:gd name="connsiteY2" fmla="*/ 1361053 h 1440992"/>
                <a:gd name="connsiteX3" fmla="*/ 146823 w 1543920"/>
                <a:gd name="connsiteY3" fmla="*/ 1427565 h 1440992"/>
                <a:gd name="connsiteX4" fmla="*/ 216451 w 1543920"/>
                <a:gd name="connsiteY4" fmla="*/ 1361053 h 1440992"/>
                <a:gd name="connsiteX5" fmla="*/ 216451 w 1543920"/>
                <a:gd name="connsiteY5" fmla="*/ 374302 h 1440992"/>
                <a:gd name="connsiteX6" fmla="*/ 1523366 w 1543920"/>
                <a:gd name="connsiteY6" fmla="*/ 374302 h 1440992"/>
                <a:gd name="connsiteX7" fmla="*/ 1523366 w 1543920"/>
                <a:gd name="connsiteY7" fmla="*/ 374302 h 1440992"/>
                <a:gd name="connsiteX8" fmla="*/ 1523366 w 1543920"/>
                <a:gd name="connsiteY8" fmla="*/ 374302 h 1440992"/>
                <a:gd name="connsiteX9" fmla="*/ 1523366 w 1543920"/>
                <a:gd name="connsiteY9" fmla="*/ 252378 h 1440992"/>
                <a:gd name="connsiteX10" fmla="*/ 897882 w 1543920"/>
                <a:gd name="connsiteY10" fmla="*/ 252378 h 1440992"/>
                <a:gd name="connsiteX11" fmla="*/ 731212 w 1543920"/>
                <a:gd name="connsiteY11" fmla="*/ 252378 h 1440992"/>
                <a:gd name="connsiteX12" fmla="*/ 549744 w 1543920"/>
                <a:gd name="connsiteY12" fmla="*/ 77196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3920" h="1440992">
                  <a:moveTo>
                    <a:pt x="549744" y="77196"/>
                  </a:moveTo>
                  <a:cubicBezTo>
                    <a:pt x="77196" y="77196"/>
                    <a:pt x="77196" y="77196"/>
                    <a:pt x="77196" y="77196"/>
                  </a:cubicBezTo>
                  <a:cubicBezTo>
                    <a:pt x="77196" y="1361053"/>
                    <a:pt x="77196" y="1361053"/>
                    <a:pt x="77196" y="1361053"/>
                  </a:cubicBezTo>
                  <a:cubicBezTo>
                    <a:pt x="77196" y="1400958"/>
                    <a:pt x="105724" y="1427565"/>
                    <a:pt x="146823" y="1427565"/>
                  </a:cubicBezTo>
                  <a:cubicBezTo>
                    <a:pt x="175352" y="1427565"/>
                    <a:pt x="216451" y="1400958"/>
                    <a:pt x="216451" y="1361053"/>
                  </a:cubicBezTo>
                  <a:cubicBezTo>
                    <a:pt x="216451" y="374302"/>
                    <a:pt x="216451" y="374302"/>
                    <a:pt x="216451" y="374302"/>
                  </a:cubicBezTo>
                  <a:cubicBezTo>
                    <a:pt x="1523366" y="374302"/>
                    <a:pt x="1523366" y="374302"/>
                    <a:pt x="1523366" y="374302"/>
                  </a:cubicBezTo>
                  <a:cubicBezTo>
                    <a:pt x="1523366" y="374302"/>
                    <a:pt x="1523366" y="374302"/>
                    <a:pt x="1523366" y="374302"/>
                  </a:cubicBezTo>
                  <a:cubicBezTo>
                    <a:pt x="1523366" y="374302"/>
                    <a:pt x="1523366" y="374302"/>
                    <a:pt x="1523366" y="374302"/>
                  </a:cubicBezTo>
                  <a:cubicBezTo>
                    <a:pt x="1523366" y="252378"/>
                    <a:pt x="1523366" y="252378"/>
                    <a:pt x="1523366" y="252378"/>
                  </a:cubicBezTo>
                  <a:cubicBezTo>
                    <a:pt x="897882" y="252378"/>
                    <a:pt x="897882" y="252378"/>
                    <a:pt x="897882" y="252378"/>
                  </a:cubicBezTo>
                  <a:cubicBezTo>
                    <a:pt x="731212" y="252378"/>
                    <a:pt x="731212" y="252378"/>
                    <a:pt x="731212" y="252378"/>
                  </a:cubicBezTo>
                  <a:cubicBezTo>
                    <a:pt x="549744" y="77196"/>
                    <a:pt x="549744" y="77196"/>
                    <a:pt x="549744" y="77196"/>
                  </a:cubicBezTo>
                  <a:close/>
                </a:path>
              </a:pathLst>
            </a:custGeom>
            <a:solidFill>
              <a:schemeClr val="bg1"/>
            </a:solidFill>
            <a:ln w="9525" cap="flat">
              <a:solidFill>
                <a:schemeClr val="tx2"/>
              </a:solid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037D154E-4587-477B-AC93-68640734DF63}"/>
                </a:ext>
              </a:extLst>
            </p:cNvPr>
            <p:cNvGrpSpPr/>
            <p:nvPr/>
          </p:nvGrpSpPr>
          <p:grpSpPr>
            <a:xfrm>
              <a:off x="10730474" y="2967896"/>
              <a:ext cx="1189892" cy="1272330"/>
              <a:chOff x="8882196" y="3721867"/>
              <a:chExt cx="285941" cy="305752"/>
            </a:xfrm>
            <a:solidFill>
              <a:schemeClr val="bg1"/>
            </a:solidFill>
          </p:grpSpPr>
          <p:sp>
            <p:nvSpPr>
              <p:cNvPr id="25" name="Rectangle 24">
                <a:extLst>
                  <a:ext uri="{FF2B5EF4-FFF2-40B4-BE49-F238E27FC236}">
                    <a16:creationId xmlns:a16="http://schemas.microsoft.com/office/drawing/2014/main" id="{19211359-0F4E-42C0-9D77-0A5D07DE0E9D}"/>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23">
                <a:extLst>
                  <a:ext uri="{FF2B5EF4-FFF2-40B4-BE49-F238E27FC236}">
                    <a16:creationId xmlns:a16="http://schemas.microsoft.com/office/drawing/2014/main" id="{B19AC6FE-77E7-4221-855A-BDA59C1F65F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124">
                <a:extLst>
                  <a:ext uri="{FF2B5EF4-FFF2-40B4-BE49-F238E27FC236}">
                    <a16:creationId xmlns:a16="http://schemas.microsoft.com/office/drawing/2014/main" id="{0F31C74C-6305-4CD9-9DA5-A7DD79946916}"/>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3D397771-9145-46EC-9BBC-3F110A1D9A9C}"/>
              </a:ext>
            </a:extLst>
          </p:cNvPr>
          <p:cNvGrpSpPr/>
          <p:nvPr/>
        </p:nvGrpSpPr>
        <p:grpSpPr>
          <a:xfrm>
            <a:off x="2747991" y="3787679"/>
            <a:ext cx="508845" cy="508845"/>
            <a:chOff x="6064661" y="2331652"/>
            <a:chExt cx="674488" cy="674488"/>
          </a:xfrm>
        </p:grpSpPr>
        <p:grpSp>
          <p:nvGrpSpPr>
            <p:cNvPr id="31" name="Group 30">
              <a:extLst>
                <a:ext uri="{FF2B5EF4-FFF2-40B4-BE49-F238E27FC236}">
                  <a16:creationId xmlns:a16="http://schemas.microsoft.com/office/drawing/2014/main" id="{CD9783FF-783E-4F09-9C92-0E99E0458036}"/>
                </a:ext>
              </a:extLst>
            </p:cNvPr>
            <p:cNvGrpSpPr/>
            <p:nvPr/>
          </p:nvGrpSpPr>
          <p:grpSpPr>
            <a:xfrm>
              <a:off x="6064661" y="2331652"/>
              <a:ext cx="674488" cy="674488"/>
              <a:chOff x="6064661" y="2331652"/>
              <a:chExt cx="674488" cy="674488"/>
            </a:xfrm>
          </p:grpSpPr>
          <p:sp>
            <p:nvSpPr>
              <p:cNvPr id="33" name="Oval 32">
                <a:extLst>
                  <a:ext uri="{FF2B5EF4-FFF2-40B4-BE49-F238E27FC236}">
                    <a16:creationId xmlns:a16="http://schemas.microsoft.com/office/drawing/2014/main" id="{9800990A-FF5D-40A7-B6A7-87640CB99728}"/>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D6C6FB3-89AE-40FD-9523-BFB0492150BE}"/>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3C9C0708-7B5D-4EC8-866F-ED4383A9E013}"/>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7C5E9DB7-2B3B-4BB7-BBC3-B613EA1B388E}"/>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0E77EC65-FCAA-4CD1-9C95-B9DD727D3B7A}"/>
              </a:ext>
            </a:extLst>
          </p:cNvPr>
          <p:cNvSpPr txBox="1"/>
          <p:nvPr/>
        </p:nvSpPr>
        <p:spPr>
          <a:xfrm>
            <a:off x="2774112" y="4875117"/>
            <a:ext cx="2253625"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Pipelines</a:t>
            </a:r>
          </a:p>
        </p:txBody>
      </p:sp>
      <p:sp>
        <p:nvSpPr>
          <p:cNvPr id="72" name="TextBox 71">
            <a:extLst>
              <a:ext uri="{FF2B5EF4-FFF2-40B4-BE49-F238E27FC236}">
                <a16:creationId xmlns:a16="http://schemas.microsoft.com/office/drawing/2014/main" id="{7CAE88DA-1687-4704-9902-278BCC6D50F5}"/>
              </a:ext>
            </a:extLst>
          </p:cNvPr>
          <p:cNvSpPr txBox="1"/>
          <p:nvPr/>
        </p:nvSpPr>
        <p:spPr>
          <a:xfrm>
            <a:off x="7783979" y="2993313"/>
            <a:ext cx="2053598"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Images</a:t>
            </a:r>
          </a:p>
        </p:txBody>
      </p:sp>
      <p:sp>
        <p:nvSpPr>
          <p:cNvPr id="73" name="TextBox 72">
            <a:extLst>
              <a:ext uri="{FF2B5EF4-FFF2-40B4-BE49-F238E27FC236}">
                <a16:creationId xmlns:a16="http://schemas.microsoft.com/office/drawing/2014/main" id="{9D64D9EB-E6F0-423E-A242-F88BC7CFF8FD}"/>
              </a:ext>
            </a:extLst>
          </p:cNvPr>
          <p:cNvSpPr txBox="1"/>
          <p:nvPr/>
        </p:nvSpPr>
        <p:spPr>
          <a:xfrm>
            <a:off x="7783979" y="3919058"/>
            <a:ext cx="2053598"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Deployment</a:t>
            </a:r>
          </a:p>
        </p:txBody>
      </p:sp>
      <p:grpSp>
        <p:nvGrpSpPr>
          <p:cNvPr id="74" name="Group 73">
            <a:extLst>
              <a:ext uri="{FF2B5EF4-FFF2-40B4-BE49-F238E27FC236}">
                <a16:creationId xmlns:a16="http://schemas.microsoft.com/office/drawing/2014/main" id="{751D8A37-0C1B-485F-AF10-30B71868BF45}"/>
              </a:ext>
            </a:extLst>
          </p:cNvPr>
          <p:cNvGrpSpPr/>
          <p:nvPr/>
        </p:nvGrpSpPr>
        <p:grpSpPr>
          <a:xfrm>
            <a:off x="7164737" y="3822509"/>
            <a:ext cx="541482" cy="479768"/>
            <a:chOff x="10902845" y="2693238"/>
            <a:chExt cx="644231" cy="570807"/>
          </a:xfrm>
        </p:grpSpPr>
        <p:sp>
          <p:nvSpPr>
            <p:cNvPr id="75" name="Freeform 146">
              <a:extLst>
                <a:ext uri="{FF2B5EF4-FFF2-40B4-BE49-F238E27FC236}">
                  <a16:creationId xmlns:a16="http://schemas.microsoft.com/office/drawing/2014/main" id="{622408A0-BE1A-43D4-8247-86103A7667FB}"/>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CE8EA262-DE05-46E8-9BFD-764648F84EB8}"/>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040C2254-0D34-487C-A2E2-A5129AEEFA30}"/>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205EB407-F2CE-48C4-9F55-46A465FE75A8}"/>
              </a:ext>
            </a:extLst>
          </p:cNvPr>
          <p:cNvGrpSpPr/>
          <p:nvPr/>
        </p:nvGrpSpPr>
        <p:grpSpPr>
          <a:xfrm>
            <a:off x="7140780" y="2983700"/>
            <a:ext cx="589396" cy="466000"/>
            <a:chOff x="967154" y="1481462"/>
            <a:chExt cx="5331069" cy="4214950"/>
          </a:xfrm>
          <a:noFill/>
        </p:grpSpPr>
        <p:cxnSp>
          <p:nvCxnSpPr>
            <p:cNvPr id="99" name="Straight Connector 98">
              <a:extLst>
                <a:ext uri="{FF2B5EF4-FFF2-40B4-BE49-F238E27FC236}">
                  <a16:creationId xmlns:a16="http://schemas.microsoft.com/office/drawing/2014/main" id="{A306740C-2AA3-4EB9-A261-CD3D74F0F865}"/>
                </a:ext>
              </a:extLst>
            </p:cNvPr>
            <p:cNvCxnSpPr>
              <a:cxnSpLocks/>
            </p:cNvCxnSpPr>
            <p:nvPr/>
          </p:nvCxnSpPr>
          <p:spPr>
            <a:xfrm>
              <a:off x="967154" y="5696412"/>
              <a:ext cx="5331069" cy="0"/>
            </a:xfrm>
            <a:prstGeom prst="line">
              <a:avLst/>
            </a:prstGeom>
            <a:grpFill/>
            <a:ln w="15875">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3047A07-1898-4263-BDCD-9E4D1AA22995}"/>
                </a:ext>
              </a:extLst>
            </p:cNvPr>
            <p:cNvSpPr/>
            <p:nvPr/>
          </p:nvSpPr>
          <p:spPr bwMode="auto">
            <a:xfrm>
              <a:off x="1286608" y="2696308"/>
              <a:ext cx="2793023" cy="3000104"/>
            </a:xfrm>
            <a:prstGeom prst="rect">
              <a:avLst/>
            </a:pr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201AF38-9274-4785-A5B4-0F067AD23169}"/>
                </a:ext>
              </a:extLst>
            </p:cNvPr>
            <p:cNvSpPr/>
            <p:nvPr/>
          </p:nvSpPr>
          <p:spPr bwMode="auto">
            <a:xfrm>
              <a:off x="2225919" y="4700954"/>
              <a:ext cx="914400" cy="995458"/>
            </a:xfrm>
            <a:prstGeom prst="rect">
              <a:avLst/>
            </a:pr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Shape 404">
              <a:extLst>
                <a:ext uri="{FF2B5EF4-FFF2-40B4-BE49-F238E27FC236}">
                  <a16:creationId xmlns:a16="http://schemas.microsoft.com/office/drawing/2014/main" id="{9D4E3128-E5A7-4064-9D9D-11CAE9468728}"/>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405">
              <a:extLst>
                <a:ext uri="{FF2B5EF4-FFF2-40B4-BE49-F238E27FC236}">
                  <a16:creationId xmlns:a16="http://schemas.microsoft.com/office/drawing/2014/main" id="{487BFDAB-7F95-41F0-9072-A45866C0568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657F0040-B427-4D8D-A460-6C40B007E598}"/>
              </a:ext>
            </a:extLst>
          </p:cNvPr>
          <p:cNvSpPr txBox="1"/>
          <p:nvPr/>
        </p:nvSpPr>
        <p:spPr>
          <a:xfrm>
            <a:off x="3372709" y="3002460"/>
            <a:ext cx="2053598"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Models</a:t>
            </a:r>
          </a:p>
        </p:txBody>
      </p:sp>
      <p:grpSp>
        <p:nvGrpSpPr>
          <p:cNvPr id="104" name="Group 103">
            <a:extLst>
              <a:ext uri="{FF2B5EF4-FFF2-40B4-BE49-F238E27FC236}">
                <a16:creationId xmlns:a16="http://schemas.microsoft.com/office/drawing/2014/main" id="{05E30825-0E8F-4B31-BA9B-CD0D4AC1C55C}"/>
              </a:ext>
            </a:extLst>
          </p:cNvPr>
          <p:cNvGrpSpPr>
            <a:grpSpLocks noChangeAspect="1"/>
          </p:cNvGrpSpPr>
          <p:nvPr/>
        </p:nvGrpSpPr>
        <p:grpSpPr>
          <a:xfrm rot="1800000">
            <a:off x="2826954" y="2986891"/>
            <a:ext cx="394508" cy="457200"/>
            <a:chOff x="6281977" y="1925712"/>
            <a:chExt cx="609366" cy="706203"/>
          </a:xfrm>
        </p:grpSpPr>
        <p:sp>
          <p:nvSpPr>
            <p:cNvPr id="105" name="Hexagon 104">
              <a:extLst>
                <a:ext uri="{FF2B5EF4-FFF2-40B4-BE49-F238E27FC236}">
                  <a16:creationId xmlns:a16="http://schemas.microsoft.com/office/drawing/2014/main" id="{4407B4F5-B895-4BDC-8732-38C23AAD7070}"/>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5D2DAE09-5364-4721-9D4D-F2F0ED17D0E9}"/>
                </a:ext>
              </a:extLst>
            </p:cNvPr>
            <p:cNvCxnSpPr>
              <a:stCxn id="105" idx="3"/>
              <a:endCxn id="105"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E18DFE56-51D7-4A85-9C78-7938A19130B3}"/>
                </a:ext>
              </a:extLst>
            </p:cNvPr>
            <p:cNvGrpSpPr/>
            <p:nvPr/>
          </p:nvGrpSpPr>
          <p:grpSpPr>
            <a:xfrm>
              <a:off x="6584950" y="2093649"/>
              <a:ext cx="281406" cy="372551"/>
              <a:chOff x="6584950" y="2093146"/>
              <a:chExt cx="281406" cy="372551"/>
            </a:xfrm>
          </p:grpSpPr>
          <p:cxnSp>
            <p:nvCxnSpPr>
              <p:cNvPr id="120" name="Straight Connector 119">
                <a:extLst>
                  <a:ext uri="{FF2B5EF4-FFF2-40B4-BE49-F238E27FC236}">
                    <a16:creationId xmlns:a16="http://schemas.microsoft.com/office/drawing/2014/main" id="{D64ECA6C-DD94-4856-8EB8-74665D9D1176}"/>
                  </a:ext>
                </a:extLst>
              </p:cNvPr>
              <p:cNvCxnSpPr>
                <a:cxnSpLocks/>
                <a:stCxn id="105"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E8B6DBE-E7D5-4D12-B527-FB1EE905278D}"/>
                  </a:ext>
                </a:extLst>
              </p:cNvPr>
              <p:cNvCxnSpPr>
                <a:stCxn id="105"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9BAD500-F8F2-42A8-B3B8-21CC0B210B8A}"/>
                  </a:ext>
                </a:extLst>
              </p:cNvPr>
              <p:cNvCxnSpPr>
                <a:cxnSpLocks/>
                <a:stCxn id="105"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15F60D7-D6F5-41D4-8257-209F91EAE5B0}"/>
                </a:ext>
              </a:extLst>
            </p:cNvPr>
            <p:cNvGrpSpPr/>
            <p:nvPr/>
          </p:nvGrpSpPr>
          <p:grpSpPr>
            <a:xfrm flipH="1">
              <a:off x="6304801" y="2093649"/>
              <a:ext cx="281406" cy="372551"/>
              <a:chOff x="6584950" y="2093146"/>
              <a:chExt cx="281406" cy="372551"/>
            </a:xfrm>
          </p:grpSpPr>
          <p:cxnSp>
            <p:nvCxnSpPr>
              <p:cNvPr id="117" name="Straight Connector 116">
                <a:extLst>
                  <a:ext uri="{FF2B5EF4-FFF2-40B4-BE49-F238E27FC236}">
                    <a16:creationId xmlns:a16="http://schemas.microsoft.com/office/drawing/2014/main" id="{2B713B8E-944F-4E8C-B4FA-003F7ACE6E84}"/>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CE33B95-6B50-4D85-9ECC-EE3A5AC1ECDA}"/>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8882476-01D2-4398-A716-BE5674C58E34}"/>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9" name="Oval 108">
              <a:extLst>
                <a:ext uri="{FF2B5EF4-FFF2-40B4-BE49-F238E27FC236}">
                  <a16:creationId xmlns:a16="http://schemas.microsoft.com/office/drawing/2014/main" id="{0ED6D594-CAF7-4D01-B097-E10D09424407}"/>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CB943D3E-F75A-40D1-BDFC-8E7600FE345A}"/>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CF0CCAAE-3982-4108-B1C9-299C9C4247CE}"/>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CFC2E1A8-B6ED-4ACB-BB32-6030FB15E45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F3DEB68B-17A5-49A7-8C73-1EEE69BD15F9}"/>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E72A5333-C4F6-409B-B619-6ED8692A698D}"/>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20BADA11-CEC8-43F7-8FF9-8210B25CDC47}"/>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B3C30D88-D4B8-40E9-ACF1-93E117DA15D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3" name="Freeform: Shape 830">
            <a:extLst>
              <a:ext uri="{FF2B5EF4-FFF2-40B4-BE49-F238E27FC236}">
                <a16:creationId xmlns:a16="http://schemas.microsoft.com/office/drawing/2014/main" id="{A0BBD2E3-45C8-4944-9C4D-26E6AFB180AC}"/>
              </a:ext>
            </a:extLst>
          </p:cNvPr>
          <p:cNvSpPr>
            <a:spLocks noChangeArrowheads="1"/>
          </p:cNvSpPr>
          <p:nvPr/>
        </p:nvSpPr>
        <p:spPr bwMode="auto">
          <a:xfrm>
            <a:off x="7290733" y="4733459"/>
            <a:ext cx="415486" cy="485872"/>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sp>
        <p:nvSpPr>
          <p:cNvPr id="124" name="TextBox 123">
            <a:extLst>
              <a:ext uri="{FF2B5EF4-FFF2-40B4-BE49-F238E27FC236}">
                <a16:creationId xmlns:a16="http://schemas.microsoft.com/office/drawing/2014/main" id="{C263E34D-74AC-460E-957C-D2C04A924468}"/>
              </a:ext>
            </a:extLst>
          </p:cNvPr>
          <p:cNvSpPr txBox="1"/>
          <p:nvPr/>
        </p:nvSpPr>
        <p:spPr>
          <a:xfrm>
            <a:off x="7706219" y="4907145"/>
            <a:ext cx="1554480"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Data Stores</a:t>
            </a:r>
          </a:p>
        </p:txBody>
      </p:sp>
      <p:grpSp>
        <p:nvGrpSpPr>
          <p:cNvPr id="5" name="Group 4">
            <a:extLst>
              <a:ext uri="{FF2B5EF4-FFF2-40B4-BE49-F238E27FC236}">
                <a16:creationId xmlns:a16="http://schemas.microsoft.com/office/drawing/2014/main" id="{F2BC9208-970F-4221-935E-732AF2131D2A}"/>
              </a:ext>
            </a:extLst>
          </p:cNvPr>
          <p:cNvGrpSpPr/>
          <p:nvPr/>
        </p:nvGrpSpPr>
        <p:grpSpPr>
          <a:xfrm>
            <a:off x="2778256" y="4573366"/>
            <a:ext cx="472483" cy="688633"/>
            <a:chOff x="5117409" y="3802308"/>
            <a:chExt cx="911785" cy="1535846"/>
          </a:xfrm>
        </p:grpSpPr>
        <p:grpSp>
          <p:nvGrpSpPr>
            <p:cNvPr id="153" name="Group 152">
              <a:extLst>
                <a:ext uri="{FF2B5EF4-FFF2-40B4-BE49-F238E27FC236}">
                  <a16:creationId xmlns:a16="http://schemas.microsoft.com/office/drawing/2014/main" id="{A43EB5D2-EC02-4C9A-A3E7-BA946B1E5504}"/>
                </a:ext>
              </a:extLst>
            </p:cNvPr>
            <p:cNvGrpSpPr/>
            <p:nvPr/>
          </p:nvGrpSpPr>
          <p:grpSpPr>
            <a:xfrm rot="16200000">
              <a:off x="4956540" y="4265499"/>
              <a:ext cx="1233524" cy="911785"/>
              <a:chOff x="3863969" y="5013705"/>
              <a:chExt cx="909508" cy="505347"/>
            </a:xfrm>
          </p:grpSpPr>
          <p:sp>
            <p:nvSpPr>
              <p:cNvPr id="154" name="Cylinder 828">
                <a:extLst>
                  <a:ext uri="{FF2B5EF4-FFF2-40B4-BE49-F238E27FC236}">
                    <a16:creationId xmlns:a16="http://schemas.microsoft.com/office/drawing/2014/main" id="{2ED499E3-B669-4E1F-9DED-6DFB9B6AD403}"/>
                  </a:ext>
                </a:extLst>
              </p:cNvPr>
              <p:cNvSpPr/>
              <p:nvPr/>
            </p:nvSpPr>
            <p:spPr bwMode="auto">
              <a:xfrm rot="5400000">
                <a:off x="3732837" y="5144837"/>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55" name="Cylinder 828">
                <a:extLst>
                  <a:ext uri="{FF2B5EF4-FFF2-40B4-BE49-F238E27FC236}">
                    <a16:creationId xmlns:a16="http://schemas.microsoft.com/office/drawing/2014/main" id="{8A860207-841E-44FB-8C3B-461D66447B0A}"/>
                  </a:ext>
                </a:extLst>
              </p:cNvPr>
              <p:cNvSpPr/>
              <p:nvPr/>
            </p:nvSpPr>
            <p:spPr bwMode="auto">
              <a:xfrm rot="5400000">
                <a:off x="4110202" y="4958596"/>
                <a:ext cx="430050" cy="615564"/>
              </a:xfrm>
              <a:prstGeom prst="can">
                <a:avLst>
                  <a:gd name="adj" fmla="val 17907"/>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56" name="Cylinder 828">
                <a:extLst>
                  <a:ext uri="{FF2B5EF4-FFF2-40B4-BE49-F238E27FC236}">
                    <a16:creationId xmlns:a16="http://schemas.microsoft.com/office/drawing/2014/main" id="{029753D1-0589-49C4-90DC-F4FF5E2E4181}"/>
                  </a:ext>
                </a:extLst>
              </p:cNvPr>
              <p:cNvSpPr/>
              <p:nvPr/>
            </p:nvSpPr>
            <p:spPr bwMode="auto">
              <a:xfrm rot="5400000">
                <a:off x="4399264" y="5144838"/>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grpSp>
          <p:nvGrpSpPr>
            <p:cNvPr id="157" name="Group 20">
              <a:extLst>
                <a:ext uri="{FF2B5EF4-FFF2-40B4-BE49-F238E27FC236}">
                  <a16:creationId xmlns:a16="http://schemas.microsoft.com/office/drawing/2014/main" id="{82F9D3CF-1D04-4562-A6D7-7969BDB8D96E}"/>
                </a:ext>
              </a:extLst>
            </p:cNvPr>
            <p:cNvGrpSpPr>
              <a:grpSpLocks noChangeAspect="1"/>
            </p:cNvGrpSpPr>
            <p:nvPr/>
          </p:nvGrpSpPr>
          <p:grpSpPr bwMode="auto">
            <a:xfrm>
              <a:off x="5354330" y="3802308"/>
              <a:ext cx="479602" cy="419822"/>
              <a:chOff x="3764" y="3313"/>
              <a:chExt cx="353" cy="309"/>
            </a:xfrm>
          </p:grpSpPr>
          <p:sp>
            <p:nvSpPr>
              <p:cNvPr id="158" name="Freeform 21">
                <a:extLst>
                  <a:ext uri="{FF2B5EF4-FFF2-40B4-BE49-F238E27FC236}">
                    <a16:creationId xmlns:a16="http://schemas.microsoft.com/office/drawing/2014/main" id="{AA970CEE-03BE-44FA-A6F3-A442B6DFB6A7}"/>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2">
                <a:extLst>
                  <a:ext uri="{FF2B5EF4-FFF2-40B4-BE49-F238E27FC236}">
                    <a16:creationId xmlns:a16="http://schemas.microsoft.com/office/drawing/2014/main" id="{CAA4F36C-9C27-40F4-9821-9E5D911284C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
                <a:extLst>
                  <a:ext uri="{FF2B5EF4-FFF2-40B4-BE49-F238E27FC236}">
                    <a16:creationId xmlns:a16="http://schemas.microsoft.com/office/drawing/2014/main" id="{44610688-E0F8-4099-86CF-6CEFCFFBEA8F}"/>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24">
                <a:extLst>
                  <a:ext uri="{FF2B5EF4-FFF2-40B4-BE49-F238E27FC236}">
                    <a16:creationId xmlns:a16="http://schemas.microsoft.com/office/drawing/2014/main" id="{40387AF4-29AA-471D-BAE7-6B9D2AE97829}"/>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25">
                <a:extLst>
                  <a:ext uri="{FF2B5EF4-FFF2-40B4-BE49-F238E27FC236}">
                    <a16:creationId xmlns:a16="http://schemas.microsoft.com/office/drawing/2014/main" id="{43A651FA-B8C3-4A76-BD4A-C554742D3EF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26">
                <a:extLst>
                  <a:ext uri="{FF2B5EF4-FFF2-40B4-BE49-F238E27FC236}">
                    <a16:creationId xmlns:a16="http://schemas.microsoft.com/office/drawing/2014/main" id="{E034E5DC-CE2C-4848-B5A0-7055539F5D54}"/>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27">
                <a:extLst>
                  <a:ext uri="{FF2B5EF4-FFF2-40B4-BE49-F238E27FC236}">
                    <a16:creationId xmlns:a16="http://schemas.microsoft.com/office/drawing/2014/main" id="{D3389AE0-6C6B-4C15-997E-2B31B06659E3}"/>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28">
                <a:extLst>
                  <a:ext uri="{FF2B5EF4-FFF2-40B4-BE49-F238E27FC236}">
                    <a16:creationId xmlns:a16="http://schemas.microsoft.com/office/drawing/2014/main" id="{D3FB567C-25D3-4515-8859-D783E6A2B25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29">
                <a:extLst>
                  <a:ext uri="{FF2B5EF4-FFF2-40B4-BE49-F238E27FC236}">
                    <a16:creationId xmlns:a16="http://schemas.microsoft.com/office/drawing/2014/main" id="{99E4D574-FF1C-43EE-98DB-8E108CEB1E58}"/>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30">
                <a:extLst>
                  <a:ext uri="{FF2B5EF4-FFF2-40B4-BE49-F238E27FC236}">
                    <a16:creationId xmlns:a16="http://schemas.microsoft.com/office/drawing/2014/main" id="{5A40019F-7FD5-419C-A736-FBAF9716D1ED}"/>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31">
                <a:extLst>
                  <a:ext uri="{FF2B5EF4-FFF2-40B4-BE49-F238E27FC236}">
                    <a16:creationId xmlns:a16="http://schemas.microsoft.com/office/drawing/2014/main" id="{1AF56BE7-4014-4237-8624-D08E42A5C21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32">
                <a:extLst>
                  <a:ext uri="{FF2B5EF4-FFF2-40B4-BE49-F238E27FC236}">
                    <a16:creationId xmlns:a16="http://schemas.microsoft.com/office/drawing/2014/main" id="{905DA94E-090E-4E09-AC33-49C75920A334}"/>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33">
                <a:extLst>
                  <a:ext uri="{FF2B5EF4-FFF2-40B4-BE49-F238E27FC236}">
                    <a16:creationId xmlns:a16="http://schemas.microsoft.com/office/drawing/2014/main" id="{03C5A157-36EC-4D8A-B5D6-BEEB737EEEA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34">
                <a:extLst>
                  <a:ext uri="{FF2B5EF4-FFF2-40B4-BE49-F238E27FC236}">
                    <a16:creationId xmlns:a16="http://schemas.microsoft.com/office/drawing/2014/main" id="{66DA49C3-284D-4065-B48A-2AE5D57B6F0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35">
                <a:extLst>
                  <a:ext uri="{FF2B5EF4-FFF2-40B4-BE49-F238E27FC236}">
                    <a16:creationId xmlns:a16="http://schemas.microsoft.com/office/drawing/2014/main" id="{8362C396-BAA3-4DF7-B697-674F36269092}"/>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36">
                <a:extLst>
                  <a:ext uri="{FF2B5EF4-FFF2-40B4-BE49-F238E27FC236}">
                    <a16:creationId xmlns:a16="http://schemas.microsoft.com/office/drawing/2014/main" id="{C07EA0A0-E7EA-44D7-8A0E-E4D7F30D91F7}"/>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37">
                <a:extLst>
                  <a:ext uri="{FF2B5EF4-FFF2-40B4-BE49-F238E27FC236}">
                    <a16:creationId xmlns:a16="http://schemas.microsoft.com/office/drawing/2014/main" id="{5273CE88-CE70-4C9E-A9B6-6024EE9A98D2}"/>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38">
                <a:extLst>
                  <a:ext uri="{FF2B5EF4-FFF2-40B4-BE49-F238E27FC236}">
                    <a16:creationId xmlns:a16="http://schemas.microsoft.com/office/drawing/2014/main" id="{DA14CC48-B0CA-45A6-8468-B8025B523D13}"/>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76" name="TextBox 175">
            <a:extLst>
              <a:ext uri="{FF2B5EF4-FFF2-40B4-BE49-F238E27FC236}">
                <a16:creationId xmlns:a16="http://schemas.microsoft.com/office/drawing/2014/main" id="{B11704EE-B0B3-481C-BE3B-E0BC7BC8C8B5}"/>
              </a:ext>
            </a:extLst>
          </p:cNvPr>
          <p:cNvSpPr txBox="1"/>
          <p:nvPr/>
        </p:nvSpPr>
        <p:spPr>
          <a:xfrm>
            <a:off x="3268430" y="3942611"/>
            <a:ext cx="1554480"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Experiments</a:t>
            </a:r>
          </a:p>
        </p:txBody>
      </p:sp>
      <p:sp>
        <p:nvSpPr>
          <p:cNvPr id="177" name="TextBox 176">
            <a:extLst>
              <a:ext uri="{FF2B5EF4-FFF2-40B4-BE49-F238E27FC236}">
                <a16:creationId xmlns:a16="http://schemas.microsoft.com/office/drawing/2014/main" id="{431706B8-700C-4F69-9679-F46AEEB2A8DB}"/>
              </a:ext>
            </a:extLst>
          </p:cNvPr>
          <p:cNvSpPr txBox="1"/>
          <p:nvPr/>
        </p:nvSpPr>
        <p:spPr>
          <a:xfrm>
            <a:off x="3299476" y="5752085"/>
            <a:ext cx="1828800"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Compute Target</a:t>
            </a:r>
          </a:p>
        </p:txBody>
      </p:sp>
      <p:grpSp>
        <p:nvGrpSpPr>
          <p:cNvPr id="178" name="Group 177">
            <a:extLst>
              <a:ext uri="{FF2B5EF4-FFF2-40B4-BE49-F238E27FC236}">
                <a16:creationId xmlns:a16="http://schemas.microsoft.com/office/drawing/2014/main" id="{1F6D6884-6DF6-4208-A646-B6729ABB599E}"/>
              </a:ext>
            </a:extLst>
          </p:cNvPr>
          <p:cNvGrpSpPr/>
          <p:nvPr/>
        </p:nvGrpSpPr>
        <p:grpSpPr>
          <a:xfrm>
            <a:off x="2807955" y="5642848"/>
            <a:ext cx="442565" cy="440739"/>
            <a:chOff x="7643146" y="2995601"/>
            <a:chExt cx="270958" cy="269839"/>
          </a:xfrm>
        </p:grpSpPr>
        <p:sp>
          <p:nvSpPr>
            <p:cNvPr id="179" name="Freeform 78">
              <a:extLst>
                <a:ext uri="{FF2B5EF4-FFF2-40B4-BE49-F238E27FC236}">
                  <a16:creationId xmlns:a16="http://schemas.microsoft.com/office/drawing/2014/main" id="{C971FAC7-C4F0-42FE-8409-3F04474676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0" name="Line 79">
              <a:extLst>
                <a:ext uri="{FF2B5EF4-FFF2-40B4-BE49-F238E27FC236}">
                  <a16:creationId xmlns:a16="http://schemas.microsoft.com/office/drawing/2014/main" id="{95BDAECF-851B-4FAC-BB2D-4896A8543175}"/>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1" name="Line 80">
              <a:extLst>
                <a:ext uri="{FF2B5EF4-FFF2-40B4-BE49-F238E27FC236}">
                  <a16:creationId xmlns:a16="http://schemas.microsoft.com/office/drawing/2014/main" id="{88C14C6F-F42D-483B-BFB2-3CED28B55326}"/>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2" name="Line 81">
              <a:extLst>
                <a:ext uri="{FF2B5EF4-FFF2-40B4-BE49-F238E27FC236}">
                  <a16:creationId xmlns:a16="http://schemas.microsoft.com/office/drawing/2014/main" id="{DF5051E9-D3B1-4E50-9A06-AE86F6409BB5}"/>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3" name="Line 82">
              <a:extLst>
                <a:ext uri="{FF2B5EF4-FFF2-40B4-BE49-F238E27FC236}">
                  <a16:creationId xmlns:a16="http://schemas.microsoft.com/office/drawing/2014/main" id="{F4C2F34B-E37F-42DF-904F-CA522D83C7EF}"/>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4" name="Line 83">
              <a:extLst>
                <a:ext uri="{FF2B5EF4-FFF2-40B4-BE49-F238E27FC236}">
                  <a16:creationId xmlns:a16="http://schemas.microsoft.com/office/drawing/2014/main" id="{287BF2C2-FE0F-4901-9699-9B99D4E19D2F}"/>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5" name="Line 84">
              <a:extLst>
                <a:ext uri="{FF2B5EF4-FFF2-40B4-BE49-F238E27FC236}">
                  <a16:creationId xmlns:a16="http://schemas.microsoft.com/office/drawing/2014/main" id="{CA90E787-864F-4074-8A57-8C19D1B0CD11}"/>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6" name="Line 85">
              <a:extLst>
                <a:ext uri="{FF2B5EF4-FFF2-40B4-BE49-F238E27FC236}">
                  <a16:creationId xmlns:a16="http://schemas.microsoft.com/office/drawing/2014/main" id="{16964AF9-EA87-4986-B451-2247FDAFD50B}"/>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7" name="Line 86">
              <a:extLst>
                <a:ext uri="{FF2B5EF4-FFF2-40B4-BE49-F238E27FC236}">
                  <a16:creationId xmlns:a16="http://schemas.microsoft.com/office/drawing/2014/main" id="{34D6B450-10C8-4986-9618-564F870104DE}"/>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8" name="Line 87">
              <a:extLst>
                <a:ext uri="{FF2B5EF4-FFF2-40B4-BE49-F238E27FC236}">
                  <a16:creationId xmlns:a16="http://schemas.microsoft.com/office/drawing/2014/main" id="{0971E6E8-F571-4A94-95DB-064DD95B9ACF}"/>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9" name="Line 88">
              <a:extLst>
                <a:ext uri="{FF2B5EF4-FFF2-40B4-BE49-F238E27FC236}">
                  <a16:creationId xmlns:a16="http://schemas.microsoft.com/office/drawing/2014/main" id="{2A84845D-11F6-4D5B-80BD-14428DA27F95}"/>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0" name="Line 89">
              <a:extLst>
                <a:ext uri="{FF2B5EF4-FFF2-40B4-BE49-F238E27FC236}">
                  <a16:creationId xmlns:a16="http://schemas.microsoft.com/office/drawing/2014/main" id="{A3C60E22-D29A-447D-BC25-F36A3562ED0D}"/>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1" name="Line 90">
              <a:extLst>
                <a:ext uri="{FF2B5EF4-FFF2-40B4-BE49-F238E27FC236}">
                  <a16:creationId xmlns:a16="http://schemas.microsoft.com/office/drawing/2014/main" id="{F3F12813-363F-4438-AB14-7124219B4D3C}"/>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2" name="Line 91">
              <a:extLst>
                <a:ext uri="{FF2B5EF4-FFF2-40B4-BE49-F238E27FC236}">
                  <a16:creationId xmlns:a16="http://schemas.microsoft.com/office/drawing/2014/main" id="{21732EB1-2EA5-445E-A40C-9F97CA17393B}"/>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3" name="Line 92">
              <a:extLst>
                <a:ext uri="{FF2B5EF4-FFF2-40B4-BE49-F238E27FC236}">
                  <a16:creationId xmlns:a16="http://schemas.microsoft.com/office/drawing/2014/main" id="{3A5E5598-A0C5-46A0-852C-4D490271021A}"/>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4" name="Line 93">
              <a:extLst>
                <a:ext uri="{FF2B5EF4-FFF2-40B4-BE49-F238E27FC236}">
                  <a16:creationId xmlns:a16="http://schemas.microsoft.com/office/drawing/2014/main" id="{7CF3BC0F-E12B-477A-B372-03D908EDBC5C}"/>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5" name="Line 94">
              <a:extLst>
                <a:ext uri="{FF2B5EF4-FFF2-40B4-BE49-F238E27FC236}">
                  <a16:creationId xmlns:a16="http://schemas.microsoft.com/office/drawing/2014/main" id="{25D497E1-BDC7-44B2-93BD-2CF6ED9F43AE}"/>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6" name="Line 95">
              <a:extLst>
                <a:ext uri="{FF2B5EF4-FFF2-40B4-BE49-F238E27FC236}">
                  <a16:creationId xmlns:a16="http://schemas.microsoft.com/office/drawing/2014/main" id="{72FEB8FC-1975-4852-96AA-2B8EB365C2A9}"/>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7" name="Line 96">
              <a:extLst>
                <a:ext uri="{FF2B5EF4-FFF2-40B4-BE49-F238E27FC236}">
                  <a16:creationId xmlns:a16="http://schemas.microsoft.com/office/drawing/2014/main" id="{B72E478B-F095-4F90-B0D9-50225E362855}"/>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8" name="Line 97">
              <a:extLst>
                <a:ext uri="{FF2B5EF4-FFF2-40B4-BE49-F238E27FC236}">
                  <a16:creationId xmlns:a16="http://schemas.microsoft.com/office/drawing/2014/main" id="{4DBE430A-80EB-4433-A049-EE978BB9A123}"/>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9" name="Line 98">
              <a:extLst>
                <a:ext uri="{FF2B5EF4-FFF2-40B4-BE49-F238E27FC236}">
                  <a16:creationId xmlns:a16="http://schemas.microsoft.com/office/drawing/2014/main" id="{81299979-E143-4BA2-916C-CD1A4F195612}"/>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spTree>
    <p:extLst>
      <p:ext uri="{BB962C8B-B14F-4D97-AF65-F5344CB8AC3E}">
        <p14:creationId xmlns:p14="http://schemas.microsoft.com/office/powerpoint/2010/main" val="262063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a:t>Azure ML service Artifact</a:t>
            </a:r>
          </a:p>
        </p:txBody>
      </p:sp>
      <p:sp>
        <p:nvSpPr>
          <p:cNvPr id="4" name="Text Placeholder 3">
            <a:extLst>
              <a:ext uri="{FF2B5EF4-FFF2-40B4-BE49-F238E27FC236}">
                <a16:creationId xmlns:a16="http://schemas.microsoft.com/office/drawing/2014/main" id="{9335401E-F6CF-44C8-9E78-9AB089556EBC}"/>
              </a:ext>
            </a:extLst>
          </p:cNvPr>
          <p:cNvSpPr>
            <a:spLocks noGrp="1"/>
          </p:cNvSpPr>
          <p:nvPr>
            <p:ph type="body" sz="quarter" idx="12"/>
          </p:nvPr>
        </p:nvSpPr>
        <p:spPr/>
        <p:txBody>
          <a:bodyPr/>
          <a:lstStyle/>
          <a:p>
            <a:r>
              <a:rPr lang="en-US"/>
              <a:t>Workspace</a:t>
            </a:r>
          </a:p>
        </p:txBody>
      </p:sp>
      <p:sp>
        <p:nvSpPr>
          <p:cNvPr id="3" name="Rectangle 2">
            <a:extLst>
              <a:ext uri="{FF2B5EF4-FFF2-40B4-BE49-F238E27FC236}">
                <a16:creationId xmlns:a16="http://schemas.microsoft.com/office/drawing/2014/main" id="{89E03535-7CF7-4364-8C90-697F8130DF48}"/>
              </a:ext>
            </a:extLst>
          </p:cNvPr>
          <p:cNvSpPr/>
          <p:nvPr/>
        </p:nvSpPr>
        <p:spPr>
          <a:xfrm>
            <a:off x="426423" y="1718222"/>
            <a:ext cx="9385311" cy="3992888"/>
          </a:xfrm>
          <a:prstGeom prst="rect">
            <a:avLst/>
          </a:prstGeom>
        </p:spPr>
        <p:txBody>
          <a:bodyPr wrap="square">
            <a:spAutoFit/>
          </a:bodyPr>
          <a:lstStyle/>
          <a:p>
            <a:pPr>
              <a:lnSpc>
                <a:spcPct val="90000"/>
              </a:lnSpc>
              <a:spcAft>
                <a:spcPts val="988"/>
              </a:spcAft>
              <a:buSzPct val="90000"/>
            </a:pPr>
            <a:r>
              <a:rPr lang="en-US" sz="1600">
                <a:solidFill>
                  <a:srgbClr val="000000"/>
                </a:solidFill>
              </a:rPr>
              <a:t>The workspace is the </a:t>
            </a:r>
            <a:r>
              <a:rPr lang="en-US" sz="1600" b="1">
                <a:solidFill>
                  <a:srgbClr val="000000"/>
                </a:solidFill>
              </a:rPr>
              <a:t>top-level resource </a:t>
            </a:r>
            <a:r>
              <a:rPr lang="en-US" sz="1600">
                <a:solidFill>
                  <a:srgbClr val="000000"/>
                </a:solidFill>
              </a:rPr>
              <a:t>for the Azure Machine Learning service. It provides a centralized place to work with all the artifacts you create when using Azure Machine Learning service.</a:t>
            </a:r>
          </a:p>
          <a:p>
            <a:pPr>
              <a:lnSpc>
                <a:spcPct val="90000"/>
              </a:lnSpc>
              <a:spcAft>
                <a:spcPts val="988"/>
              </a:spcAft>
              <a:buSzPct val="90000"/>
            </a:pPr>
            <a:r>
              <a:rPr lang="en-US" sz="1600">
                <a:solidFill>
                  <a:srgbClr val="000000"/>
                </a:solidFill>
              </a:rPr>
              <a:t>The workspace keeps a list of compute targets that can be used to train your model. It also keeps a history of the training runs, including logs, metrics, output, and a snapshot of your scripts. </a:t>
            </a:r>
          </a:p>
          <a:p>
            <a:pPr>
              <a:lnSpc>
                <a:spcPct val="90000"/>
              </a:lnSpc>
              <a:spcAft>
                <a:spcPts val="988"/>
              </a:spcAft>
              <a:buSzPct val="90000"/>
            </a:pPr>
            <a:r>
              <a:rPr lang="en-US" sz="1600">
                <a:solidFill>
                  <a:srgbClr val="000000"/>
                </a:solidFill>
              </a:rPr>
              <a:t>Models are registered with the workspace.</a:t>
            </a:r>
          </a:p>
          <a:p>
            <a:pPr>
              <a:lnSpc>
                <a:spcPct val="90000"/>
              </a:lnSpc>
              <a:spcAft>
                <a:spcPts val="988"/>
              </a:spcAft>
              <a:buSzPct val="90000"/>
            </a:pPr>
            <a:r>
              <a:rPr lang="en-US" sz="1600">
                <a:solidFill>
                  <a:srgbClr val="000000"/>
                </a:solidFill>
              </a:rPr>
              <a:t>You can create multiple workspaces, and each workspace can be shared by multiple people. </a:t>
            </a:r>
          </a:p>
          <a:p>
            <a:pPr>
              <a:lnSpc>
                <a:spcPct val="90000"/>
              </a:lnSpc>
              <a:spcAft>
                <a:spcPts val="988"/>
              </a:spcAft>
              <a:buSzPct val="90000"/>
            </a:pPr>
            <a:r>
              <a:rPr lang="en-US" sz="1600">
                <a:solidFill>
                  <a:srgbClr val="000000"/>
                </a:solidFill>
              </a:rPr>
              <a:t>When you create a new workspace, it automatically creates these Azure resources:</a:t>
            </a:r>
          </a:p>
          <a:p>
            <a:pPr marL="365760" lvl="1">
              <a:spcAft>
                <a:spcPts val="600"/>
              </a:spcAft>
            </a:pPr>
            <a:r>
              <a:rPr lang="en-US" sz="1600">
                <a:solidFill>
                  <a:srgbClr val="000000"/>
                </a:solidFill>
                <a:cs typeface="Segoe UI Semilight" panose="020B0402040204020203" pitchFamily="34" charset="0"/>
                <a:hlinkClick r:id="rId2"/>
              </a:rPr>
              <a:t>Azure Container Registry</a:t>
            </a:r>
            <a:r>
              <a:rPr lang="en-US" sz="1600">
                <a:solidFill>
                  <a:srgbClr val="000000"/>
                </a:solidFill>
                <a:cs typeface="Segoe UI Semilight" panose="020B0402040204020203" pitchFamily="34" charset="0"/>
              </a:rPr>
              <a:t> - Registers docker containers that are used during training and when deploying a model.</a:t>
            </a:r>
          </a:p>
          <a:p>
            <a:pPr marL="365760" lvl="1">
              <a:spcAft>
                <a:spcPts val="600"/>
              </a:spcAft>
            </a:pPr>
            <a:r>
              <a:rPr lang="en-US" sz="1600">
                <a:solidFill>
                  <a:srgbClr val="000000"/>
                </a:solidFill>
                <a:cs typeface="Segoe UI Semilight" panose="020B0402040204020203" pitchFamily="34" charset="0"/>
                <a:hlinkClick r:id="rId3"/>
              </a:rPr>
              <a:t>Azure Storage</a:t>
            </a:r>
            <a:r>
              <a:rPr lang="en-US" sz="1600">
                <a:solidFill>
                  <a:srgbClr val="000000"/>
                </a:solidFill>
                <a:cs typeface="Segoe UI Semilight" panose="020B0402040204020203" pitchFamily="34" charset="0"/>
              </a:rPr>
              <a:t> - Used as the default datastore for the workspace.</a:t>
            </a:r>
          </a:p>
          <a:p>
            <a:pPr marL="365760" lvl="1">
              <a:spcAft>
                <a:spcPts val="600"/>
              </a:spcAft>
            </a:pPr>
            <a:r>
              <a:rPr lang="en-US" sz="1600">
                <a:solidFill>
                  <a:srgbClr val="000000"/>
                </a:solidFill>
                <a:cs typeface="Segoe UI Semilight" panose="020B0402040204020203" pitchFamily="34" charset="0"/>
                <a:hlinkClick r:id="rId4"/>
              </a:rPr>
              <a:t>Azure Application Insights</a:t>
            </a:r>
            <a:r>
              <a:rPr lang="en-US" sz="1600">
                <a:solidFill>
                  <a:srgbClr val="000000"/>
                </a:solidFill>
                <a:cs typeface="Segoe UI Semilight" panose="020B0402040204020203" pitchFamily="34" charset="0"/>
              </a:rPr>
              <a:t> - Stores monitoring information about your models.</a:t>
            </a:r>
          </a:p>
          <a:p>
            <a:pPr marL="365760" lvl="1">
              <a:spcAft>
                <a:spcPts val="600"/>
              </a:spcAft>
            </a:pPr>
            <a:r>
              <a:rPr lang="en-US" sz="1600">
                <a:solidFill>
                  <a:srgbClr val="000000"/>
                </a:solidFill>
                <a:cs typeface="Segoe UI Semilight" panose="020B0402040204020203" pitchFamily="34" charset="0"/>
                <a:hlinkClick r:id="rId5"/>
              </a:rPr>
              <a:t>Azure Key Vault</a:t>
            </a:r>
            <a:r>
              <a:rPr lang="en-US" sz="1600">
                <a:solidFill>
                  <a:srgbClr val="000000"/>
                </a:solidFill>
                <a:cs typeface="Segoe UI Semilight" panose="020B0402040204020203" pitchFamily="34" charset="0"/>
              </a:rPr>
              <a:t> - Stores secrets used by compute targets and other sensitive information needed by the workspace.</a:t>
            </a:r>
            <a:endParaRPr lang="en-US" sz="1600" b="0" i="0">
              <a:solidFill>
                <a:srgbClr val="000000"/>
              </a:solidFill>
              <a:effectLst/>
              <a:cs typeface="Segoe UI Semilight" panose="020B0402040204020203" pitchFamily="34" charset="0"/>
            </a:endParaRPr>
          </a:p>
        </p:txBody>
      </p:sp>
      <p:grpSp>
        <p:nvGrpSpPr>
          <p:cNvPr id="14" name="Group 13">
            <a:extLst>
              <a:ext uri="{FF2B5EF4-FFF2-40B4-BE49-F238E27FC236}">
                <a16:creationId xmlns:a16="http://schemas.microsoft.com/office/drawing/2014/main" id="{92367530-783F-4DB0-91E9-E01FBB97901B}"/>
              </a:ext>
            </a:extLst>
          </p:cNvPr>
          <p:cNvGrpSpPr/>
          <p:nvPr/>
        </p:nvGrpSpPr>
        <p:grpSpPr>
          <a:xfrm>
            <a:off x="10974635" y="320182"/>
            <a:ext cx="877637" cy="722760"/>
            <a:chOff x="10170589" y="2944568"/>
            <a:chExt cx="1749777" cy="1440993"/>
          </a:xfrm>
        </p:grpSpPr>
        <p:sp>
          <p:nvSpPr>
            <p:cNvPr id="7" name="Freeform: Shape 6">
              <a:extLst>
                <a:ext uri="{FF2B5EF4-FFF2-40B4-BE49-F238E27FC236}">
                  <a16:creationId xmlns:a16="http://schemas.microsoft.com/office/drawing/2014/main" id="{C2238808-2546-4555-9ABC-5FCC8265BD65}"/>
                </a:ext>
              </a:extLst>
            </p:cNvPr>
            <p:cNvSpPr/>
            <p:nvPr/>
          </p:nvSpPr>
          <p:spPr>
            <a:xfrm>
              <a:off x="10170589" y="2944568"/>
              <a:ext cx="1543921" cy="1440993"/>
            </a:xfrm>
            <a:custGeom>
              <a:avLst/>
              <a:gdLst>
                <a:gd name="connsiteX0" fmla="*/ 1469998 w 1543920"/>
                <a:gd name="connsiteY0" fmla="*/ 374302 h 1440992"/>
                <a:gd name="connsiteX1" fmla="*/ 1469998 w 1543920"/>
                <a:gd name="connsiteY1" fmla="*/ 252378 h 1440992"/>
                <a:gd name="connsiteX2" fmla="*/ 714226 w 1543920"/>
                <a:gd name="connsiteY2" fmla="*/ 252378 h 1440992"/>
                <a:gd name="connsiteX3" fmla="*/ 541094 w 1543920"/>
                <a:gd name="connsiteY3" fmla="*/ 77196 h 1440992"/>
                <a:gd name="connsiteX4" fmla="*/ 77196 w 1543920"/>
                <a:gd name="connsiteY4" fmla="*/ 77196 h 1440992"/>
                <a:gd name="connsiteX5" fmla="*/ 77196 w 1543920"/>
                <a:gd name="connsiteY5" fmla="*/ 1361053 h 1440992"/>
                <a:gd name="connsiteX6" fmla="*/ 156681 w 1543920"/>
                <a:gd name="connsiteY6" fmla="*/ 1427565 h 1440992"/>
                <a:gd name="connsiteX7" fmla="*/ 1456936 w 1543920"/>
                <a:gd name="connsiteY7" fmla="*/ 1427565 h 1440992"/>
                <a:gd name="connsiteX8" fmla="*/ 1523366 w 1543920"/>
                <a:gd name="connsiteY8" fmla="*/ 1361053 h 1440992"/>
                <a:gd name="connsiteX9" fmla="*/ 1523366 w 1543920"/>
                <a:gd name="connsiteY9" fmla="*/ 374302 h 1440992"/>
                <a:gd name="connsiteX10" fmla="*/ 1469998 w 1543920"/>
                <a:gd name="connsiteY10" fmla="*/ 374302 h 1440992"/>
                <a:gd name="connsiteX11" fmla="*/ 1469998 w 1543920"/>
                <a:gd name="connsiteY11" fmla="*/ 374302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3920" h="1440992">
                  <a:moveTo>
                    <a:pt x="1469998" y="374302"/>
                  </a:moveTo>
                  <a:cubicBezTo>
                    <a:pt x="1469998" y="252378"/>
                    <a:pt x="1469998" y="252378"/>
                    <a:pt x="1469998" y="252378"/>
                  </a:cubicBezTo>
                  <a:cubicBezTo>
                    <a:pt x="714226" y="252378"/>
                    <a:pt x="714226" y="252378"/>
                    <a:pt x="714226" y="252378"/>
                  </a:cubicBezTo>
                  <a:cubicBezTo>
                    <a:pt x="541094" y="77196"/>
                    <a:pt x="541094" y="77196"/>
                    <a:pt x="541094" y="77196"/>
                  </a:cubicBezTo>
                  <a:cubicBezTo>
                    <a:pt x="77196" y="77196"/>
                    <a:pt x="77196" y="77196"/>
                    <a:pt x="77196" y="77196"/>
                  </a:cubicBezTo>
                  <a:cubicBezTo>
                    <a:pt x="77196" y="1361053"/>
                    <a:pt x="77196" y="1361053"/>
                    <a:pt x="77196" y="1361053"/>
                  </a:cubicBezTo>
                  <a:cubicBezTo>
                    <a:pt x="77196" y="1400958"/>
                    <a:pt x="117470" y="1427565"/>
                    <a:pt x="156681" y="1427565"/>
                  </a:cubicBezTo>
                  <a:cubicBezTo>
                    <a:pt x="1456936" y="1427565"/>
                    <a:pt x="1456936" y="1427565"/>
                    <a:pt x="1456936" y="1427565"/>
                  </a:cubicBezTo>
                  <a:cubicBezTo>
                    <a:pt x="1496152" y="1427565"/>
                    <a:pt x="1523366" y="1400958"/>
                    <a:pt x="1523366" y="1361053"/>
                  </a:cubicBezTo>
                  <a:cubicBezTo>
                    <a:pt x="1523366" y="374302"/>
                    <a:pt x="1523366" y="374302"/>
                    <a:pt x="1523366" y="374302"/>
                  </a:cubicBezTo>
                  <a:cubicBezTo>
                    <a:pt x="1469998" y="374302"/>
                    <a:pt x="1469998" y="374302"/>
                    <a:pt x="1469998" y="374302"/>
                  </a:cubicBezTo>
                  <a:cubicBezTo>
                    <a:pt x="1469998" y="374302"/>
                    <a:pt x="1469998" y="374302"/>
                    <a:pt x="1469998" y="374302"/>
                  </a:cubicBezTo>
                  <a:close/>
                </a:path>
              </a:pathLst>
            </a:custGeom>
            <a:solidFill>
              <a:schemeClr val="bg1"/>
            </a:solidFill>
            <a:ln w="9525" cap="flat">
              <a:solidFill>
                <a:schemeClr val="tx2"/>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8057FA6-4356-4519-B4A4-706A145EAC7C}"/>
                </a:ext>
              </a:extLst>
            </p:cNvPr>
            <p:cNvSpPr/>
            <p:nvPr/>
          </p:nvSpPr>
          <p:spPr>
            <a:xfrm>
              <a:off x="10170589" y="2944568"/>
              <a:ext cx="1543921" cy="1440993"/>
            </a:xfrm>
            <a:custGeom>
              <a:avLst/>
              <a:gdLst>
                <a:gd name="connsiteX0" fmla="*/ 549744 w 1543920"/>
                <a:gd name="connsiteY0" fmla="*/ 77196 h 1440992"/>
                <a:gd name="connsiteX1" fmla="*/ 77196 w 1543920"/>
                <a:gd name="connsiteY1" fmla="*/ 77196 h 1440992"/>
                <a:gd name="connsiteX2" fmla="*/ 77196 w 1543920"/>
                <a:gd name="connsiteY2" fmla="*/ 1361053 h 1440992"/>
                <a:gd name="connsiteX3" fmla="*/ 146823 w 1543920"/>
                <a:gd name="connsiteY3" fmla="*/ 1427565 h 1440992"/>
                <a:gd name="connsiteX4" fmla="*/ 216451 w 1543920"/>
                <a:gd name="connsiteY4" fmla="*/ 1361053 h 1440992"/>
                <a:gd name="connsiteX5" fmla="*/ 216451 w 1543920"/>
                <a:gd name="connsiteY5" fmla="*/ 374302 h 1440992"/>
                <a:gd name="connsiteX6" fmla="*/ 1523366 w 1543920"/>
                <a:gd name="connsiteY6" fmla="*/ 374302 h 1440992"/>
                <a:gd name="connsiteX7" fmla="*/ 1523366 w 1543920"/>
                <a:gd name="connsiteY7" fmla="*/ 374302 h 1440992"/>
                <a:gd name="connsiteX8" fmla="*/ 1523366 w 1543920"/>
                <a:gd name="connsiteY8" fmla="*/ 374302 h 1440992"/>
                <a:gd name="connsiteX9" fmla="*/ 1523366 w 1543920"/>
                <a:gd name="connsiteY9" fmla="*/ 252378 h 1440992"/>
                <a:gd name="connsiteX10" fmla="*/ 897882 w 1543920"/>
                <a:gd name="connsiteY10" fmla="*/ 252378 h 1440992"/>
                <a:gd name="connsiteX11" fmla="*/ 731212 w 1543920"/>
                <a:gd name="connsiteY11" fmla="*/ 252378 h 1440992"/>
                <a:gd name="connsiteX12" fmla="*/ 549744 w 1543920"/>
                <a:gd name="connsiteY12" fmla="*/ 77196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3920" h="1440992">
                  <a:moveTo>
                    <a:pt x="549744" y="77196"/>
                  </a:moveTo>
                  <a:cubicBezTo>
                    <a:pt x="77196" y="77196"/>
                    <a:pt x="77196" y="77196"/>
                    <a:pt x="77196" y="77196"/>
                  </a:cubicBezTo>
                  <a:cubicBezTo>
                    <a:pt x="77196" y="1361053"/>
                    <a:pt x="77196" y="1361053"/>
                    <a:pt x="77196" y="1361053"/>
                  </a:cubicBezTo>
                  <a:cubicBezTo>
                    <a:pt x="77196" y="1400958"/>
                    <a:pt x="105724" y="1427565"/>
                    <a:pt x="146823" y="1427565"/>
                  </a:cubicBezTo>
                  <a:cubicBezTo>
                    <a:pt x="175352" y="1427565"/>
                    <a:pt x="216451" y="1400958"/>
                    <a:pt x="216451" y="1361053"/>
                  </a:cubicBezTo>
                  <a:cubicBezTo>
                    <a:pt x="216451" y="374302"/>
                    <a:pt x="216451" y="374302"/>
                    <a:pt x="216451" y="374302"/>
                  </a:cubicBezTo>
                  <a:cubicBezTo>
                    <a:pt x="1523366" y="374302"/>
                    <a:pt x="1523366" y="374302"/>
                    <a:pt x="1523366" y="374302"/>
                  </a:cubicBezTo>
                  <a:cubicBezTo>
                    <a:pt x="1523366" y="374302"/>
                    <a:pt x="1523366" y="374302"/>
                    <a:pt x="1523366" y="374302"/>
                  </a:cubicBezTo>
                  <a:cubicBezTo>
                    <a:pt x="1523366" y="374302"/>
                    <a:pt x="1523366" y="374302"/>
                    <a:pt x="1523366" y="374302"/>
                  </a:cubicBezTo>
                  <a:cubicBezTo>
                    <a:pt x="1523366" y="252378"/>
                    <a:pt x="1523366" y="252378"/>
                    <a:pt x="1523366" y="252378"/>
                  </a:cubicBezTo>
                  <a:cubicBezTo>
                    <a:pt x="897882" y="252378"/>
                    <a:pt x="897882" y="252378"/>
                    <a:pt x="897882" y="252378"/>
                  </a:cubicBezTo>
                  <a:cubicBezTo>
                    <a:pt x="731212" y="252378"/>
                    <a:pt x="731212" y="252378"/>
                    <a:pt x="731212" y="252378"/>
                  </a:cubicBezTo>
                  <a:cubicBezTo>
                    <a:pt x="549744" y="77196"/>
                    <a:pt x="549744" y="77196"/>
                    <a:pt x="549744" y="77196"/>
                  </a:cubicBezTo>
                  <a:close/>
                </a:path>
              </a:pathLst>
            </a:custGeom>
            <a:solidFill>
              <a:schemeClr val="bg1"/>
            </a:solidFill>
            <a:ln w="9525" cap="flat">
              <a:solidFill>
                <a:schemeClr val="tx2"/>
              </a:solid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ACF7E5C1-FD42-4AE2-A9A6-3BAFEB85A9B6}"/>
                </a:ext>
              </a:extLst>
            </p:cNvPr>
            <p:cNvGrpSpPr/>
            <p:nvPr/>
          </p:nvGrpSpPr>
          <p:grpSpPr>
            <a:xfrm>
              <a:off x="10730474" y="2967896"/>
              <a:ext cx="1189892" cy="1272330"/>
              <a:chOff x="8882196" y="3721867"/>
              <a:chExt cx="285941" cy="305752"/>
            </a:xfrm>
            <a:solidFill>
              <a:schemeClr val="bg1"/>
            </a:solidFill>
          </p:grpSpPr>
          <p:sp>
            <p:nvSpPr>
              <p:cNvPr id="11" name="Rectangle 10">
                <a:extLst>
                  <a:ext uri="{FF2B5EF4-FFF2-40B4-BE49-F238E27FC236}">
                    <a16:creationId xmlns:a16="http://schemas.microsoft.com/office/drawing/2014/main" id="{F9B92CE3-F054-47D8-841A-8E7CE400D69A}"/>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Freeform 123">
                <a:extLst>
                  <a:ext uri="{FF2B5EF4-FFF2-40B4-BE49-F238E27FC236}">
                    <a16:creationId xmlns:a16="http://schemas.microsoft.com/office/drawing/2014/main" id="{25C8EB4A-4B10-4B2B-B467-C19FF62D7592}"/>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24">
                <a:extLst>
                  <a:ext uri="{FF2B5EF4-FFF2-40B4-BE49-F238E27FC236}">
                    <a16:creationId xmlns:a16="http://schemas.microsoft.com/office/drawing/2014/main" id="{BED31583-8B15-48B5-987B-997B0BCC5E10}"/>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4498098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a:t>Azure ML service 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041" y="1409699"/>
            <a:ext cx="11234025" cy="471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075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767A2-C88A-4667-909A-B26806D635DE}"/>
              </a:ext>
            </a:extLst>
          </p:cNvPr>
          <p:cNvSpPr>
            <a:spLocks noGrp="1"/>
          </p:cNvSpPr>
          <p:nvPr>
            <p:ph type="title"/>
          </p:nvPr>
        </p:nvSpPr>
        <p:spPr/>
        <p:txBody>
          <a:bodyPr/>
          <a:lstStyle/>
          <a:p>
            <a:r>
              <a:rPr lang="en-US"/>
              <a:t>Azure ML service Artifacts</a:t>
            </a:r>
          </a:p>
        </p:txBody>
      </p:sp>
      <p:sp>
        <p:nvSpPr>
          <p:cNvPr id="6" name="Text Placeholder 5">
            <a:extLst>
              <a:ext uri="{FF2B5EF4-FFF2-40B4-BE49-F238E27FC236}">
                <a16:creationId xmlns:a16="http://schemas.microsoft.com/office/drawing/2014/main" id="{135A82F4-9A1D-4369-BFAB-69CECFF1EC81}"/>
              </a:ext>
            </a:extLst>
          </p:cNvPr>
          <p:cNvSpPr>
            <a:spLocks noGrp="1"/>
          </p:cNvSpPr>
          <p:nvPr>
            <p:ph type="body" sz="quarter" idx="12"/>
          </p:nvPr>
        </p:nvSpPr>
        <p:spPr/>
        <p:txBody>
          <a:bodyPr/>
          <a:lstStyle/>
          <a:p>
            <a:r>
              <a:rPr lang="en-US"/>
              <a:t>Models and Model Registry</a:t>
            </a:r>
          </a:p>
        </p:txBody>
      </p:sp>
      <p:pic>
        <p:nvPicPr>
          <p:cNvPr id="10242" name="Picture 2">
            <a:extLst>
              <a:ext uri="{FF2B5EF4-FFF2-40B4-BE49-F238E27FC236}">
                <a16:creationId xmlns:a16="http://schemas.microsoft.com/office/drawing/2014/main" id="{9A79B99E-D8D5-4B2B-A385-955D249CE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3055" y="1731196"/>
            <a:ext cx="670118" cy="67011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94B619E-94F8-4EC4-BCD8-18E480617445}"/>
              </a:ext>
            </a:extLst>
          </p:cNvPr>
          <p:cNvGrpSpPr/>
          <p:nvPr/>
        </p:nvGrpSpPr>
        <p:grpSpPr>
          <a:xfrm rot="1800000">
            <a:off x="540505" y="1783688"/>
            <a:ext cx="512177" cy="593570"/>
            <a:chOff x="6281977" y="1925712"/>
            <a:chExt cx="609366" cy="706203"/>
          </a:xfrm>
        </p:grpSpPr>
        <p:sp>
          <p:nvSpPr>
            <p:cNvPr id="9" name="Hexagon 8">
              <a:extLst>
                <a:ext uri="{FF2B5EF4-FFF2-40B4-BE49-F238E27FC236}">
                  <a16:creationId xmlns:a16="http://schemas.microsoft.com/office/drawing/2014/main" id="{6D569821-F225-487B-90DB-8C17CE5529F1}"/>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4BB807EE-4CDF-48F9-A02A-77149BB96D6D}"/>
                </a:ext>
              </a:extLst>
            </p:cNvPr>
            <p:cNvCxnSpPr>
              <a:stCxn id="9" idx="3"/>
              <a:endCxn id="9"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8D25895-E205-408F-AEF4-5A6B60EAAE02}"/>
                </a:ext>
              </a:extLst>
            </p:cNvPr>
            <p:cNvGrpSpPr/>
            <p:nvPr/>
          </p:nvGrpSpPr>
          <p:grpSpPr>
            <a:xfrm>
              <a:off x="6584950" y="2093649"/>
              <a:ext cx="281406" cy="372551"/>
              <a:chOff x="6584950" y="2093146"/>
              <a:chExt cx="281406" cy="372551"/>
            </a:xfrm>
          </p:grpSpPr>
          <p:cxnSp>
            <p:nvCxnSpPr>
              <p:cNvPr id="24" name="Straight Connector 23">
                <a:extLst>
                  <a:ext uri="{FF2B5EF4-FFF2-40B4-BE49-F238E27FC236}">
                    <a16:creationId xmlns:a16="http://schemas.microsoft.com/office/drawing/2014/main" id="{37F14BCC-3C77-40D6-9626-D03D845781B4}"/>
                  </a:ext>
                </a:extLst>
              </p:cNvPr>
              <p:cNvCxnSpPr>
                <a:cxnSpLocks/>
                <a:stCxn id="9"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25F8A9-83BE-4314-8590-DC1D074A8DA9}"/>
                  </a:ext>
                </a:extLst>
              </p:cNvPr>
              <p:cNvCxnSpPr>
                <a:stCxn id="9"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ABD415-14CE-4B9B-8861-B79E0D2C9406}"/>
                  </a:ext>
                </a:extLst>
              </p:cNvPr>
              <p:cNvCxnSpPr>
                <a:cxnSpLocks/>
                <a:stCxn id="9"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A0BA826-0711-43D8-B082-214D4B42B2FE}"/>
                </a:ext>
              </a:extLst>
            </p:cNvPr>
            <p:cNvGrpSpPr/>
            <p:nvPr/>
          </p:nvGrpSpPr>
          <p:grpSpPr>
            <a:xfrm flipH="1">
              <a:off x="6304801" y="2093649"/>
              <a:ext cx="281406" cy="372551"/>
              <a:chOff x="6584950" y="2093146"/>
              <a:chExt cx="281406" cy="372551"/>
            </a:xfrm>
          </p:grpSpPr>
          <p:cxnSp>
            <p:nvCxnSpPr>
              <p:cNvPr id="21" name="Straight Connector 20">
                <a:extLst>
                  <a:ext uri="{FF2B5EF4-FFF2-40B4-BE49-F238E27FC236}">
                    <a16:creationId xmlns:a16="http://schemas.microsoft.com/office/drawing/2014/main" id="{D3B5C2E9-E8A8-4479-B38E-6E7D98085801}"/>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0640F2-05C8-4DD7-BBFF-F5382EEC06B1}"/>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F1EEFF-FF8E-4948-B721-B588D9B4008D}"/>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CFD183A8-76C2-424B-B83E-89EE47CC9238}"/>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DE7DA02-2D8F-4DA3-B571-DE7B8BCA653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CC303B85-3E06-42D0-B831-042D5B36EDB3}"/>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11BBAE9-4C0E-43BB-AA87-52FA7E5A0382}"/>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22806F21-B0C4-4DEC-9818-20FE0F00AFF9}"/>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80C735B-0F94-4AC5-9832-5B7BFC5D744F}"/>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6B1441B2-ECB1-4922-B686-CD194D6F3AD8}"/>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39D14EBF-0AA4-4C9E-9A52-DE9360AC447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6AA26CC3-D4F7-4C77-B2E3-525F014BA310}"/>
              </a:ext>
            </a:extLst>
          </p:cNvPr>
          <p:cNvSpPr/>
          <p:nvPr/>
        </p:nvSpPr>
        <p:spPr>
          <a:xfrm>
            <a:off x="426422" y="2535829"/>
            <a:ext cx="5442749" cy="3424784"/>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Model</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machine learning model is an artifact that is created by your training process. You use a model to get predictions on new data.</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model is produced by a </a:t>
            </a:r>
            <a:r>
              <a:rPr lang="en-US" sz="1600" b="1">
                <a:gradFill>
                  <a:gsLst>
                    <a:gs pos="40075">
                      <a:schemeClr val="accent2">
                        <a:lumMod val="50000"/>
                      </a:schemeClr>
                    </a:gs>
                    <a:gs pos="30000">
                      <a:schemeClr val="accent2">
                        <a:lumMod val="50000"/>
                      </a:schemeClr>
                    </a:gs>
                  </a:gsLst>
                  <a:lin ang="5400000" scaled="0"/>
                </a:gradFill>
              </a:rPr>
              <a:t>run</a:t>
            </a:r>
            <a:r>
              <a:rPr lang="en-US" sz="1600">
                <a:gradFill>
                  <a:gsLst>
                    <a:gs pos="40075">
                      <a:schemeClr val="accent2">
                        <a:lumMod val="50000"/>
                      </a:schemeClr>
                    </a:gs>
                    <a:gs pos="30000">
                      <a:schemeClr val="accent2">
                        <a:lumMod val="50000"/>
                      </a:schemeClr>
                    </a:gs>
                  </a:gsLst>
                  <a:lin ang="5400000" scaled="0"/>
                </a:gradFill>
              </a:rPr>
              <a:t> in Azure Machine Learning. </a:t>
            </a:r>
          </a:p>
          <a:p>
            <a:pPr lvl="1">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Note: You can also use a model trained outside of Azure Machine Learning. </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Azure Machine Learning service is framework agnostic — you can use any popular machine learning framework when creating a model.</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model can be registered under an Azure Machine Learning service workspace</a:t>
            </a:r>
          </a:p>
        </p:txBody>
      </p:sp>
      <p:sp>
        <p:nvSpPr>
          <p:cNvPr id="28" name="Rectangle 27">
            <a:extLst>
              <a:ext uri="{FF2B5EF4-FFF2-40B4-BE49-F238E27FC236}">
                <a16:creationId xmlns:a16="http://schemas.microsoft.com/office/drawing/2014/main" id="{7EF869DF-56A6-411B-8EB9-97C5F84DB616}"/>
              </a:ext>
            </a:extLst>
          </p:cNvPr>
          <p:cNvSpPr/>
          <p:nvPr/>
        </p:nvSpPr>
        <p:spPr>
          <a:xfrm>
            <a:off x="6416097" y="2535829"/>
            <a:ext cx="5545531" cy="2341667"/>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Model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Keeps track of all the models in your Azure Machine Learning service workspace.</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Models are identified by name and version. </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You can provide additional metadata tags when you register the model, and then use these tags when searching for models.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You cannot delete models that are being used by an image.</a:t>
            </a:r>
          </a:p>
        </p:txBody>
      </p:sp>
    </p:spTree>
    <p:extLst>
      <p:ext uri="{BB962C8B-B14F-4D97-AF65-F5344CB8AC3E}">
        <p14:creationId xmlns:p14="http://schemas.microsoft.com/office/powerpoint/2010/main" val="29733032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9A36-C438-4F09-857F-98941EB3A9F1}"/>
              </a:ext>
            </a:extLst>
          </p:cNvPr>
          <p:cNvSpPr>
            <a:spLocks noGrp="1"/>
          </p:cNvSpPr>
          <p:nvPr>
            <p:ph type="title"/>
          </p:nvPr>
        </p:nvSpPr>
        <p:spPr>
          <a:xfrm>
            <a:off x="426424" y="302551"/>
            <a:ext cx="11336039" cy="758022"/>
          </a:xfrm>
        </p:spPr>
        <p:txBody>
          <a:bodyPr/>
          <a:lstStyle/>
          <a:p>
            <a:r>
              <a:rPr lang="en-US"/>
              <a:t>Azure ML Artifacts</a:t>
            </a:r>
          </a:p>
        </p:txBody>
      </p:sp>
      <p:sp>
        <p:nvSpPr>
          <p:cNvPr id="4" name="Text Placeholder 3">
            <a:extLst>
              <a:ext uri="{FF2B5EF4-FFF2-40B4-BE49-F238E27FC236}">
                <a16:creationId xmlns:a16="http://schemas.microsoft.com/office/drawing/2014/main" id="{6ED8AA0B-A0E0-4FDA-8C2A-4F8C70A23432}"/>
              </a:ext>
            </a:extLst>
          </p:cNvPr>
          <p:cNvSpPr>
            <a:spLocks noGrp="1"/>
          </p:cNvSpPr>
          <p:nvPr>
            <p:ph type="body" sz="quarter" idx="12"/>
          </p:nvPr>
        </p:nvSpPr>
        <p:spPr/>
        <p:txBody>
          <a:bodyPr/>
          <a:lstStyle/>
          <a:p>
            <a:r>
              <a:rPr lang="en-US"/>
              <a:t>Runs and Experiments</a:t>
            </a:r>
          </a:p>
        </p:txBody>
      </p:sp>
      <p:sp>
        <p:nvSpPr>
          <p:cNvPr id="49" name="Rectangle 48">
            <a:extLst>
              <a:ext uri="{FF2B5EF4-FFF2-40B4-BE49-F238E27FC236}">
                <a16:creationId xmlns:a16="http://schemas.microsoft.com/office/drawing/2014/main" id="{609F881C-514B-4026-985C-ED2E19B3589D}"/>
              </a:ext>
            </a:extLst>
          </p:cNvPr>
          <p:cNvSpPr/>
          <p:nvPr/>
        </p:nvSpPr>
        <p:spPr>
          <a:xfrm>
            <a:off x="5360372" y="1563546"/>
            <a:ext cx="6574453" cy="4831579"/>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Experiment</a:t>
            </a:r>
          </a:p>
          <a:p>
            <a:pPr>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Grouping of many runs from a given script. </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Always belongs to a workspace.</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Stores information about runs</a:t>
            </a:r>
          </a:p>
          <a:p>
            <a:pPr>
              <a:lnSpc>
                <a:spcPct val="90000"/>
              </a:lnSpc>
              <a:spcAft>
                <a:spcPts val="488"/>
              </a:spcAft>
              <a:buSzPct val="90000"/>
              <a:defRPr/>
            </a:pPr>
            <a:endParaRPr lang="en-US" sz="1800">
              <a:solidFill>
                <a:schemeClr val="tx2"/>
              </a:solidFill>
              <a:latin typeface="+mj-lt"/>
            </a:endParaRPr>
          </a:p>
          <a:p>
            <a:pPr>
              <a:lnSpc>
                <a:spcPct val="90000"/>
              </a:lnSpc>
              <a:spcAft>
                <a:spcPts val="488"/>
              </a:spcAft>
              <a:buSzPct val="90000"/>
              <a:defRPr/>
            </a:pPr>
            <a:r>
              <a:rPr lang="en-US" sz="1800">
                <a:solidFill>
                  <a:schemeClr val="tx2"/>
                </a:solidFill>
                <a:latin typeface="+mj-lt"/>
              </a:rPr>
              <a:t>Run</a:t>
            </a:r>
          </a:p>
          <a:p>
            <a:pPr>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Produced when you submit a script to train a model.  Contains:</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Metadata about the run (timestamp, duration etc.)</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Metrics logged by your script.</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Output files autocollected by the experiment, or explicitly uploaded by you.</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A snapshot of the directory that contains your scripts, prior to the run.</a:t>
            </a:r>
          </a:p>
          <a:p>
            <a:pPr lvl="0">
              <a:lnSpc>
                <a:spcPct val="90000"/>
              </a:lnSpc>
              <a:spcAft>
                <a:spcPts val="488"/>
              </a:spcAft>
              <a:buSzPct val="90000"/>
              <a:defRPr/>
            </a:pPr>
            <a:endParaRPr lang="en-US" sz="1800">
              <a:solidFill>
                <a:srgbClr val="0078D4"/>
              </a:solidFill>
              <a:latin typeface="Segoe UI Semibold"/>
            </a:endParaRPr>
          </a:p>
          <a:p>
            <a:pPr lvl="0">
              <a:lnSpc>
                <a:spcPct val="90000"/>
              </a:lnSpc>
              <a:spcAft>
                <a:spcPts val="488"/>
              </a:spcAft>
              <a:buSzPct val="90000"/>
              <a:defRPr/>
            </a:pPr>
            <a:r>
              <a:rPr lang="en-US" sz="1800">
                <a:solidFill>
                  <a:srgbClr val="0078D4"/>
                </a:solidFill>
                <a:latin typeface="Segoe UI Semibold"/>
              </a:rPr>
              <a:t>Run configuration</a:t>
            </a:r>
          </a:p>
          <a:p>
            <a:pPr lvl="0">
              <a:lnSpc>
                <a:spcPct val="90000"/>
              </a:lnSpc>
              <a:spcAft>
                <a:spcPts val="488"/>
              </a:spcAft>
              <a:buSzPct val="90000"/>
              <a:defRPr/>
            </a:pPr>
            <a:r>
              <a:rPr lang="en-US" sz="1600">
                <a:gradFill>
                  <a:gsLst>
                    <a:gs pos="40075">
                      <a:srgbClr val="3C3C41">
                        <a:lumMod val="50000"/>
                      </a:srgbClr>
                    </a:gs>
                    <a:gs pos="30000">
                      <a:srgbClr val="3C3C41">
                        <a:lumMod val="50000"/>
                      </a:srgbClr>
                    </a:gs>
                  </a:gsLst>
                  <a:lin ang="5400000" scaled="0"/>
                </a:gradFill>
              </a:rPr>
              <a:t>A set of instructions that defines how a script should be run in a given compute target.</a:t>
            </a:r>
          </a:p>
        </p:txBody>
      </p:sp>
      <p:grpSp>
        <p:nvGrpSpPr>
          <p:cNvPr id="51" name="Group 11">
            <a:extLst>
              <a:ext uri="{FF2B5EF4-FFF2-40B4-BE49-F238E27FC236}">
                <a16:creationId xmlns:a16="http://schemas.microsoft.com/office/drawing/2014/main" id="{F5FCCB6A-32CC-4841-AE39-098C24272E05}"/>
              </a:ext>
            </a:extLst>
          </p:cNvPr>
          <p:cNvGrpSpPr>
            <a:grpSpLocks noChangeAspect="1"/>
          </p:cNvGrpSpPr>
          <p:nvPr/>
        </p:nvGrpSpPr>
        <p:grpSpPr bwMode="auto">
          <a:xfrm>
            <a:off x="921674" y="2404866"/>
            <a:ext cx="2549123" cy="2776733"/>
            <a:chOff x="3861" y="4291602"/>
            <a:chExt cx="112" cy="244433"/>
          </a:xfrm>
        </p:grpSpPr>
        <p:sp>
          <p:nvSpPr>
            <p:cNvPr id="52" name="Freeform 12">
              <a:extLst>
                <a:ext uri="{FF2B5EF4-FFF2-40B4-BE49-F238E27FC236}">
                  <a16:creationId xmlns:a16="http://schemas.microsoft.com/office/drawing/2014/main" id="{10ECEE89-5AD4-4B96-9512-EE6E36020650}"/>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3" name="Line 13">
              <a:extLst>
                <a:ext uri="{FF2B5EF4-FFF2-40B4-BE49-F238E27FC236}">
                  <a16:creationId xmlns:a16="http://schemas.microsoft.com/office/drawing/2014/main" id="{CDB74ADD-239F-4D80-BFB0-49EE12A004FC}"/>
                </a:ext>
              </a:extLst>
            </p:cNvPr>
            <p:cNvSpPr>
              <a:spLocks noChangeShapeType="1"/>
            </p:cNvSpPr>
            <p:nvPr/>
          </p:nvSpPr>
          <p:spPr bwMode="auto">
            <a:xfrm>
              <a:off x="3874" y="4469918"/>
              <a:ext cx="8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4" name="Line 14">
              <a:extLst>
                <a:ext uri="{FF2B5EF4-FFF2-40B4-BE49-F238E27FC236}">
                  <a16:creationId xmlns:a16="http://schemas.microsoft.com/office/drawing/2014/main" id="{41260D20-5811-44CA-8909-0B5C4C5D55A4}"/>
                </a:ext>
              </a:extLst>
            </p:cNvPr>
            <p:cNvSpPr>
              <a:spLocks noChangeShapeType="1"/>
            </p:cNvSpPr>
            <p:nvPr/>
          </p:nvSpPr>
          <p:spPr bwMode="auto">
            <a:xfrm>
              <a:off x="3923" y="4335680"/>
              <a:ext cx="1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5" name="Line 15">
              <a:extLst>
                <a:ext uri="{FF2B5EF4-FFF2-40B4-BE49-F238E27FC236}">
                  <a16:creationId xmlns:a16="http://schemas.microsoft.com/office/drawing/2014/main" id="{0874FDB6-2F65-4D2B-99D3-2F7513D42EF2}"/>
                </a:ext>
              </a:extLst>
            </p:cNvPr>
            <p:cNvSpPr>
              <a:spLocks noChangeShapeType="1"/>
            </p:cNvSpPr>
            <p:nvPr/>
          </p:nvSpPr>
          <p:spPr bwMode="auto">
            <a:xfrm>
              <a:off x="3923" y="4379758"/>
              <a:ext cx="1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6" name="Line 16">
              <a:extLst>
                <a:ext uri="{FF2B5EF4-FFF2-40B4-BE49-F238E27FC236}">
                  <a16:creationId xmlns:a16="http://schemas.microsoft.com/office/drawing/2014/main" id="{7F5BEFFA-1D3B-4C0C-B4F9-FE07696BBF28}"/>
                </a:ext>
              </a:extLst>
            </p:cNvPr>
            <p:cNvSpPr>
              <a:spLocks noChangeShapeType="1"/>
            </p:cNvSpPr>
            <p:nvPr/>
          </p:nvSpPr>
          <p:spPr bwMode="auto">
            <a:xfrm>
              <a:off x="3923" y="4425840"/>
              <a:ext cx="2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7" name="Line 17">
              <a:extLst>
                <a:ext uri="{FF2B5EF4-FFF2-40B4-BE49-F238E27FC236}">
                  <a16:creationId xmlns:a16="http://schemas.microsoft.com/office/drawing/2014/main" id="{9127569D-9604-456F-B328-0A4B42781EAC}"/>
                </a:ext>
              </a:extLst>
            </p:cNvPr>
            <p:cNvSpPr>
              <a:spLocks noChangeShapeType="1"/>
            </p:cNvSpPr>
            <p:nvPr/>
          </p:nvSpPr>
          <p:spPr bwMode="auto">
            <a:xfrm>
              <a:off x="3883" y="4291602"/>
              <a:ext cx="68"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12373949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D7D8-8EF7-4BCC-94C2-76EDE41D0BC0}"/>
              </a:ext>
            </a:extLst>
          </p:cNvPr>
          <p:cNvSpPr>
            <a:spLocks noGrp="1"/>
          </p:cNvSpPr>
          <p:nvPr>
            <p:ph type="title"/>
          </p:nvPr>
        </p:nvSpPr>
        <p:spPr/>
        <p:txBody>
          <a:bodyPr/>
          <a:lstStyle/>
          <a:p>
            <a:r>
              <a:rPr lang="en-US"/>
              <a:t>Azure ML Artifact</a:t>
            </a:r>
          </a:p>
        </p:txBody>
      </p:sp>
      <p:sp>
        <p:nvSpPr>
          <p:cNvPr id="3" name="Text Placeholder 2">
            <a:extLst>
              <a:ext uri="{FF2B5EF4-FFF2-40B4-BE49-F238E27FC236}">
                <a16:creationId xmlns:a16="http://schemas.microsoft.com/office/drawing/2014/main" id="{5CA30472-39F5-4F97-B1AA-B0A13710AB7F}"/>
              </a:ext>
            </a:extLst>
          </p:cNvPr>
          <p:cNvSpPr>
            <a:spLocks noGrp="1"/>
          </p:cNvSpPr>
          <p:nvPr>
            <p:ph type="body" sz="quarter" idx="12"/>
          </p:nvPr>
        </p:nvSpPr>
        <p:spPr/>
        <p:txBody>
          <a:bodyPr/>
          <a:lstStyle/>
          <a:p>
            <a:r>
              <a:rPr lang="en-US"/>
              <a:t>Pipeline</a:t>
            </a:r>
          </a:p>
        </p:txBody>
      </p:sp>
      <p:pic>
        <p:nvPicPr>
          <p:cNvPr id="11266" name="Picture 2" descr="https://docs.microsoft.com/en-us/azure/machine-learning/service/media/concept-ml-pipelines/machine-learning-pipelines-big.png#lightbox">
            <a:extLst>
              <a:ext uri="{FF2B5EF4-FFF2-40B4-BE49-F238E27FC236}">
                <a16:creationId xmlns:a16="http://schemas.microsoft.com/office/drawing/2014/main" id="{F866C7DD-7DD9-4C4E-ABBB-24D3BD57C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91" y="3046125"/>
            <a:ext cx="5508045" cy="20792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BA4B988-DE76-48C4-98B9-A264F2598570}"/>
              </a:ext>
            </a:extLst>
          </p:cNvPr>
          <p:cNvSpPr/>
          <p:nvPr/>
        </p:nvSpPr>
        <p:spPr>
          <a:xfrm>
            <a:off x="426423" y="1749630"/>
            <a:ext cx="5995642" cy="523220"/>
          </a:xfrm>
          <a:prstGeom prst="rect">
            <a:avLst/>
          </a:prstGeom>
        </p:spPr>
        <p:txBody>
          <a:bodyPr wrap="square">
            <a:spAutoFit/>
          </a:bodyPr>
          <a:lstStyle/>
          <a:p>
            <a:r>
              <a:rPr lang="en-US" sz="1400">
                <a:gradFill>
                  <a:gsLst>
                    <a:gs pos="40075">
                      <a:schemeClr val="accent2">
                        <a:lumMod val="50000"/>
                      </a:schemeClr>
                    </a:gs>
                    <a:gs pos="30000">
                      <a:schemeClr val="accent2">
                        <a:lumMod val="50000"/>
                      </a:schemeClr>
                    </a:gs>
                  </a:gsLst>
                  <a:lin ang="5400000" scaled="0"/>
                </a:gradFill>
              </a:rPr>
              <a:t>An Azure ML pipeline consists of a number of steps, where each step can be performed independently or as part of a single deployment command.</a:t>
            </a:r>
          </a:p>
        </p:txBody>
      </p:sp>
      <p:sp>
        <p:nvSpPr>
          <p:cNvPr id="7" name="Rectangle 6">
            <a:extLst>
              <a:ext uri="{FF2B5EF4-FFF2-40B4-BE49-F238E27FC236}">
                <a16:creationId xmlns:a16="http://schemas.microsoft.com/office/drawing/2014/main" id="{931C5ED7-D1F0-4D66-9C4E-2B7C16CACA61}"/>
              </a:ext>
            </a:extLst>
          </p:cNvPr>
          <p:cNvSpPr/>
          <p:nvPr/>
        </p:nvSpPr>
        <p:spPr>
          <a:xfrm>
            <a:off x="426423" y="5251113"/>
            <a:ext cx="5504688" cy="738664"/>
          </a:xfrm>
          <a:prstGeom prst="rect">
            <a:avLst/>
          </a:prstGeom>
        </p:spPr>
        <p:txBody>
          <a:bodyPr wrap="square">
            <a:spAutoFit/>
          </a:bodyPr>
          <a:lstStyle/>
          <a:p>
            <a:pPr>
              <a:spcAft>
                <a:spcPts val="300"/>
              </a:spcAft>
            </a:pPr>
            <a:r>
              <a:rPr lang="en-US" sz="1400">
                <a:gradFill>
                  <a:gsLst>
                    <a:gs pos="40075">
                      <a:schemeClr val="accent2">
                        <a:lumMod val="50000"/>
                      </a:schemeClr>
                    </a:gs>
                    <a:gs pos="30000">
                      <a:schemeClr val="accent2">
                        <a:lumMod val="50000"/>
                      </a:schemeClr>
                    </a:gs>
                  </a:gsLst>
                  <a:lin ang="5400000" scaled="0"/>
                </a:gradFill>
              </a:rPr>
              <a:t>Azure ML pipelines enables data scientists, data engineers, and IT professionals to collaborate on the steps involved in: Data preparation, Model training, Model evaluation, Deployment</a:t>
            </a:r>
          </a:p>
        </p:txBody>
      </p:sp>
      <p:sp>
        <p:nvSpPr>
          <p:cNvPr id="9" name="Rectangle 8">
            <a:extLst>
              <a:ext uri="{FF2B5EF4-FFF2-40B4-BE49-F238E27FC236}">
                <a16:creationId xmlns:a16="http://schemas.microsoft.com/office/drawing/2014/main" id="{DB7D2EE8-AF66-4F4A-B1AB-587D4B5B4F89}"/>
              </a:ext>
            </a:extLst>
          </p:cNvPr>
          <p:cNvSpPr/>
          <p:nvPr/>
        </p:nvSpPr>
        <p:spPr>
          <a:xfrm>
            <a:off x="426423" y="2286264"/>
            <a:ext cx="5910582" cy="561692"/>
          </a:xfrm>
          <a:prstGeom prst="rect">
            <a:avLst/>
          </a:prstGeom>
          <a:solidFill>
            <a:schemeClr val="bg2"/>
          </a:solidFill>
        </p:spPr>
        <p:txBody>
          <a:bodyPr wrap="square">
            <a:spAutoFit/>
          </a:bodyPr>
          <a:lstStyle/>
          <a:p>
            <a:pPr>
              <a:spcAft>
                <a:spcPts val="300"/>
              </a:spcAft>
              <a:buClr>
                <a:srgbClr val="8AB101"/>
              </a:buClr>
            </a:pPr>
            <a:r>
              <a:rPr lang="en-US" sz="1400">
                <a:latin typeface="Segoe UI Semilight" panose="020B0402040204020203" pitchFamily="34" charset="0"/>
                <a:cs typeface="Segoe UI Semilight" panose="020B0402040204020203" pitchFamily="34" charset="0"/>
              </a:rPr>
              <a:t>A </a:t>
            </a:r>
            <a:r>
              <a:rPr lang="en-US" sz="1400">
                <a:solidFill>
                  <a:srgbClr val="0070C0"/>
                </a:solidFill>
                <a:latin typeface="Segoe UI Semilight" panose="020B0402040204020203" pitchFamily="34" charset="0"/>
                <a:cs typeface="Segoe UI Semilight" panose="020B0402040204020203" pitchFamily="34" charset="0"/>
              </a:rPr>
              <a:t>step</a:t>
            </a:r>
            <a:r>
              <a:rPr lang="en-US" sz="1400">
                <a:latin typeface="Segoe UI Semilight" panose="020B0402040204020203" pitchFamily="34" charset="0"/>
                <a:cs typeface="Segoe UI Semilight" panose="020B0402040204020203" pitchFamily="34" charset="0"/>
              </a:rPr>
              <a:t> is a computational unit in the pipeline.</a:t>
            </a:r>
          </a:p>
          <a:p>
            <a:pPr>
              <a:spcAft>
                <a:spcPts val="300"/>
              </a:spcAft>
              <a:buClr>
                <a:srgbClr val="8AB101"/>
              </a:buClr>
            </a:pPr>
            <a:r>
              <a:rPr lang="en-US" sz="14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Diagram shows an example pipeline with multiple steps.</a:t>
            </a:r>
          </a:p>
        </p:txBody>
      </p:sp>
    </p:spTree>
    <p:extLst>
      <p:ext uri="{BB962C8B-B14F-4D97-AF65-F5344CB8AC3E}">
        <p14:creationId xmlns:p14="http://schemas.microsoft.com/office/powerpoint/2010/main" val="9836806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F5176-2E1F-4B4B-8BBB-F52A55B28A87}"/>
              </a:ext>
            </a:extLst>
          </p:cNvPr>
          <p:cNvSpPr>
            <a:spLocks noGrp="1"/>
          </p:cNvSpPr>
          <p:nvPr>
            <p:ph type="title"/>
          </p:nvPr>
        </p:nvSpPr>
        <p:spPr/>
        <p:txBody>
          <a:bodyPr/>
          <a:lstStyle/>
          <a:p>
            <a:r>
              <a:rPr lang="en-US"/>
              <a:t>Azure ML Pipelines</a:t>
            </a:r>
          </a:p>
        </p:txBody>
      </p:sp>
      <p:sp>
        <p:nvSpPr>
          <p:cNvPr id="2" name="Text Placeholder 1">
            <a:extLst>
              <a:ext uri="{FF2B5EF4-FFF2-40B4-BE49-F238E27FC236}">
                <a16:creationId xmlns:a16="http://schemas.microsoft.com/office/drawing/2014/main" id="{FB210735-E4F8-4CB8-8E1F-64F93CBFC972}"/>
              </a:ext>
            </a:extLst>
          </p:cNvPr>
          <p:cNvSpPr>
            <a:spLocks noGrp="1"/>
          </p:cNvSpPr>
          <p:nvPr>
            <p:ph type="body" sz="quarter" idx="12"/>
          </p:nvPr>
        </p:nvSpPr>
        <p:spPr/>
        <p:txBody>
          <a:bodyPr/>
          <a:lstStyle/>
          <a:p>
            <a:r>
              <a:rPr lang="en-US"/>
              <a:t>Advantages</a:t>
            </a:r>
          </a:p>
        </p:txBody>
      </p:sp>
      <p:graphicFrame>
        <p:nvGraphicFramePr>
          <p:cNvPr id="5" name="Table 4">
            <a:extLst>
              <a:ext uri="{FF2B5EF4-FFF2-40B4-BE49-F238E27FC236}">
                <a16:creationId xmlns:a16="http://schemas.microsoft.com/office/drawing/2014/main" id="{0F72BC62-1F00-44FE-9444-A679EE2F5B40}"/>
              </a:ext>
            </a:extLst>
          </p:cNvPr>
          <p:cNvGraphicFramePr>
            <a:graphicFrameLocks noGrp="1"/>
          </p:cNvGraphicFramePr>
          <p:nvPr/>
        </p:nvGraphicFramePr>
        <p:xfrm>
          <a:off x="535577" y="2048980"/>
          <a:ext cx="11336039" cy="4086760"/>
        </p:xfrm>
        <a:graphic>
          <a:graphicData uri="http://schemas.openxmlformats.org/drawingml/2006/table">
            <a:tbl>
              <a:tblPr firstRow="1" bandRow="1">
                <a:tableStyleId>{74C1A8A3-306A-4EB7-A6B1-4F7E0EB9C5D6}</a:tableStyleId>
              </a:tblPr>
              <a:tblGrid>
                <a:gridCol w="3278777">
                  <a:extLst>
                    <a:ext uri="{9D8B030D-6E8A-4147-A177-3AD203B41FA5}">
                      <a16:colId xmlns:a16="http://schemas.microsoft.com/office/drawing/2014/main" val="998841273"/>
                    </a:ext>
                  </a:extLst>
                </a:gridCol>
                <a:gridCol w="8057262">
                  <a:extLst>
                    <a:ext uri="{9D8B030D-6E8A-4147-A177-3AD203B41FA5}">
                      <a16:colId xmlns:a16="http://schemas.microsoft.com/office/drawing/2014/main" val="4177514793"/>
                    </a:ext>
                  </a:extLst>
                </a:gridCol>
              </a:tblGrid>
              <a:tr h="314782">
                <a:tc>
                  <a:txBody>
                    <a:bodyPr/>
                    <a:lstStyle/>
                    <a:p>
                      <a:pPr algn="ctr"/>
                      <a:r>
                        <a:rPr lang="en-US">
                          <a:solidFill>
                            <a:schemeClr val="tx2"/>
                          </a:solidFill>
                        </a:rPr>
                        <a:t>Advantage</a:t>
                      </a:r>
                    </a:p>
                  </a:txBody>
                  <a:tcP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solidFill>
                            <a:schemeClr val="tx2"/>
                          </a:solidFill>
                        </a:rPr>
                        <a:t>Description</a:t>
                      </a:r>
                    </a:p>
                  </a:txBody>
                  <a:tcP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8210245"/>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Unattended runs</a:t>
                      </a:r>
                    </a:p>
                  </a:txBody>
                  <a:tcPr marL="152400" marR="152400" marT="114300" marB="114300" anchor="ctr">
                    <a:lnL>
                      <a:noFill/>
                    </a:lnL>
                    <a:lnR>
                      <a:noFill/>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Schedule a few steps to run in parallel or in sequence in a reliable and unattended manner. Since data prep and modeling can last days or weeks, you can now focus on other tasks while your pipeline is running.</a:t>
                      </a:r>
                      <a:endParaRPr lang="en-US" sz="1600" b="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2549919"/>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Mixed and diverse compute</a:t>
                      </a: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Use multiple pipelines that are reliably coordinated across heterogeneous and scalable computes and storages. Individual pipeline steps can be run on different compute targets, such as HDInsight, GPU Data Science VMs, and Databricks.</a:t>
                      </a:r>
                      <a:endParaRPr lang="en-US" sz="1600" b="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7121463"/>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Reusability</a:t>
                      </a: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Pipelines can be templatized for specific scenarios such as retraining and batch scoring. They can be triggered from external systems via simple REST calls.</a:t>
                      </a:r>
                      <a:endParaRPr lang="en-US" sz="1600" b="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0752420"/>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Tracking and versioning</a:t>
                      </a: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Instead of manually tracking data and result paths as you iterate, use the pipelines SDK to explicitly name and version your data sources, inputs, and outputs as well as manage scripts and data separately for increased productivity</a:t>
                      </a:r>
                      <a:endParaRPr lang="en-US" sz="1600" b="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3582597"/>
                  </a:ext>
                </a:extLst>
              </a:tr>
            </a:tbl>
          </a:graphicData>
        </a:graphic>
      </p:graphicFrame>
    </p:spTree>
    <p:extLst>
      <p:ext uri="{BB962C8B-B14F-4D97-AF65-F5344CB8AC3E}">
        <p14:creationId xmlns:p14="http://schemas.microsoft.com/office/powerpoint/2010/main" val="7516115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347DB-3A81-45F2-8B86-F31706364D7F}"/>
              </a:ext>
            </a:extLst>
          </p:cNvPr>
          <p:cNvSpPr>
            <a:spLocks noGrp="1"/>
          </p:cNvSpPr>
          <p:nvPr>
            <p:ph type="title"/>
          </p:nvPr>
        </p:nvSpPr>
        <p:spPr/>
        <p:txBody>
          <a:bodyPr/>
          <a:lstStyle/>
          <a:p>
            <a:r>
              <a:rPr lang="en-US"/>
              <a:t>Azure ML Pipeline</a:t>
            </a:r>
          </a:p>
        </p:txBody>
      </p:sp>
      <p:sp>
        <p:nvSpPr>
          <p:cNvPr id="7" name="Text Placeholder 6">
            <a:extLst>
              <a:ext uri="{FF2B5EF4-FFF2-40B4-BE49-F238E27FC236}">
                <a16:creationId xmlns:a16="http://schemas.microsoft.com/office/drawing/2014/main" id="{8919364B-482F-4529-A07D-E348184C2312}"/>
              </a:ext>
            </a:extLst>
          </p:cNvPr>
          <p:cNvSpPr>
            <a:spLocks noGrp="1"/>
          </p:cNvSpPr>
          <p:nvPr>
            <p:ph type="body" sz="quarter" idx="12"/>
          </p:nvPr>
        </p:nvSpPr>
        <p:spPr/>
        <p:txBody>
          <a:bodyPr/>
          <a:lstStyle/>
          <a:p>
            <a:r>
              <a:rPr lang="en-US"/>
              <a:t>Python SDK</a:t>
            </a:r>
          </a:p>
        </p:txBody>
      </p:sp>
      <p:sp>
        <p:nvSpPr>
          <p:cNvPr id="4" name="Text Placeholder 3">
            <a:extLst>
              <a:ext uri="{FF2B5EF4-FFF2-40B4-BE49-F238E27FC236}">
                <a16:creationId xmlns:a16="http://schemas.microsoft.com/office/drawing/2014/main" id="{47F337D5-49AE-4264-B831-9031F3592D99}"/>
              </a:ext>
            </a:extLst>
          </p:cNvPr>
          <p:cNvSpPr>
            <a:spLocks noGrp="1"/>
          </p:cNvSpPr>
          <p:nvPr>
            <p:ph type="body" sz="quarter" idx="10"/>
          </p:nvPr>
        </p:nvSpPr>
        <p:spPr>
          <a:xfrm>
            <a:off x="5379424" y="1952257"/>
            <a:ext cx="6507776" cy="4436086"/>
          </a:xfrm>
        </p:spPr>
        <p:txBody>
          <a:bodyPr/>
          <a:lstStyle/>
          <a:p>
            <a:r>
              <a:rPr lang="en-US"/>
              <a:t>The Azure Machine Learning SDK offers imperative constructs for sequencing and parallelizing the steps in your pipelines when no data dependency is present.</a:t>
            </a:r>
          </a:p>
          <a:p>
            <a:endParaRPr lang="en-US"/>
          </a:p>
          <a:p>
            <a:r>
              <a:rPr lang="en-US"/>
              <a:t>Using declarative data dependencies, you can optimize your tasks. </a:t>
            </a:r>
          </a:p>
          <a:p>
            <a:pPr lvl="1"/>
            <a:r>
              <a:rPr lang="en-US"/>
              <a:t>The SDK includes a framework of pre-built modules for common tasks such as data transfer and model publishing.</a:t>
            </a:r>
          </a:p>
          <a:p>
            <a:pPr lvl="1"/>
            <a:r>
              <a:rPr lang="en-US"/>
              <a:t>The framework can be extended to model your own conventions by implementing custom steps that are reusable across pipelines. </a:t>
            </a:r>
          </a:p>
          <a:p>
            <a:pPr lvl="1"/>
            <a:r>
              <a:rPr lang="en-US"/>
              <a:t>Compute targets and storage resources can also be managed directly from the SDK.</a:t>
            </a:r>
          </a:p>
          <a:p>
            <a:pPr lvl="1"/>
            <a:endParaRPr lang="en-US"/>
          </a:p>
          <a:p>
            <a:r>
              <a:rPr lang="en-US"/>
              <a:t>Pipelines can be saved as templates and can be deployed to a REST endpoint so you can schedule batch-scoring or retraining jobs</a:t>
            </a:r>
          </a:p>
        </p:txBody>
      </p:sp>
      <p:pic>
        <p:nvPicPr>
          <p:cNvPr id="13314" name="Picture 2" descr="http://cdn.onlinewebfonts.com/svg/img_565246.png">
            <a:extLst>
              <a:ext uri="{FF2B5EF4-FFF2-40B4-BE49-F238E27FC236}">
                <a16:creationId xmlns:a16="http://schemas.microsoft.com/office/drawing/2014/main" id="{71E74824-8F29-44EB-B9FB-62AD85044583}"/>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1782" y="2520215"/>
            <a:ext cx="3148434" cy="2756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7657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F8BD-F212-4A2D-A3A0-4D43E84AA4B7}"/>
              </a:ext>
            </a:extLst>
          </p:cNvPr>
          <p:cNvSpPr>
            <a:spLocks noGrp="1"/>
          </p:cNvSpPr>
          <p:nvPr>
            <p:ph type="title"/>
          </p:nvPr>
        </p:nvSpPr>
        <p:spPr/>
        <p:txBody>
          <a:bodyPr/>
          <a:lstStyle/>
          <a:p>
            <a:r>
              <a:rPr lang="en-US"/>
              <a:t>Azure ML Artifact</a:t>
            </a:r>
          </a:p>
        </p:txBody>
      </p:sp>
      <p:sp>
        <p:nvSpPr>
          <p:cNvPr id="3" name="Text Placeholder 2">
            <a:extLst>
              <a:ext uri="{FF2B5EF4-FFF2-40B4-BE49-F238E27FC236}">
                <a16:creationId xmlns:a16="http://schemas.microsoft.com/office/drawing/2014/main" id="{79844837-3C95-41ED-8D00-89452A920F5A}"/>
              </a:ext>
            </a:extLst>
          </p:cNvPr>
          <p:cNvSpPr>
            <a:spLocks noGrp="1"/>
          </p:cNvSpPr>
          <p:nvPr>
            <p:ph type="body" sz="quarter" idx="12"/>
          </p:nvPr>
        </p:nvSpPr>
        <p:spPr/>
        <p:txBody>
          <a:bodyPr/>
          <a:lstStyle/>
          <a:p>
            <a:r>
              <a:rPr lang="en-US"/>
              <a:t>Compute Target</a:t>
            </a:r>
          </a:p>
        </p:txBody>
      </p:sp>
      <p:graphicFrame>
        <p:nvGraphicFramePr>
          <p:cNvPr id="7" name="Table 6">
            <a:extLst>
              <a:ext uri="{FF2B5EF4-FFF2-40B4-BE49-F238E27FC236}">
                <a16:creationId xmlns:a16="http://schemas.microsoft.com/office/drawing/2014/main" id="{54A0E328-F9E6-4B96-855B-28E2D3638947}"/>
              </a:ext>
            </a:extLst>
          </p:cNvPr>
          <p:cNvGraphicFramePr>
            <a:graphicFrameLocks noGrp="1"/>
          </p:cNvGraphicFramePr>
          <p:nvPr>
            <p:extLst>
              <p:ext uri="{D42A27DB-BD31-4B8C-83A1-F6EECF244321}">
                <p14:modId xmlns:p14="http://schemas.microsoft.com/office/powerpoint/2010/main" val="1556527454"/>
              </p:ext>
            </p:extLst>
          </p:nvPr>
        </p:nvGraphicFramePr>
        <p:xfrm>
          <a:off x="5844296" y="1855960"/>
          <a:ext cx="6033332" cy="4103580"/>
        </p:xfrm>
        <a:graphic>
          <a:graphicData uri="http://schemas.openxmlformats.org/drawingml/2006/table">
            <a:tbl>
              <a:tblPr firstRow="1" bandRow="1">
                <a:tableStyleId>{5C22544A-7EE6-4342-B048-85BDC9FD1C3A}</a:tableStyleId>
              </a:tblPr>
              <a:tblGrid>
                <a:gridCol w="3536687">
                  <a:extLst>
                    <a:ext uri="{9D8B030D-6E8A-4147-A177-3AD203B41FA5}">
                      <a16:colId xmlns:a16="http://schemas.microsoft.com/office/drawing/2014/main" val="4174135397"/>
                    </a:ext>
                  </a:extLst>
                </a:gridCol>
                <a:gridCol w="1133553">
                  <a:extLst>
                    <a:ext uri="{9D8B030D-6E8A-4147-A177-3AD203B41FA5}">
                      <a16:colId xmlns:a16="http://schemas.microsoft.com/office/drawing/2014/main" val="3351841869"/>
                    </a:ext>
                  </a:extLst>
                </a:gridCol>
                <a:gridCol w="1363092">
                  <a:extLst>
                    <a:ext uri="{9D8B030D-6E8A-4147-A177-3AD203B41FA5}">
                      <a16:colId xmlns:a16="http://schemas.microsoft.com/office/drawing/2014/main" val="573961151"/>
                    </a:ext>
                  </a:extLst>
                </a:gridCol>
              </a:tblGrid>
              <a:tr h="358542">
                <a:tc>
                  <a:txBody>
                    <a:bodyPr/>
                    <a:lstStyle/>
                    <a:p>
                      <a:r>
                        <a:rPr lang="en-US" sz="1400">
                          <a:solidFill>
                            <a:schemeClr val="tx2"/>
                          </a:solidFill>
                        </a:rPr>
                        <a:t>Compute Target</a:t>
                      </a:r>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r>
                        <a:rPr lang="en-US" sz="1400">
                          <a:solidFill>
                            <a:schemeClr val="tx2"/>
                          </a:solidFill>
                        </a:rPr>
                        <a:t>Training</a:t>
                      </a:r>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r>
                        <a:rPr lang="en-US" sz="1400">
                          <a:solidFill>
                            <a:schemeClr val="tx2"/>
                          </a:solidFill>
                        </a:rPr>
                        <a:t>Deployment</a:t>
                      </a:r>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835585313"/>
                  </a:ext>
                </a:extLst>
              </a:tr>
              <a:tr h="358542">
                <a:tc>
                  <a:txBody>
                    <a:bodyPr/>
                    <a:lstStyle/>
                    <a:p>
                      <a:r>
                        <a:rPr lang="en-US" sz="1400">
                          <a:latin typeface="Segoe UI Semilight" panose="020B0402040204020203" pitchFamily="34" charset="0"/>
                          <a:cs typeface="Segoe UI Semilight" panose="020B0402040204020203" pitchFamily="34" charset="0"/>
                        </a:rPr>
                        <a:t>Local Computer</a:t>
                      </a:r>
                    </a:p>
                  </a:txBody>
                  <a:tcP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07152298"/>
                  </a:ext>
                </a:extLst>
              </a:tr>
              <a:tr h="358542">
                <a:tc>
                  <a:txBody>
                    <a:bodyPr/>
                    <a:lstStyle/>
                    <a:p>
                      <a:r>
                        <a:rPr lang="en-US" sz="1400">
                          <a:latin typeface="Segoe UI Semilight" panose="020B0402040204020203" pitchFamily="34" charset="0"/>
                          <a:cs typeface="Segoe UI Semilight" panose="020B0402040204020203" pitchFamily="34" charset="0"/>
                        </a:rPr>
                        <a:t>A Linux VM in Azure (such as the Data Science Virtual Machine)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75232242"/>
                  </a:ext>
                </a:extLst>
              </a:tr>
              <a:tr h="358542">
                <a:tc>
                  <a:txBody>
                    <a:bodyPr/>
                    <a:lstStyle/>
                    <a:p>
                      <a:r>
                        <a:rPr lang="en-US" sz="1400">
                          <a:latin typeface="Segoe UI Semilight" panose="020B0402040204020203" pitchFamily="34" charset="0"/>
                          <a:cs typeface="Segoe UI Semilight" panose="020B0402040204020203" pitchFamily="34" charset="0"/>
                        </a:rPr>
                        <a:t>Azure ML Compute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31527611"/>
                  </a:ext>
                </a:extLst>
              </a:tr>
              <a:tr h="358542">
                <a:tc>
                  <a:txBody>
                    <a:bodyPr/>
                    <a:lstStyle/>
                    <a:p>
                      <a:r>
                        <a:rPr lang="en-US" sz="1400">
                          <a:latin typeface="Segoe UI Semilight" panose="020B0402040204020203" pitchFamily="34" charset="0"/>
                          <a:cs typeface="Segoe UI Semilight" panose="020B0402040204020203" pitchFamily="34" charset="0"/>
                        </a:rPr>
                        <a:t>Azure Databricks</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5249065"/>
                  </a:ext>
                </a:extLst>
              </a:tr>
              <a:tr h="358542">
                <a:tc>
                  <a:txBody>
                    <a:bodyPr/>
                    <a:lstStyle/>
                    <a:p>
                      <a:r>
                        <a:rPr lang="en-US" sz="1400">
                          <a:latin typeface="Segoe UI Semilight" panose="020B0402040204020203" pitchFamily="34" charset="0"/>
                          <a:cs typeface="Segoe UI Semilight" panose="020B0402040204020203" pitchFamily="34" charset="0"/>
                        </a:rPr>
                        <a:t>Azure Data Lake Analytics</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9891043"/>
                  </a:ext>
                </a:extLst>
              </a:tr>
              <a:tr h="358542">
                <a:tc>
                  <a:txBody>
                    <a:bodyPr/>
                    <a:lstStyle/>
                    <a:p>
                      <a:r>
                        <a:rPr lang="en-US" sz="1400">
                          <a:latin typeface="Segoe UI Semilight" panose="020B0402040204020203" pitchFamily="34" charset="0"/>
                          <a:cs typeface="Segoe UI Semilight" panose="020B0402040204020203" pitchFamily="34" charset="0"/>
                        </a:rPr>
                        <a:t>Apache Spark for HDInsight</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70784418"/>
                  </a:ext>
                </a:extLst>
              </a:tr>
              <a:tr h="358542">
                <a:tc>
                  <a:txBody>
                    <a:bodyPr/>
                    <a:lstStyle/>
                    <a:p>
                      <a:r>
                        <a:rPr lang="en-US" sz="1400">
                          <a:latin typeface="Segoe UI Semilight" panose="020B0402040204020203" pitchFamily="34" charset="0"/>
                          <a:cs typeface="Segoe UI Semilight" panose="020B0402040204020203" pitchFamily="34" charset="0"/>
                        </a:rPr>
                        <a:t>Azure Container Instance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a:effectLst/>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746185"/>
                  </a:ext>
                </a:extLst>
              </a:tr>
              <a:tr h="358542">
                <a:tc>
                  <a:txBody>
                    <a:bodyPr/>
                    <a:lstStyle/>
                    <a:p>
                      <a:r>
                        <a:rPr lang="en-US" sz="1400">
                          <a:latin typeface="Segoe UI Semilight" panose="020B0402040204020203" pitchFamily="34" charset="0"/>
                          <a:cs typeface="Segoe UI Semilight" panose="020B0402040204020203" pitchFamily="34" charset="0"/>
                        </a:rPr>
                        <a:t>Azure Kubernetes Service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9129118"/>
                  </a:ext>
                </a:extLst>
              </a:tr>
              <a:tr h="358542">
                <a:tc>
                  <a:txBody>
                    <a:bodyPr/>
                    <a:lstStyle/>
                    <a:p>
                      <a:r>
                        <a:rPr lang="en-US" sz="1400">
                          <a:latin typeface="Segoe UI Semilight" panose="020B0402040204020203" pitchFamily="34" charset="0"/>
                          <a:cs typeface="Segoe UI Semilight" panose="020B0402040204020203" pitchFamily="34" charset="0"/>
                        </a:rPr>
                        <a:t>Azure IoT Edge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23681042"/>
                  </a:ext>
                </a:extLst>
              </a:tr>
              <a:tr h="358542">
                <a:tc>
                  <a:txBody>
                    <a:bodyPr/>
                    <a:lstStyle/>
                    <a:p>
                      <a:r>
                        <a:rPr lang="en-US" sz="1400" kern="1200">
                          <a:effectLst/>
                          <a:latin typeface="Segoe UI Semilight" panose="020B0402040204020203" pitchFamily="34" charset="0"/>
                          <a:cs typeface="Segoe UI Semilight" panose="020B0402040204020203" pitchFamily="34" charset="0"/>
                        </a:rPr>
                        <a:t>Field-programmable gate array (FPGA)</a:t>
                      </a:r>
                      <a:endParaRPr lang="en-US" sz="1400">
                        <a:latin typeface="Segoe UI Semilight" panose="020B0402040204020203" pitchFamily="34" charset="0"/>
                        <a:cs typeface="Segoe UI Semilight" panose="020B0402040204020203" pitchFamily="34" charset="0"/>
                      </a:endParaRP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54144079"/>
                  </a:ext>
                </a:extLst>
              </a:tr>
            </a:tbl>
          </a:graphicData>
        </a:graphic>
      </p:graphicFrame>
      <p:sp>
        <p:nvSpPr>
          <p:cNvPr id="8" name="TextBox 7">
            <a:extLst>
              <a:ext uri="{FF2B5EF4-FFF2-40B4-BE49-F238E27FC236}">
                <a16:creationId xmlns:a16="http://schemas.microsoft.com/office/drawing/2014/main" id="{C13217CC-698A-48FE-8267-B3B8C5E120D2}"/>
              </a:ext>
            </a:extLst>
          </p:cNvPr>
          <p:cNvSpPr txBox="1"/>
          <p:nvPr/>
        </p:nvSpPr>
        <p:spPr>
          <a:xfrm>
            <a:off x="5928770" y="1447588"/>
            <a:ext cx="3907993" cy="249299"/>
          </a:xfrm>
          <a:prstGeom prst="rect">
            <a:avLst/>
          </a:prstGeom>
          <a:noFill/>
        </p:spPr>
        <p:txBody>
          <a:bodyPr wrap="none" lIns="0" tIns="0" rIns="0" bIns="0" rtlCol="0">
            <a:spAutoFit/>
          </a:bodyPr>
          <a:lstStyle/>
          <a:p>
            <a:pPr>
              <a:lnSpc>
                <a:spcPct val="90000"/>
              </a:lnSpc>
              <a:spcAft>
                <a:spcPts val="488"/>
              </a:spcAft>
              <a:buSzPct val="90000"/>
              <a:defRPr/>
            </a:pPr>
            <a:r>
              <a:rPr lang="en-US" sz="1800">
                <a:solidFill>
                  <a:schemeClr val="tx2"/>
                </a:solidFill>
                <a:latin typeface="+mj-lt"/>
              </a:rPr>
              <a:t>Currently supported compute targets</a:t>
            </a:r>
          </a:p>
        </p:txBody>
      </p:sp>
      <p:sp>
        <p:nvSpPr>
          <p:cNvPr id="9" name="Rectangle 8">
            <a:extLst>
              <a:ext uri="{FF2B5EF4-FFF2-40B4-BE49-F238E27FC236}">
                <a16:creationId xmlns:a16="http://schemas.microsoft.com/office/drawing/2014/main" id="{FEA4E656-0E60-460B-A9AB-96ECABBED22D}"/>
              </a:ext>
            </a:extLst>
          </p:cNvPr>
          <p:cNvSpPr/>
          <p:nvPr/>
        </p:nvSpPr>
        <p:spPr>
          <a:xfrm>
            <a:off x="426422" y="2535829"/>
            <a:ext cx="4698471" cy="2720745"/>
          </a:xfrm>
          <a:prstGeom prst="rect">
            <a:avLst/>
          </a:prstGeom>
          <a:ln>
            <a:noFill/>
          </a:ln>
        </p:spPr>
        <p:txBody>
          <a:bodyPr wrap="square">
            <a:spAutoFit/>
          </a:bodyPr>
          <a:lstStyle/>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Compute Targets are the compute resources used to run training scripts or host your model when deployed as a web service.</a:t>
            </a:r>
          </a:p>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They can be created and managed using the Azure Machine Learning SDK or CLI.</a:t>
            </a:r>
          </a:p>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You can attach to existing resources.</a:t>
            </a:r>
          </a:p>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You can start with local runs on your machine, and then scale up and out to </a:t>
            </a:r>
            <a:br>
              <a:rPr lang="en-US" sz="1800">
                <a:gradFill>
                  <a:gsLst>
                    <a:gs pos="40075">
                      <a:schemeClr val="accent2">
                        <a:lumMod val="50000"/>
                      </a:schemeClr>
                    </a:gs>
                    <a:gs pos="30000">
                      <a:schemeClr val="accent2">
                        <a:lumMod val="50000"/>
                      </a:schemeClr>
                    </a:gs>
                  </a:gsLst>
                  <a:lin ang="5400000" scaled="0"/>
                </a:gradFill>
              </a:rPr>
            </a:br>
            <a:r>
              <a:rPr lang="en-US" sz="1800">
                <a:gradFill>
                  <a:gsLst>
                    <a:gs pos="40075">
                      <a:schemeClr val="accent2">
                        <a:lumMod val="50000"/>
                      </a:schemeClr>
                    </a:gs>
                    <a:gs pos="30000">
                      <a:schemeClr val="accent2">
                        <a:lumMod val="50000"/>
                      </a:schemeClr>
                    </a:gs>
                  </a:gsLst>
                  <a:lin ang="5400000" scaled="0"/>
                </a:gradFill>
              </a:rPr>
              <a:t>other environments.</a:t>
            </a:r>
          </a:p>
        </p:txBody>
      </p:sp>
    </p:spTree>
    <p:extLst>
      <p:ext uri="{BB962C8B-B14F-4D97-AF65-F5344CB8AC3E}">
        <p14:creationId xmlns:p14="http://schemas.microsoft.com/office/powerpoint/2010/main" val="13388131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F64-8125-4B5B-9853-99E638EB70B3}"/>
              </a:ext>
            </a:extLst>
          </p:cNvPr>
          <p:cNvSpPr>
            <a:spLocks noGrp="1"/>
          </p:cNvSpPr>
          <p:nvPr>
            <p:ph type="title"/>
          </p:nvPr>
        </p:nvSpPr>
        <p:spPr/>
        <p:txBody>
          <a:bodyPr/>
          <a:lstStyle/>
          <a:p>
            <a:r>
              <a:rPr lang="en-US"/>
              <a:t>Azure ML</a:t>
            </a:r>
          </a:p>
        </p:txBody>
      </p:sp>
      <p:sp>
        <p:nvSpPr>
          <p:cNvPr id="5" name="Text Placeholder 4">
            <a:extLst>
              <a:ext uri="{FF2B5EF4-FFF2-40B4-BE49-F238E27FC236}">
                <a16:creationId xmlns:a16="http://schemas.microsoft.com/office/drawing/2014/main" id="{092B0E15-C3DB-4BB1-84DD-9320BBF4485D}"/>
              </a:ext>
            </a:extLst>
          </p:cNvPr>
          <p:cNvSpPr>
            <a:spLocks noGrp="1"/>
          </p:cNvSpPr>
          <p:nvPr>
            <p:ph type="body" sz="quarter" idx="12"/>
          </p:nvPr>
        </p:nvSpPr>
        <p:spPr/>
        <p:txBody>
          <a:bodyPr/>
          <a:lstStyle/>
          <a:p>
            <a:r>
              <a:rPr lang="en-US"/>
              <a:t>Currently Supported Compute Targets</a:t>
            </a:r>
          </a:p>
        </p:txBody>
      </p:sp>
      <p:graphicFrame>
        <p:nvGraphicFramePr>
          <p:cNvPr id="3" name="Table 2">
            <a:extLst>
              <a:ext uri="{FF2B5EF4-FFF2-40B4-BE49-F238E27FC236}">
                <a16:creationId xmlns:a16="http://schemas.microsoft.com/office/drawing/2014/main" id="{DC3DFF85-5685-428D-8363-26B501297F4E}"/>
              </a:ext>
            </a:extLst>
          </p:cNvPr>
          <p:cNvGraphicFramePr>
            <a:graphicFrameLocks noGrp="1"/>
          </p:cNvGraphicFramePr>
          <p:nvPr>
            <p:extLst>
              <p:ext uri="{D42A27DB-BD31-4B8C-83A1-F6EECF244321}">
                <p14:modId xmlns:p14="http://schemas.microsoft.com/office/powerpoint/2010/main" val="2531247061"/>
              </p:ext>
            </p:extLst>
          </p:nvPr>
        </p:nvGraphicFramePr>
        <p:xfrm>
          <a:off x="500854" y="1552351"/>
          <a:ext cx="11183410" cy="4210496"/>
        </p:xfrm>
        <a:graphic>
          <a:graphicData uri="http://schemas.openxmlformats.org/drawingml/2006/table">
            <a:tbl>
              <a:tblPr/>
              <a:tblGrid>
                <a:gridCol w="3073367">
                  <a:extLst>
                    <a:ext uri="{9D8B030D-6E8A-4147-A177-3AD203B41FA5}">
                      <a16:colId xmlns:a16="http://schemas.microsoft.com/office/drawing/2014/main" val="3685657919"/>
                    </a:ext>
                  </a:extLst>
                </a:gridCol>
                <a:gridCol w="1399997">
                  <a:extLst>
                    <a:ext uri="{9D8B030D-6E8A-4147-A177-3AD203B41FA5}">
                      <a16:colId xmlns:a16="http://schemas.microsoft.com/office/drawing/2014/main" val="2128840478"/>
                    </a:ext>
                  </a:extLst>
                </a:gridCol>
                <a:gridCol w="2236682">
                  <a:extLst>
                    <a:ext uri="{9D8B030D-6E8A-4147-A177-3AD203B41FA5}">
                      <a16:colId xmlns:a16="http://schemas.microsoft.com/office/drawing/2014/main" val="1230474141"/>
                    </a:ext>
                  </a:extLst>
                </a:gridCol>
                <a:gridCol w="2236682">
                  <a:extLst>
                    <a:ext uri="{9D8B030D-6E8A-4147-A177-3AD203B41FA5}">
                      <a16:colId xmlns:a16="http://schemas.microsoft.com/office/drawing/2014/main" val="352184781"/>
                    </a:ext>
                  </a:extLst>
                </a:gridCol>
                <a:gridCol w="2236682">
                  <a:extLst>
                    <a:ext uri="{9D8B030D-6E8A-4147-A177-3AD203B41FA5}">
                      <a16:colId xmlns:a16="http://schemas.microsoft.com/office/drawing/2014/main" val="1678930954"/>
                    </a:ext>
                  </a:extLst>
                </a:gridCol>
              </a:tblGrid>
              <a:tr h="1099657">
                <a:tc>
                  <a:txBody>
                    <a:bodyPr/>
                    <a:lstStyle/>
                    <a:p>
                      <a:pPr algn="l" fontAlgn="b">
                        <a:spcAft>
                          <a:spcPts val="600"/>
                        </a:spcAft>
                      </a:pPr>
                      <a:r>
                        <a:rPr lang="en-US" sz="1800">
                          <a:effectLst/>
                        </a:rPr>
                        <a:t>Compute target</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GPU acceleration</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Hyperdrive</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Automated model selection</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Can be used in pipelines</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643062998"/>
                  </a:ext>
                </a:extLst>
              </a:tr>
              <a:tr h="453285">
                <a:tc>
                  <a:txBody>
                    <a:bodyPr/>
                    <a:lstStyle/>
                    <a:p>
                      <a:pPr fontAlgn="t"/>
                      <a:r>
                        <a:rPr lang="en-US" sz="1800" u="none" strike="noStrike">
                          <a:effectLst/>
                          <a:hlinkClick r:id="rId3"/>
                        </a:rPr>
                        <a:t>Local computer</a:t>
                      </a:r>
                      <a:endParaRPr lang="en-US" sz="1800">
                        <a:effectLst/>
                      </a:endParaRP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Maybe</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64776502"/>
                  </a:ext>
                </a:extLst>
              </a:tr>
              <a:tr h="844414">
                <a:tc>
                  <a:txBody>
                    <a:bodyPr/>
                    <a:lstStyle/>
                    <a:p>
                      <a:pPr fontAlgn="t"/>
                      <a:r>
                        <a:rPr lang="en-US" sz="1800" u="none" strike="noStrike">
                          <a:effectLst/>
                          <a:hlinkClick r:id="rId4"/>
                        </a:rPr>
                        <a:t>Data Science Virtual Machine (DSVM)</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5733991"/>
                  </a:ext>
                </a:extLst>
              </a:tr>
              <a:tr h="453285">
                <a:tc>
                  <a:txBody>
                    <a:bodyPr/>
                    <a:lstStyle/>
                    <a:p>
                      <a:pPr fontAlgn="t"/>
                      <a:r>
                        <a:rPr lang="en-US" sz="1800" u="none" strike="noStrike">
                          <a:effectLst/>
                          <a:hlinkClick r:id="rId5"/>
                        </a:rPr>
                        <a:t>Azure ML compute</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333571230"/>
                  </a:ext>
                </a:extLst>
              </a:tr>
              <a:tr h="453285">
                <a:tc>
                  <a:txBody>
                    <a:bodyPr/>
                    <a:lstStyle/>
                    <a:p>
                      <a:pPr fontAlgn="t"/>
                      <a:r>
                        <a:rPr lang="en-US" sz="1800" u="none" strike="noStrike">
                          <a:effectLst/>
                          <a:hlinkClick r:id="rId6"/>
                        </a:rPr>
                        <a:t>Azure Databricks</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111195826"/>
                  </a:ext>
                </a:extLst>
              </a:tr>
              <a:tr h="453285">
                <a:tc>
                  <a:txBody>
                    <a:bodyPr/>
                    <a:lstStyle/>
                    <a:p>
                      <a:pPr fontAlgn="t"/>
                      <a:r>
                        <a:rPr lang="en-US" sz="1800" u="none" strike="noStrike">
                          <a:effectLst/>
                          <a:hlinkClick r:id="rId7"/>
                        </a:rPr>
                        <a:t>Azure Data Lake Analytics</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664523833"/>
                  </a:ext>
                </a:extLst>
              </a:tr>
              <a:tr h="453285">
                <a:tc>
                  <a:txBody>
                    <a:bodyPr/>
                    <a:lstStyle/>
                    <a:p>
                      <a:pPr fontAlgn="t"/>
                      <a:r>
                        <a:rPr lang="en-US" sz="1800" u="none" strike="noStrike">
                          <a:effectLst/>
                          <a:hlinkClick r:id="rId8"/>
                        </a:rPr>
                        <a:t>Azure HDInsight</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492985423"/>
                  </a:ext>
                </a:extLst>
              </a:tr>
            </a:tbl>
          </a:graphicData>
        </a:graphic>
      </p:graphicFrame>
      <p:sp>
        <p:nvSpPr>
          <p:cNvPr id="4" name="Rectangle 3">
            <a:extLst>
              <a:ext uri="{FF2B5EF4-FFF2-40B4-BE49-F238E27FC236}">
                <a16:creationId xmlns:a16="http://schemas.microsoft.com/office/drawing/2014/main" id="{C4A5ADA4-8592-48C5-B88A-7CDBC6FF011F}"/>
              </a:ext>
            </a:extLst>
          </p:cNvPr>
          <p:cNvSpPr/>
          <p:nvPr/>
        </p:nvSpPr>
        <p:spPr>
          <a:xfrm>
            <a:off x="591313" y="6240956"/>
            <a:ext cx="11448893" cy="261610"/>
          </a:xfrm>
          <a:prstGeom prst="rect">
            <a:avLst/>
          </a:prstGeom>
        </p:spPr>
        <p:txBody>
          <a:bodyPr wrap="square">
            <a:spAutoFit/>
          </a:bodyPr>
          <a:lstStyle/>
          <a:p>
            <a:r>
              <a:rPr lang="en-US" sz="1100">
                <a:hlinkClick r:id="rId9"/>
              </a:rPr>
              <a:t>https://docs.microsoft.com/en-us/azure/machine-learning/service/how-to-set-up-training-targets#supported-compute-targets</a:t>
            </a:r>
            <a:r>
              <a:rPr lang="en-US" sz="1100"/>
              <a:t> </a:t>
            </a:r>
          </a:p>
        </p:txBody>
      </p:sp>
    </p:spTree>
    <p:extLst>
      <p:ext uri="{BB962C8B-B14F-4D97-AF65-F5344CB8AC3E}">
        <p14:creationId xmlns:p14="http://schemas.microsoft.com/office/powerpoint/2010/main" val="31222612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D9ED-BDEF-4E4D-9E52-8E5321893FD2}"/>
              </a:ext>
            </a:extLst>
          </p:cNvPr>
          <p:cNvSpPr>
            <a:spLocks noGrp="1"/>
          </p:cNvSpPr>
          <p:nvPr>
            <p:ph type="title"/>
          </p:nvPr>
        </p:nvSpPr>
        <p:spPr/>
        <p:txBody>
          <a:bodyPr/>
          <a:lstStyle/>
          <a:p>
            <a:r>
              <a:rPr lang="en-US"/>
              <a:t>Requirements of an </a:t>
            </a:r>
            <a:br>
              <a:rPr lang="en-US"/>
            </a:br>
            <a:r>
              <a:rPr lang="en-US"/>
              <a:t>advanced ML Platform</a:t>
            </a:r>
          </a:p>
        </p:txBody>
      </p:sp>
      <p:grpSp>
        <p:nvGrpSpPr>
          <p:cNvPr id="10" name="Group 9">
            <a:extLst>
              <a:ext uri="{FF2B5EF4-FFF2-40B4-BE49-F238E27FC236}">
                <a16:creationId xmlns:a16="http://schemas.microsoft.com/office/drawing/2014/main" id="{A113E136-B7F3-4C48-B6D7-B6549831764D}"/>
              </a:ext>
            </a:extLst>
          </p:cNvPr>
          <p:cNvGrpSpPr/>
          <p:nvPr/>
        </p:nvGrpSpPr>
        <p:grpSpPr>
          <a:xfrm>
            <a:off x="5035685" y="992221"/>
            <a:ext cx="2120630" cy="2140085"/>
            <a:chOff x="5107021" y="992221"/>
            <a:chExt cx="2120630" cy="2140085"/>
          </a:xfrm>
        </p:grpSpPr>
        <p:sp>
          <p:nvSpPr>
            <p:cNvPr id="3" name="Rectangle 2">
              <a:extLst>
                <a:ext uri="{FF2B5EF4-FFF2-40B4-BE49-F238E27FC236}">
                  <a16:creationId xmlns:a16="http://schemas.microsoft.com/office/drawing/2014/main" id="{176A04A6-7147-4F1B-8D72-755FCA7921EF}"/>
                </a:ext>
              </a:extLst>
            </p:cNvPr>
            <p:cNvSpPr/>
            <p:nvPr/>
          </p:nvSpPr>
          <p:spPr bwMode="auto">
            <a:xfrm>
              <a:off x="5107021" y="992221"/>
              <a:ext cx="2120630" cy="2140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intelligence">
              <a:extLst>
                <a:ext uri="{FF2B5EF4-FFF2-40B4-BE49-F238E27FC236}">
                  <a16:creationId xmlns:a16="http://schemas.microsoft.com/office/drawing/2014/main" id="{FD8A017C-B263-4ECE-9270-BBE2DA4B9D75}"/>
                </a:ext>
              </a:extLst>
            </p:cNvPr>
            <p:cNvSpPr>
              <a:spLocks noChangeAspect="1" noEditPoints="1"/>
            </p:cNvSpPr>
            <p:nvPr/>
          </p:nvSpPr>
          <p:spPr bwMode="auto">
            <a:xfrm>
              <a:off x="5335925" y="1260663"/>
              <a:ext cx="1662822" cy="1603201"/>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81557810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9A36-C438-4F09-857F-98941EB3A9F1}"/>
              </a:ext>
            </a:extLst>
          </p:cNvPr>
          <p:cNvSpPr>
            <a:spLocks noGrp="1"/>
          </p:cNvSpPr>
          <p:nvPr>
            <p:ph type="title"/>
          </p:nvPr>
        </p:nvSpPr>
        <p:spPr/>
        <p:txBody>
          <a:bodyPr/>
          <a:lstStyle/>
          <a:p>
            <a:r>
              <a:rPr lang="en-US"/>
              <a:t>Azure ML service Artifacts</a:t>
            </a:r>
          </a:p>
        </p:txBody>
      </p:sp>
      <p:sp>
        <p:nvSpPr>
          <p:cNvPr id="4" name="Text Placeholder 3">
            <a:extLst>
              <a:ext uri="{FF2B5EF4-FFF2-40B4-BE49-F238E27FC236}">
                <a16:creationId xmlns:a16="http://schemas.microsoft.com/office/drawing/2014/main" id="{6ED8AA0B-A0E0-4FDA-8C2A-4F8C70A23432}"/>
              </a:ext>
            </a:extLst>
          </p:cNvPr>
          <p:cNvSpPr>
            <a:spLocks noGrp="1"/>
          </p:cNvSpPr>
          <p:nvPr>
            <p:ph type="body" sz="quarter" idx="12"/>
          </p:nvPr>
        </p:nvSpPr>
        <p:spPr/>
        <p:txBody>
          <a:bodyPr/>
          <a:lstStyle/>
          <a:p>
            <a:r>
              <a:rPr lang="en-US"/>
              <a:t>Image and Registry</a:t>
            </a:r>
          </a:p>
        </p:txBody>
      </p:sp>
      <p:grpSp>
        <p:nvGrpSpPr>
          <p:cNvPr id="10" name="Group 9">
            <a:extLst>
              <a:ext uri="{FF2B5EF4-FFF2-40B4-BE49-F238E27FC236}">
                <a16:creationId xmlns:a16="http://schemas.microsoft.com/office/drawing/2014/main" id="{6EFFE9FB-55A7-4A0F-95FB-B8D66B37C155}"/>
              </a:ext>
            </a:extLst>
          </p:cNvPr>
          <p:cNvGrpSpPr/>
          <p:nvPr/>
        </p:nvGrpSpPr>
        <p:grpSpPr>
          <a:xfrm>
            <a:off x="6495842" y="1762925"/>
            <a:ext cx="1035845" cy="684795"/>
            <a:chOff x="5429065" y="4114800"/>
            <a:chExt cx="689178" cy="455613"/>
          </a:xfrm>
        </p:grpSpPr>
        <p:sp>
          <p:nvSpPr>
            <p:cNvPr id="11" name="Freeform 67">
              <a:extLst>
                <a:ext uri="{FF2B5EF4-FFF2-40B4-BE49-F238E27FC236}">
                  <a16:creationId xmlns:a16="http://schemas.microsoft.com/office/drawing/2014/main" id="{5AA1C968-5268-47EB-A964-A9C27B538AD6}"/>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72">
              <a:extLst>
                <a:ext uri="{FF2B5EF4-FFF2-40B4-BE49-F238E27FC236}">
                  <a16:creationId xmlns:a16="http://schemas.microsoft.com/office/drawing/2014/main" id="{E24A6F69-128E-4A3B-A7BA-6C6F37DD785E}"/>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73">
              <a:extLst>
                <a:ext uri="{FF2B5EF4-FFF2-40B4-BE49-F238E27FC236}">
                  <a16:creationId xmlns:a16="http://schemas.microsoft.com/office/drawing/2014/main" id="{D9906A65-CB8D-4ADC-97C6-FA4080BE29B4}"/>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74">
              <a:extLst>
                <a:ext uri="{FF2B5EF4-FFF2-40B4-BE49-F238E27FC236}">
                  <a16:creationId xmlns:a16="http://schemas.microsoft.com/office/drawing/2014/main" id="{8B7EB62D-8C37-43CE-B37E-BE70B0D51CA2}"/>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75">
              <a:extLst>
                <a:ext uri="{FF2B5EF4-FFF2-40B4-BE49-F238E27FC236}">
                  <a16:creationId xmlns:a16="http://schemas.microsoft.com/office/drawing/2014/main" id="{3FFCF7BC-9074-4C09-BA6E-5379284F036A}"/>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6" name="Freeform 76">
              <a:extLst>
                <a:ext uri="{FF2B5EF4-FFF2-40B4-BE49-F238E27FC236}">
                  <a16:creationId xmlns:a16="http://schemas.microsoft.com/office/drawing/2014/main" id="{0C765E80-4EB5-40C4-8CD0-6DD4A5720BFE}"/>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77">
              <a:extLst>
                <a:ext uri="{FF2B5EF4-FFF2-40B4-BE49-F238E27FC236}">
                  <a16:creationId xmlns:a16="http://schemas.microsoft.com/office/drawing/2014/main" id="{17CFE5FB-7396-42C4-9F07-144EC7C32942}"/>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78">
              <a:extLst>
                <a:ext uri="{FF2B5EF4-FFF2-40B4-BE49-F238E27FC236}">
                  <a16:creationId xmlns:a16="http://schemas.microsoft.com/office/drawing/2014/main" id="{F92DAF7C-4D0B-4C8E-BA49-457B817065EB}"/>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79">
              <a:extLst>
                <a:ext uri="{FF2B5EF4-FFF2-40B4-BE49-F238E27FC236}">
                  <a16:creationId xmlns:a16="http://schemas.microsoft.com/office/drawing/2014/main" id="{3756BB30-23DB-4C51-9AD0-18473E4FE21B}"/>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80">
              <a:extLst>
                <a:ext uri="{FF2B5EF4-FFF2-40B4-BE49-F238E27FC236}">
                  <a16:creationId xmlns:a16="http://schemas.microsoft.com/office/drawing/2014/main" id="{49A934B9-96B7-42C2-94EF-B0105713DE38}"/>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1" name="Oval 81">
              <a:extLst>
                <a:ext uri="{FF2B5EF4-FFF2-40B4-BE49-F238E27FC236}">
                  <a16:creationId xmlns:a16="http://schemas.microsoft.com/office/drawing/2014/main" id="{BA25F294-25EF-41E9-A82A-422CB8A0CB5D}"/>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82">
              <a:extLst>
                <a:ext uri="{FF2B5EF4-FFF2-40B4-BE49-F238E27FC236}">
                  <a16:creationId xmlns:a16="http://schemas.microsoft.com/office/drawing/2014/main" id="{36DC5AC4-6E5A-428B-BA0B-E0EBD0957E15}"/>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84">
              <a:extLst>
                <a:ext uri="{FF2B5EF4-FFF2-40B4-BE49-F238E27FC236}">
                  <a16:creationId xmlns:a16="http://schemas.microsoft.com/office/drawing/2014/main" id="{F57B51D7-77EF-4C85-B079-67B7AE2ED025}"/>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AB251D0-05A9-42C4-9B2E-4E1F3B93A019}"/>
              </a:ext>
            </a:extLst>
          </p:cNvPr>
          <p:cNvGrpSpPr/>
          <p:nvPr/>
        </p:nvGrpSpPr>
        <p:grpSpPr>
          <a:xfrm rot="1800000">
            <a:off x="540505" y="1783688"/>
            <a:ext cx="512177" cy="593570"/>
            <a:chOff x="6281977" y="1925712"/>
            <a:chExt cx="609366" cy="706203"/>
          </a:xfrm>
        </p:grpSpPr>
        <p:sp>
          <p:nvSpPr>
            <p:cNvPr id="31" name="Hexagon 30">
              <a:extLst>
                <a:ext uri="{FF2B5EF4-FFF2-40B4-BE49-F238E27FC236}">
                  <a16:creationId xmlns:a16="http://schemas.microsoft.com/office/drawing/2014/main" id="{2643FD09-E046-44DB-97B3-E583D65F9F84}"/>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AE0ECCE4-4015-4E67-AD28-1946EF92035C}"/>
                </a:ext>
              </a:extLst>
            </p:cNvPr>
            <p:cNvCxnSpPr>
              <a:stCxn id="31" idx="3"/>
              <a:endCxn id="31"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1A5EB26-6712-4E3B-B71B-DC455216D356}"/>
                </a:ext>
              </a:extLst>
            </p:cNvPr>
            <p:cNvGrpSpPr/>
            <p:nvPr/>
          </p:nvGrpSpPr>
          <p:grpSpPr>
            <a:xfrm>
              <a:off x="6584950" y="2093649"/>
              <a:ext cx="281406" cy="372551"/>
              <a:chOff x="6584950" y="2093146"/>
              <a:chExt cx="281406" cy="372551"/>
            </a:xfrm>
          </p:grpSpPr>
          <p:cxnSp>
            <p:nvCxnSpPr>
              <p:cNvPr id="46" name="Straight Connector 45">
                <a:extLst>
                  <a:ext uri="{FF2B5EF4-FFF2-40B4-BE49-F238E27FC236}">
                    <a16:creationId xmlns:a16="http://schemas.microsoft.com/office/drawing/2014/main" id="{F4A4CDC9-6F12-4A7E-8DC9-A470C8055DE7}"/>
                  </a:ext>
                </a:extLst>
              </p:cNvPr>
              <p:cNvCxnSpPr>
                <a:cxnSpLocks/>
                <a:stCxn id="31"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20BBC1-BE37-4891-9A57-C1CDFAC9DB0B}"/>
                  </a:ext>
                </a:extLst>
              </p:cNvPr>
              <p:cNvCxnSpPr>
                <a:stCxn id="31"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D0C869-C08A-4189-B212-BDDCCE1E69A6}"/>
                  </a:ext>
                </a:extLst>
              </p:cNvPr>
              <p:cNvCxnSpPr>
                <a:cxnSpLocks/>
                <a:stCxn id="31"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A420134-9124-420C-A2BE-FA84F78C2AF6}"/>
                </a:ext>
              </a:extLst>
            </p:cNvPr>
            <p:cNvGrpSpPr/>
            <p:nvPr/>
          </p:nvGrpSpPr>
          <p:grpSpPr>
            <a:xfrm flipH="1">
              <a:off x="6304801" y="2093649"/>
              <a:ext cx="281406" cy="372551"/>
              <a:chOff x="6584950" y="2093146"/>
              <a:chExt cx="281406" cy="372551"/>
            </a:xfrm>
          </p:grpSpPr>
          <p:cxnSp>
            <p:nvCxnSpPr>
              <p:cNvPr id="43" name="Straight Connector 42">
                <a:extLst>
                  <a:ext uri="{FF2B5EF4-FFF2-40B4-BE49-F238E27FC236}">
                    <a16:creationId xmlns:a16="http://schemas.microsoft.com/office/drawing/2014/main" id="{CBFB8032-DB01-4639-B95A-7CF7E186A312}"/>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5BED47-F44B-4C0D-964F-DC56D62403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93FFA3-F708-4DF7-8D10-5767DF45B8EF}"/>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D6052EAA-5DF0-45C8-B6F7-B72B46FAF845}"/>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A4409F5-A2E5-48EF-8AAA-A6B169E77B98}"/>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4885F705-DB62-4181-AC82-3DC3C47A8689}"/>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3F560DC-D7CB-4DE9-BE28-F04743B712BD}"/>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7446BD3-5633-4344-80F8-7F89B9E96CE8}"/>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0223E15-3690-451A-B6B5-76DC4A093C64}"/>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A14701B-9FAF-431D-B2D2-DACD4BB95609}"/>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E6382EE-D5D8-4AB1-BFAC-04962AEF2594}"/>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 name="Rectangle 48">
            <a:extLst>
              <a:ext uri="{FF2B5EF4-FFF2-40B4-BE49-F238E27FC236}">
                <a16:creationId xmlns:a16="http://schemas.microsoft.com/office/drawing/2014/main" id="{609F881C-514B-4026-985C-ED2E19B3589D}"/>
              </a:ext>
            </a:extLst>
          </p:cNvPr>
          <p:cNvSpPr/>
          <p:nvPr/>
        </p:nvSpPr>
        <p:spPr>
          <a:xfrm>
            <a:off x="426422" y="2535829"/>
            <a:ext cx="5442749" cy="3761543"/>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Image contains</a:t>
            </a:r>
          </a:p>
          <a:p>
            <a:pPr marL="233363" indent="-233363">
              <a:lnSpc>
                <a:spcPct val="90000"/>
              </a:lnSpc>
              <a:spcAft>
                <a:spcPts val="988"/>
              </a:spcAft>
              <a:buSzPct val="90000"/>
              <a:buFont typeface="+mj-lt"/>
              <a:buAutoNum type="arabicPeriod"/>
            </a:pPr>
            <a:r>
              <a:rPr lang="en-US" sz="1600">
                <a:gradFill>
                  <a:gsLst>
                    <a:gs pos="40075">
                      <a:schemeClr val="accent2">
                        <a:lumMod val="50000"/>
                      </a:schemeClr>
                    </a:gs>
                    <a:gs pos="30000">
                      <a:schemeClr val="accent2">
                        <a:lumMod val="50000"/>
                      </a:schemeClr>
                    </a:gs>
                  </a:gsLst>
                  <a:lin ang="5400000" scaled="0"/>
                </a:gradFill>
              </a:rPr>
              <a:t>A model.</a:t>
            </a:r>
          </a:p>
          <a:p>
            <a:pPr marL="233363" indent="-233363">
              <a:lnSpc>
                <a:spcPct val="90000"/>
              </a:lnSpc>
              <a:spcAft>
                <a:spcPts val="988"/>
              </a:spcAft>
              <a:buSzPct val="90000"/>
              <a:buFont typeface="+mj-lt"/>
              <a:buAutoNum type="arabicPeriod"/>
            </a:pPr>
            <a:r>
              <a:rPr lang="en-US" sz="1600">
                <a:gradFill>
                  <a:gsLst>
                    <a:gs pos="40075">
                      <a:schemeClr val="accent2">
                        <a:lumMod val="50000"/>
                      </a:schemeClr>
                    </a:gs>
                    <a:gs pos="30000">
                      <a:schemeClr val="accent2">
                        <a:lumMod val="50000"/>
                      </a:schemeClr>
                    </a:gs>
                  </a:gsLst>
                  <a:lin ang="5400000" scaled="0"/>
                </a:gradFill>
              </a:rPr>
              <a:t>A scoring script used to pass input to the model and return the output of the model.</a:t>
            </a:r>
          </a:p>
          <a:p>
            <a:pPr marL="233363" indent="-233363">
              <a:lnSpc>
                <a:spcPct val="90000"/>
              </a:lnSpc>
              <a:spcAft>
                <a:spcPts val="988"/>
              </a:spcAft>
              <a:buSzPct val="90000"/>
              <a:buFont typeface="+mj-lt"/>
              <a:buAutoNum type="arabicPeriod"/>
            </a:pPr>
            <a:r>
              <a:rPr lang="en-US" sz="1600">
                <a:gradFill>
                  <a:gsLst>
                    <a:gs pos="40075">
                      <a:schemeClr val="accent2">
                        <a:lumMod val="50000"/>
                      </a:schemeClr>
                    </a:gs>
                    <a:gs pos="30000">
                      <a:schemeClr val="accent2">
                        <a:lumMod val="50000"/>
                      </a:schemeClr>
                    </a:gs>
                  </a:gsLst>
                  <a:lin ang="5400000" scaled="0"/>
                </a:gradFill>
              </a:rPr>
              <a:t>Dependencies needed by the model or scoring script/application. </a:t>
            </a:r>
          </a:p>
          <a:p>
            <a:pPr>
              <a:lnSpc>
                <a:spcPct val="90000"/>
              </a:lnSpc>
              <a:spcAft>
                <a:spcPts val="488"/>
              </a:spcAft>
              <a:buSzPct val="90000"/>
              <a:defRPr/>
            </a:pPr>
            <a:endParaRPr lang="en-US" sz="1800">
              <a:solidFill>
                <a:schemeClr val="tx2"/>
              </a:solidFill>
            </a:endParaRPr>
          </a:p>
          <a:p>
            <a:pPr>
              <a:lnSpc>
                <a:spcPct val="90000"/>
              </a:lnSpc>
              <a:spcAft>
                <a:spcPts val="488"/>
              </a:spcAft>
              <a:buSzPct val="90000"/>
              <a:defRPr/>
            </a:pPr>
            <a:r>
              <a:rPr lang="en-US" sz="1800">
                <a:solidFill>
                  <a:schemeClr val="tx2"/>
                </a:solidFill>
              </a:rPr>
              <a:t>Two types of images</a:t>
            </a:r>
          </a:p>
          <a:p>
            <a:pPr marL="233363" indent="-233363">
              <a:lnSpc>
                <a:spcPct val="90000"/>
              </a:lnSpc>
              <a:spcAft>
                <a:spcPts val="988"/>
              </a:spcAft>
              <a:buSzPct val="90000"/>
              <a:buFont typeface="+mj-lt"/>
              <a:buAutoNum type="arabicPeriod"/>
            </a:pPr>
            <a:r>
              <a:rPr lang="en-US" sz="1600" b="1">
                <a:gradFill>
                  <a:gsLst>
                    <a:gs pos="40075">
                      <a:schemeClr val="accent2">
                        <a:lumMod val="50000"/>
                      </a:schemeClr>
                    </a:gs>
                    <a:gs pos="30000">
                      <a:schemeClr val="accent2">
                        <a:lumMod val="50000"/>
                      </a:schemeClr>
                    </a:gs>
                  </a:gsLst>
                  <a:lin ang="5400000" scaled="0"/>
                </a:gradFill>
              </a:rPr>
              <a:t>FPGA image</a:t>
            </a:r>
            <a:r>
              <a:rPr lang="en-US" sz="1600">
                <a:gradFill>
                  <a:gsLst>
                    <a:gs pos="40075">
                      <a:schemeClr val="accent2">
                        <a:lumMod val="50000"/>
                      </a:schemeClr>
                    </a:gs>
                    <a:gs pos="30000">
                      <a:schemeClr val="accent2">
                        <a:lumMod val="50000"/>
                      </a:schemeClr>
                    </a:gs>
                  </a:gsLst>
                  <a:lin ang="5400000" scaled="0"/>
                </a:gradFill>
              </a:rPr>
              <a:t>: Used when deploying to a field-programmable gate array in the Azure cloud.</a:t>
            </a:r>
          </a:p>
          <a:p>
            <a:pPr marL="233363" indent="-233363">
              <a:lnSpc>
                <a:spcPct val="90000"/>
              </a:lnSpc>
              <a:spcAft>
                <a:spcPts val="988"/>
              </a:spcAft>
              <a:buSzPct val="90000"/>
              <a:buFont typeface="+mj-lt"/>
              <a:buAutoNum type="arabicPeriod"/>
            </a:pPr>
            <a:r>
              <a:rPr lang="en-US" sz="1600" b="1">
                <a:gradFill>
                  <a:gsLst>
                    <a:gs pos="40075">
                      <a:schemeClr val="accent2">
                        <a:lumMod val="50000"/>
                      </a:schemeClr>
                    </a:gs>
                    <a:gs pos="30000">
                      <a:schemeClr val="accent2">
                        <a:lumMod val="50000"/>
                      </a:schemeClr>
                    </a:gs>
                  </a:gsLst>
                  <a:lin ang="5400000" scaled="0"/>
                </a:gradFill>
              </a:rPr>
              <a:t>Docker image</a:t>
            </a:r>
            <a:r>
              <a:rPr lang="en-US" sz="1600">
                <a:gradFill>
                  <a:gsLst>
                    <a:gs pos="40075">
                      <a:schemeClr val="accent2">
                        <a:lumMod val="50000"/>
                      </a:schemeClr>
                    </a:gs>
                    <a:gs pos="30000">
                      <a:schemeClr val="accent2">
                        <a:lumMod val="50000"/>
                      </a:schemeClr>
                    </a:gs>
                  </a:gsLst>
                  <a:lin ang="5400000" scaled="0"/>
                </a:gradFill>
              </a:rPr>
              <a:t>: Used when deploying to compute targets such as Azure Container Instances and Azure Kubernetes Service.</a:t>
            </a:r>
          </a:p>
        </p:txBody>
      </p:sp>
      <p:sp>
        <p:nvSpPr>
          <p:cNvPr id="50" name="Rectangle 49">
            <a:extLst>
              <a:ext uri="{FF2B5EF4-FFF2-40B4-BE49-F238E27FC236}">
                <a16:creationId xmlns:a16="http://schemas.microsoft.com/office/drawing/2014/main" id="{82BDC1DE-5F46-4DD2-862B-E03298A40DBD}"/>
              </a:ext>
            </a:extLst>
          </p:cNvPr>
          <p:cNvSpPr/>
          <p:nvPr/>
        </p:nvSpPr>
        <p:spPr>
          <a:xfrm>
            <a:off x="6416097" y="2535829"/>
            <a:ext cx="5545531" cy="1420389"/>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Image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Keeps track of images created from models.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Metadata tags can be attached to images. Metadata tags are stored by the image registry and can be used in image searches</a:t>
            </a:r>
          </a:p>
        </p:txBody>
      </p:sp>
    </p:spTree>
    <p:extLst>
      <p:ext uri="{BB962C8B-B14F-4D97-AF65-F5344CB8AC3E}">
        <p14:creationId xmlns:p14="http://schemas.microsoft.com/office/powerpoint/2010/main" val="4790814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DD1F22-5953-46D8-8D95-BE68DAA80DC4}"/>
              </a:ext>
            </a:extLst>
          </p:cNvPr>
          <p:cNvSpPr>
            <a:spLocks noGrp="1"/>
          </p:cNvSpPr>
          <p:nvPr>
            <p:ph type="title"/>
          </p:nvPr>
        </p:nvSpPr>
        <p:spPr/>
        <p:txBody>
          <a:bodyPr/>
          <a:lstStyle/>
          <a:p>
            <a:r>
              <a:rPr lang="en-US"/>
              <a:t>Azure ML Concept</a:t>
            </a:r>
          </a:p>
        </p:txBody>
      </p:sp>
      <p:sp>
        <p:nvSpPr>
          <p:cNvPr id="2" name="Text Placeholder 1">
            <a:extLst>
              <a:ext uri="{FF2B5EF4-FFF2-40B4-BE49-F238E27FC236}">
                <a16:creationId xmlns:a16="http://schemas.microsoft.com/office/drawing/2014/main" id="{2635AB20-1C37-4929-A98D-6E0ECC266550}"/>
              </a:ext>
            </a:extLst>
          </p:cNvPr>
          <p:cNvSpPr>
            <a:spLocks noGrp="1"/>
          </p:cNvSpPr>
          <p:nvPr>
            <p:ph type="body" sz="quarter" idx="12"/>
          </p:nvPr>
        </p:nvSpPr>
        <p:spPr>
          <a:xfrm>
            <a:off x="426423" y="991608"/>
            <a:ext cx="11339774" cy="271592"/>
          </a:xfrm>
        </p:spPr>
        <p:txBody>
          <a:bodyPr/>
          <a:lstStyle/>
          <a:p>
            <a:r>
              <a:rPr lang="en-US"/>
              <a:t>Model Management</a:t>
            </a:r>
          </a:p>
        </p:txBody>
      </p:sp>
      <p:pic>
        <p:nvPicPr>
          <p:cNvPr id="10" name="Picture 9">
            <a:extLst>
              <a:ext uri="{FF2B5EF4-FFF2-40B4-BE49-F238E27FC236}">
                <a16:creationId xmlns:a16="http://schemas.microsoft.com/office/drawing/2014/main" id="{70F2C8BB-2303-42DD-8F3F-4C3A5C46A4AD}"/>
              </a:ext>
            </a:extLst>
          </p:cNvPr>
          <p:cNvPicPr>
            <a:picLocks noChangeAspect="1"/>
          </p:cNvPicPr>
          <p:nvPr/>
        </p:nvPicPr>
        <p:blipFill>
          <a:blip r:embed="rId2"/>
          <a:stretch>
            <a:fillRect/>
          </a:stretch>
        </p:blipFill>
        <p:spPr>
          <a:xfrm>
            <a:off x="7146759" y="2200567"/>
            <a:ext cx="4516237" cy="3125888"/>
          </a:xfrm>
          <a:prstGeom prst="rect">
            <a:avLst/>
          </a:prstGeom>
          <a:ln>
            <a:solidFill>
              <a:schemeClr val="bg2">
                <a:lumMod val="90000"/>
              </a:schemeClr>
            </a:solidFill>
          </a:ln>
        </p:spPr>
      </p:pic>
      <p:sp>
        <p:nvSpPr>
          <p:cNvPr id="7" name="Rectangle 6">
            <a:extLst>
              <a:ext uri="{FF2B5EF4-FFF2-40B4-BE49-F238E27FC236}">
                <a16:creationId xmlns:a16="http://schemas.microsoft.com/office/drawing/2014/main" id="{130B00E2-832B-4F64-8F70-9B2382124974}"/>
              </a:ext>
            </a:extLst>
          </p:cNvPr>
          <p:cNvSpPr/>
          <p:nvPr/>
        </p:nvSpPr>
        <p:spPr>
          <a:xfrm>
            <a:off x="426423" y="2200567"/>
            <a:ext cx="3911661" cy="646331"/>
          </a:xfrm>
          <a:prstGeom prst="rect">
            <a:avLst/>
          </a:prstGeom>
        </p:spPr>
        <p:txBody>
          <a:bodyPr wrap="square">
            <a:spAutoFit/>
          </a:bodyPr>
          <a:lstStyle/>
          <a:p>
            <a:pPr defTabSz="951156">
              <a:defRPr/>
            </a:pPr>
            <a:r>
              <a:rPr lang="en-US" sz="1800">
                <a:solidFill>
                  <a:schemeClr val="tx2"/>
                </a:solidFill>
                <a:latin typeface="Segoe UI Semibold" panose="020B0702040204020203" pitchFamily="34" charset="0"/>
                <a:cs typeface="Segoe UI Semibold" panose="020B0702040204020203" pitchFamily="34" charset="0"/>
              </a:rPr>
              <a:t>Model Management in Azure ML usually involves these four steps</a:t>
            </a:r>
          </a:p>
        </p:txBody>
      </p:sp>
      <p:sp>
        <p:nvSpPr>
          <p:cNvPr id="8" name="Text Placeholder 4">
            <a:extLst>
              <a:ext uri="{FF2B5EF4-FFF2-40B4-BE49-F238E27FC236}">
                <a16:creationId xmlns:a16="http://schemas.microsoft.com/office/drawing/2014/main" id="{F86AC962-A3DB-42F7-87AD-E87AC0D6E272}"/>
              </a:ext>
            </a:extLst>
          </p:cNvPr>
          <p:cNvSpPr txBox="1">
            <a:spLocks/>
          </p:cNvSpPr>
          <p:nvPr/>
        </p:nvSpPr>
        <p:spPr>
          <a:xfrm>
            <a:off x="426423" y="3143181"/>
            <a:ext cx="6208293" cy="2091855"/>
          </a:xfrm>
          <a:prstGeom prst="rect">
            <a:avLst/>
          </a:prstGeom>
        </p:spPr>
        <p:txBody>
          <a:bodyPr rIns="91440"/>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1:  </a:t>
            </a:r>
            <a:r>
              <a:rPr lang="en-US" sz="1800">
                <a:gradFill>
                  <a:gsLst>
                    <a:gs pos="40075">
                      <a:schemeClr val="accent2">
                        <a:lumMod val="50000"/>
                      </a:schemeClr>
                    </a:gs>
                    <a:gs pos="30000">
                      <a:schemeClr val="accent2">
                        <a:lumMod val="50000"/>
                      </a:schemeClr>
                    </a:gs>
                  </a:gsLst>
                  <a:lin ang="5400000" scaled="0"/>
                </a:gradFill>
              </a:rPr>
              <a:t>Register Model using the Model Registry</a:t>
            </a:r>
          </a:p>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2: </a:t>
            </a:r>
            <a:r>
              <a:rPr lang="en-US" sz="1800">
                <a:gradFill>
                  <a:gsLst>
                    <a:gs pos="40075">
                      <a:schemeClr val="accent2">
                        <a:lumMod val="50000"/>
                      </a:schemeClr>
                    </a:gs>
                    <a:gs pos="30000">
                      <a:schemeClr val="accent2">
                        <a:lumMod val="50000"/>
                      </a:schemeClr>
                    </a:gs>
                  </a:gsLst>
                  <a:lin ang="5400000" scaled="0"/>
                </a:gradFill>
              </a:rPr>
              <a:t>Register Image using the Image Registry </a:t>
            </a:r>
            <a:br>
              <a:rPr lang="en-US" sz="1800">
                <a:gradFill>
                  <a:gsLst>
                    <a:gs pos="40075">
                      <a:schemeClr val="accent2">
                        <a:lumMod val="50000"/>
                      </a:schemeClr>
                    </a:gs>
                    <a:gs pos="30000">
                      <a:schemeClr val="accent2">
                        <a:lumMod val="50000"/>
                      </a:schemeClr>
                    </a:gs>
                  </a:gsLst>
                  <a:lin ang="5400000" scaled="0"/>
                </a:gradFill>
              </a:rPr>
            </a:br>
            <a:r>
              <a:rPr lang="en-US" sz="1800">
                <a:gradFill>
                  <a:gsLst>
                    <a:gs pos="40075">
                      <a:schemeClr val="accent2">
                        <a:lumMod val="50000"/>
                      </a:schemeClr>
                    </a:gs>
                    <a:gs pos="30000">
                      <a:schemeClr val="accent2">
                        <a:lumMod val="50000"/>
                      </a:schemeClr>
                    </a:gs>
                  </a:gsLst>
                  <a:lin ang="5400000" scaled="0"/>
                </a:gradFill>
              </a:rPr>
              <a:t>(the Azure Container Registry)</a:t>
            </a:r>
          </a:p>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3: </a:t>
            </a:r>
            <a:r>
              <a:rPr lang="en-US" sz="1800">
                <a:gradFill>
                  <a:gsLst>
                    <a:gs pos="40075">
                      <a:schemeClr val="accent2">
                        <a:lumMod val="50000"/>
                      </a:schemeClr>
                    </a:gs>
                    <a:gs pos="30000">
                      <a:schemeClr val="accent2">
                        <a:lumMod val="50000"/>
                      </a:schemeClr>
                    </a:gs>
                  </a:gsLst>
                  <a:lin ang="5400000" scaled="0"/>
                </a:gradFill>
              </a:rPr>
              <a:t>Deploy the Image to cloud or to edge devices</a:t>
            </a:r>
          </a:p>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4: </a:t>
            </a:r>
            <a:r>
              <a:rPr lang="en-US" sz="1800">
                <a:gradFill>
                  <a:gsLst>
                    <a:gs pos="40075">
                      <a:schemeClr val="accent2">
                        <a:lumMod val="50000"/>
                      </a:schemeClr>
                    </a:gs>
                    <a:gs pos="30000">
                      <a:schemeClr val="accent2">
                        <a:lumMod val="50000"/>
                      </a:schemeClr>
                    </a:gs>
                  </a:gsLst>
                  <a:lin ang="5400000" scaled="0"/>
                </a:gradFill>
              </a:rPr>
              <a:t>Monitor models—you can monitor input, output, and other relevant data from your model.</a:t>
            </a:r>
          </a:p>
        </p:txBody>
      </p:sp>
    </p:spTree>
    <p:extLst>
      <p:ext uri="{BB962C8B-B14F-4D97-AF65-F5344CB8AC3E}">
        <p14:creationId xmlns:p14="http://schemas.microsoft.com/office/powerpoint/2010/main" val="35449352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2D68-0661-40BD-9E80-7F42610FC85F}"/>
              </a:ext>
            </a:extLst>
          </p:cNvPr>
          <p:cNvSpPr>
            <a:spLocks noGrp="1"/>
          </p:cNvSpPr>
          <p:nvPr>
            <p:ph type="title"/>
          </p:nvPr>
        </p:nvSpPr>
        <p:spPr/>
        <p:txBody>
          <a:bodyPr/>
          <a:lstStyle/>
          <a:p>
            <a:r>
              <a:rPr lang="en-US"/>
              <a:t>Azure ML Artifact</a:t>
            </a:r>
          </a:p>
        </p:txBody>
      </p:sp>
      <p:sp>
        <p:nvSpPr>
          <p:cNvPr id="12" name="Text Placeholder 11">
            <a:extLst>
              <a:ext uri="{FF2B5EF4-FFF2-40B4-BE49-F238E27FC236}">
                <a16:creationId xmlns:a16="http://schemas.microsoft.com/office/drawing/2014/main" id="{36DFDC27-FA90-4D97-AE7E-AECE386049E3}"/>
              </a:ext>
            </a:extLst>
          </p:cNvPr>
          <p:cNvSpPr>
            <a:spLocks noGrp="1"/>
          </p:cNvSpPr>
          <p:nvPr>
            <p:ph type="body" sz="quarter" idx="12"/>
          </p:nvPr>
        </p:nvSpPr>
        <p:spPr/>
        <p:txBody>
          <a:bodyPr/>
          <a:lstStyle/>
          <a:p>
            <a:r>
              <a:rPr lang="en-US"/>
              <a:t>Deployment</a:t>
            </a:r>
          </a:p>
        </p:txBody>
      </p:sp>
      <p:sp>
        <p:nvSpPr>
          <p:cNvPr id="3" name="Rectangle 2">
            <a:extLst>
              <a:ext uri="{FF2B5EF4-FFF2-40B4-BE49-F238E27FC236}">
                <a16:creationId xmlns:a16="http://schemas.microsoft.com/office/drawing/2014/main" id="{C94D4362-E3FA-4430-AAD0-EC30858A5D1D}"/>
              </a:ext>
            </a:extLst>
          </p:cNvPr>
          <p:cNvSpPr/>
          <p:nvPr/>
        </p:nvSpPr>
        <p:spPr>
          <a:xfrm>
            <a:off x="2722843" y="1774970"/>
            <a:ext cx="6746315" cy="369332"/>
          </a:xfrm>
          <a:prstGeom prst="rect">
            <a:avLst/>
          </a:prstGeom>
        </p:spPr>
        <p:txBody>
          <a:bodyPr wrap="square">
            <a:spAutoFit/>
          </a:bodyPr>
          <a:lstStyle/>
          <a:p>
            <a:pPr algn="ctr" defTabSz="951156">
              <a:defRPr/>
            </a:pPr>
            <a:r>
              <a:rPr lang="en-US" sz="1800">
                <a:solidFill>
                  <a:schemeClr val="tx2"/>
                </a:solidFill>
                <a:latin typeface="Segoe UI Semibold" panose="020B0702040204020203" pitchFamily="34" charset="0"/>
                <a:cs typeface="Segoe UI Semibold" panose="020B0702040204020203" pitchFamily="34" charset="0"/>
              </a:rPr>
              <a:t>Deployment is an instantiation of an image. Two options:</a:t>
            </a:r>
          </a:p>
        </p:txBody>
      </p:sp>
      <p:sp>
        <p:nvSpPr>
          <p:cNvPr id="4" name="Rectangle 3">
            <a:extLst>
              <a:ext uri="{FF2B5EF4-FFF2-40B4-BE49-F238E27FC236}">
                <a16:creationId xmlns:a16="http://schemas.microsoft.com/office/drawing/2014/main" id="{DD674C1A-0360-4016-AB57-7D8CA61E0C1F}"/>
              </a:ext>
            </a:extLst>
          </p:cNvPr>
          <p:cNvSpPr/>
          <p:nvPr/>
        </p:nvSpPr>
        <p:spPr>
          <a:xfrm>
            <a:off x="529131" y="2875300"/>
            <a:ext cx="4946444" cy="2969531"/>
          </a:xfrm>
          <a:prstGeom prst="rect">
            <a:avLst/>
          </a:prstGeom>
        </p:spPr>
        <p:txBody>
          <a:bodyPr wrap="square">
            <a:spAutoFit/>
          </a:bodyPr>
          <a:lstStyle/>
          <a:p>
            <a:pPr algn="ctr" defTabSz="951156">
              <a:lnSpc>
                <a:spcPct val="90000"/>
              </a:lnSpc>
              <a:spcBef>
                <a:spcPts val="1200"/>
              </a:spcBef>
              <a:spcAft>
                <a:spcPts val="1200"/>
              </a:spcAft>
              <a:defRPr/>
            </a:pPr>
            <a:r>
              <a:rPr lang="en-US" sz="1800">
                <a:solidFill>
                  <a:schemeClr val="tx2"/>
                </a:solidFill>
                <a:latin typeface="Segoe UI Semibold" panose="020B0702040204020203" pitchFamily="34" charset="0"/>
                <a:cs typeface="Segoe UI Semibold" panose="020B0702040204020203" pitchFamily="34" charset="0"/>
              </a:rPr>
              <a:t>Web service</a:t>
            </a:r>
          </a:p>
          <a:p>
            <a:pPr>
              <a:lnSpc>
                <a:spcPct val="90000"/>
              </a:lnSpc>
              <a:spcAft>
                <a:spcPts val="988"/>
              </a:spcAft>
            </a:pPr>
            <a:r>
              <a:rPr lang="en-US" sz="1800">
                <a:gradFill>
                  <a:gsLst>
                    <a:gs pos="2917">
                      <a:prstClr val="black"/>
                    </a:gs>
                    <a:gs pos="30000">
                      <a:prstClr val="black"/>
                    </a:gs>
                  </a:gsLst>
                  <a:lin ang="5400000" scaled="0"/>
                </a:gradFill>
                <a:latin typeface="Segoe UI"/>
              </a:rPr>
              <a:t>A deployed web service can run on Azure Container Instances, Azure Kubernetes Service, or field-programmable gate arrays (FPGA). </a:t>
            </a:r>
          </a:p>
          <a:p>
            <a:pPr>
              <a:lnSpc>
                <a:spcPct val="90000"/>
              </a:lnSpc>
              <a:spcAft>
                <a:spcPts val="988"/>
              </a:spcAft>
            </a:pPr>
            <a:r>
              <a:rPr lang="en-US" sz="1800">
                <a:gradFill>
                  <a:gsLst>
                    <a:gs pos="2917">
                      <a:prstClr val="black"/>
                    </a:gs>
                    <a:gs pos="30000">
                      <a:prstClr val="black"/>
                    </a:gs>
                  </a:gsLst>
                  <a:lin ang="5400000" scaled="0"/>
                </a:gradFill>
                <a:latin typeface="Segoe UI"/>
              </a:rPr>
              <a:t>Can receive scoring requests via an exposed </a:t>
            </a:r>
            <a:br>
              <a:rPr lang="en-US" sz="1800">
                <a:gradFill>
                  <a:gsLst>
                    <a:gs pos="2917">
                      <a:prstClr val="black"/>
                    </a:gs>
                    <a:gs pos="30000">
                      <a:prstClr val="black"/>
                    </a:gs>
                  </a:gsLst>
                  <a:lin ang="5400000" scaled="0"/>
                </a:gradFill>
                <a:latin typeface="Segoe UI"/>
              </a:rPr>
            </a:br>
            <a:r>
              <a:rPr lang="en-US" sz="1800">
                <a:gradFill>
                  <a:gsLst>
                    <a:gs pos="2917">
                      <a:prstClr val="black"/>
                    </a:gs>
                    <a:gs pos="30000">
                      <a:prstClr val="black"/>
                    </a:gs>
                  </a:gsLst>
                  <a:lin ang="5400000" scaled="0"/>
                </a:gradFill>
                <a:latin typeface="Segoe UI"/>
              </a:rPr>
              <a:t>a load-balanced, HTTP endpoint.</a:t>
            </a:r>
          </a:p>
          <a:p>
            <a:pPr>
              <a:lnSpc>
                <a:spcPct val="90000"/>
              </a:lnSpc>
              <a:spcAft>
                <a:spcPts val="988"/>
              </a:spcAft>
            </a:pPr>
            <a:r>
              <a:rPr lang="en-US" sz="1800">
                <a:gradFill>
                  <a:gsLst>
                    <a:gs pos="2917">
                      <a:prstClr val="black"/>
                    </a:gs>
                    <a:gs pos="30000">
                      <a:prstClr val="black"/>
                    </a:gs>
                  </a:gsLst>
                  <a:lin ang="5400000" scaled="0"/>
                </a:gradFill>
                <a:latin typeface="Segoe UI"/>
              </a:rPr>
              <a:t>Can be monitored by collecting Application Insight telemetry and/or model telemetry. </a:t>
            </a:r>
          </a:p>
          <a:p>
            <a:pPr>
              <a:lnSpc>
                <a:spcPct val="90000"/>
              </a:lnSpc>
              <a:spcAft>
                <a:spcPts val="988"/>
              </a:spcAft>
            </a:pPr>
            <a:r>
              <a:rPr lang="en-US" sz="1800">
                <a:gradFill>
                  <a:gsLst>
                    <a:gs pos="2917">
                      <a:prstClr val="black"/>
                    </a:gs>
                    <a:gs pos="30000">
                      <a:prstClr val="black"/>
                    </a:gs>
                  </a:gsLst>
                  <a:lin ang="5400000" scaled="0"/>
                </a:gradFill>
                <a:latin typeface="Segoe UI"/>
              </a:rPr>
              <a:t>Azure can automatically scale deployments.</a:t>
            </a:r>
            <a:endParaRPr lang="en-US" sz="1836">
              <a:gradFill>
                <a:gsLst>
                  <a:gs pos="2917">
                    <a:prstClr val="black"/>
                  </a:gs>
                  <a:gs pos="30000">
                    <a:prstClr val="black"/>
                  </a:gs>
                </a:gsLst>
                <a:lin ang="5400000" scaled="0"/>
              </a:gradFill>
              <a:latin typeface="Segoe UI"/>
            </a:endParaRPr>
          </a:p>
        </p:txBody>
      </p:sp>
      <p:sp>
        <p:nvSpPr>
          <p:cNvPr id="5" name="Rectangle 4">
            <a:extLst>
              <a:ext uri="{FF2B5EF4-FFF2-40B4-BE49-F238E27FC236}">
                <a16:creationId xmlns:a16="http://schemas.microsoft.com/office/drawing/2014/main" id="{FB4B08DD-87BC-4B5B-A54E-217DAEEEC546}"/>
              </a:ext>
            </a:extLst>
          </p:cNvPr>
          <p:cNvSpPr/>
          <p:nvPr/>
        </p:nvSpPr>
        <p:spPr>
          <a:xfrm>
            <a:off x="6572847" y="2875300"/>
            <a:ext cx="5189616" cy="3123932"/>
          </a:xfrm>
          <a:prstGeom prst="rect">
            <a:avLst/>
          </a:prstGeom>
        </p:spPr>
        <p:txBody>
          <a:bodyPr wrap="square">
            <a:spAutoFit/>
          </a:bodyPr>
          <a:lstStyle/>
          <a:p>
            <a:pPr algn="ctr" defTabSz="951156">
              <a:lnSpc>
                <a:spcPct val="90000"/>
              </a:lnSpc>
              <a:spcBef>
                <a:spcPts val="1200"/>
              </a:spcBef>
              <a:spcAft>
                <a:spcPts val="1200"/>
              </a:spcAft>
              <a:defRPr/>
            </a:pPr>
            <a:r>
              <a:rPr lang="en-US" sz="1800">
                <a:solidFill>
                  <a:schemeClr val="tx2"/>
                </a:solidFill>
                <a:latin typeface="Segoe UI Semibold" panose="020B0702040204020203" pitchFamily="34" charset="0"/>
                <a:cs typeface="Segoe UI Semibold" panose="020B0702040204020203" pitchFamily="34" charset="0"/>
              </a:rPr>
              <a:t>IoT Module </a:t>
            </a:r>
          </a:p>
          <a:p>
            <a:pPr>
              <a:lnSpc>
                <a:spcPct val="90000"/>
              </a:lnSpc>
              <a:spcAft>
                <a:spcPts val="988"/>
              </a:spcAft>
              <a:defRPr/>
            </a:pPr>
            <a:r>
              <a:rPr lang="en-US" sz="1800">
                <a:gradFill>
                  <a:gsLst>
                    <a:gs pos="2917">
                      <a:prstClr val="black"/>
                    </a:gs>
                    <a:gs pos="30000">
                      <a:prstClr val="black"/>
                    </a:gs>
                  </a:gsLst>
                  <a:lin ang="5400000" scaled="0"/>
                </a:gradFill>
                <a:latin typeface="Segoe UI"/>
              </a:rPr>
              <a:t>A deployed IoT Module is a Docker container </a:t>
            </a:r>
            <a:br>
              <a:rPr lang="en-US" sz="1800">
                <a:gradFill>
                  <a:gsLst>
                    <a:gs pos="2917">
                      <a:prstClr val="black"/>
                    </a:gs>
                    <a:gs pos="30000">
                      <a:prstClr val="black"/>
                    </a:gs>
                  </a:gsLst>
                  <a:lin ang="5400000" scaled="0"/>
                </a:gradFill>
                <a:latin typeface="Segoe UI"/>
              </a:rPr>
            </a:br>
            <a:r>
              <a:rPr lang="en-US" sz="1800">
                <a:gradFill>
                  <a:gsLst>
                    <a:gs pos="2917">
                      <a:prstClr val="black"/>
                    </a:gs>
                    <a:gs pos="30000">
                      <a:prstClr val="black"/>
                    </a:gs>
                  </a:gsLst>
                  <a:lin ang="5400000" scaled="0"/>
                </a:gradFill>
                <a:latin typeface="Segoe UI"/>
              </a:rPr>
              <a:t>that includes the model, associated script and additional dependencies. </a:t>
            </a:r>
          </a:p>
          <a:p>
            <a:pPr>
              <a:lnSpc>
                <a:spcPct val="90000"/>
              </a:lnSpc>
              <a:spcAft>
                <a:spcPts val="988"/>
              </a:spcAft>
            </a:pPr>
            <a:r>
              <a:rPr lang="en-US" sz="1800">
                <a:gradFill>
                  <a:gsLst>
                    <a:gs pos="2917">
                      <a:prstClr val="black"/>
                    </a:gs>
                    <a:gs pos="30000">
                      <a:prstClr val="black"/>
                    </a:gs>
                  </a:gsLst>
                  <a:lin ang="5400000" scaled="0"/>
                </a:gradFill>
                <a:latin typeface="Segoe UI"/>
              </a:rPr>
              <a:t>Is deployed using </a:t>
            </a:r>
            <a:r>
              <a:rPr lang="en-US" sz="1800" b="1">
                <a:gradFill>
                  <a:gsLst>
                    <a:gs pos="2917">
                      <a:prstClr val="black"/>
                    </a:gs>
                    <a:gs pos="30000">
                      <a:prstClr val="black"/>
                    </a:gs>
                  </a:gsLst>
                  <a:lin ang="5400000" scaled="0"/>
                </a:gradFill>
                <a:latin typeface="Segoe UI"/>
              </a:rPr>
              <a:t>Azure IoT Edge </a:t>
            </a:r>
            <a:r>
              <a:rPr lang="en-US" sz="1800">
                <a:gradFill>
                  <a:gsLst>
                    <a:gs pos="2917">
                      <a:prstClr val="black"/>
                    </a:gs>
                    <a:gs pos="30000">
                      <a:prstClr val="black"/>
                    </a:gs>
                  </a:gsLst>
                  <a:lin ang="5400000" scaled="0"/>
                </a:gradFill>
                <a:latin typeface="Segoe UI"/>
              </a:rPr>
              <a:t>on </a:t>
            </a:r>
            <a:br>
              <a:rPr lang="en-US" sz="1800">
                <a:gradFill>
                  <a:gsLst>
                    <a:gs pos="2917">
                      <a:prstClr val="black"/>
                    </a:gs>
                    <a:gs pos="30000">
                      <a:prstClr val="black"/>
                    </a:gs>
                  </a:gsLst>
                  <a:lin ang="5400000" scaled="0"/>
                </a:gradFill>
                <a:latin typeface="Segoe UI"/>
              </a:rPr>
            </a:br>
            <a:r>
              <a:rPr lang="en-US" sz="1800">
                <a:gradFill>
                  <a:gsLst>
                    <a:gs pos="2917">
                      <a:prstClr val="black"/>
                    </a:gs>
                    <a:gs pos="30000">
                      <a:prstClr val="black"/>
                    </a:gs>
                  </a:gsLst>
                  <a:lin ang="5400000" scaled="0"/>
                </a:gradFill>
                <a:latin typeface="Segoe UI"/>
              </a:rPr>
              <a:t>edge devices.</a:t>
            </a:r>
          </a:p>
          <a:p>
            <a:pPr>
              <a:lnSpc>
                <a:spcPct val="90000"/>
              </a:lnSpc>
              <a:spcAft>
                <a:spcPts val="988"/>
              </a:spcAft>
            </a:pPr>
            <a:r>
              <a:rPr lang="en-US" sz="1800">
                <a:gradFill>
                  <a:gsLst>
                    <a:gs pos="2917">
                      <a:prstClr val="black"/>
                    </a:gs>
                    <a:gs pos="30000">
                      <a:prstClr val="black"/>
                    </a:gs>
                  </a:gsLst>
                  <a:lin ang="5400000" scaled="0"/>
                </a:gradFill>
                <a:latin typeface="Segoe UI"/>
              </a:rPr>
              <a:t>Can be monitored by collecting Application Insight telemetry and/or model telemetry. </a:t>
            </a:r>
          </a:p>
          <a:p>
            <a:pPr>
              <a:lnSpc>
                <a:spcPct val="90000"/>
              </a:lnSpc>
              <a:spcAft>
                <a:spcPts val="988"/>
              </a:spcAft>
            </a:pPr>
            <a:r>
              <a:rPr lang="en-US" sz="1800">
                <a:gradFill>
                  <a:gsLst>
                    <a:gs pos="2917">
                      <a:prstClr val="black"/>
                    </a:gs>
                    <a:gs pos="30000">
                      <a:prstClr val="black"/>
                    </a:gs>
                  </a:gsLst>
                  <a:lin ang="5400000" scaled="0"/>
                </a:gradFill>
                <a:latin typeface="Segoe UI"/>
              </a:rPr>
              <a:t>Azure IoT Edge will ensure that your module is running and monitor the device that is hosting it.</a:t>
            </a:r>
          </a:p>
        </p:txBody>
      </p:sp>
      <p:grpSp>
        <p:nvGrpSpPr>
          <p:cNvPr id="6" name="Group 5">
            <a:extLst>
              <a:ext uri="{FF2B5EF4-FFF2-40B4-BE49-F238E27FC236}">
                <a16:creationId xmlns:a16="http://schemas.microsoft.com/office/drawing/2014/main" id="{F91E556C-4873-40EB-99E4-77F3ADA6230B}"/>
              </a:ext>
            </a:extLst>
          </p:cNvPr>
          <p:cNvGrpSpPr/>
          <p:nvPr/>
        </p:nvGrpSpPr>
        <p:grpSpPr>
          <a:xfrm rot="5400000">
            <a:off x="5911035" y="-708000"/>
            <a:ext cx="430887" cy="6377941"/>
            <a:chOff x="8561203" y="2226797"/>
            <a:chExt cx="593599" cy="3639262"/>
          </a:xfrm>
        </p:grpSpPr>
        <p:cxnSp>
          <p:nvCxnSpPr>
            <p:cNvPr id="9" name="Straight Connector 8">
              <a:extLst>
                <a:ext uri="{FF2B5EF4-FFF2-40B4-BE49-F238E27FC236}">
                  <a16:creationId xmlns:a16="http://schemas.microsoft.com/office/drawing/2014/main" id="{64DCBA28-0695-416C-BDDD-32D41CCDE9D7}"/>
                </a:ext>
              </a:extLst>
            </p:cNvPr>
            <p:cNvCxnSpPr>
              <a:cxnSpLocks/>
            </p:cNvCxnSpPr>
            <p:nvPr/>
          </p:nvCxnSpPr>
          <p:spPr>
            <a:xfrm>
              <a:off x="8570000" y="2226797"/>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6ECCEB-85BB-493D-96CF-8A92413ECEFF}"/>
                </a:ext>
              </a:extLst>
            </p:cNvPr>
            <p:cNvCxnSpPr>
              <a:cxnSpLocks/>
            </p:cNvCxnSpPr>
            <p:nvPr/>
          </p:nvCxnSpPr>
          <p:spPr>
            <a:xfrm>
              <a:off x="8561203" y="2237266"/>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F1BAD6-AEB6-4E64-91E6-E7C197810F0A}"/>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27872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6D89-7A7D-4799-A0C0-DB517D09CAE7}"/>
              </a:ext>
            </a:extLst>
          </p:cNvPr>
          <p:cNvSpPr>
            <a:spLocks noGrp="1"/>
          </p:cNvSpPr>
          <p:nvPr>
            <p:ph type="title"/>
          </p:nvPr>
        </p:nvSpPr>
        <p:spPr/>
        <p:txBody>
          <a:bodyPr/>
          <a:lstStyle/>
          <a:p>
            <a:r>
              <a:rPr lang="en-US"/>
              <a:t>Azure ML: How to deploy models at scale </a:t>
            </a:r>
          </a:p>
        </p:txBody>
      </p:sp>
      <p:pic>
        <p:nvPicPr>
          <p:cNvPr id="7" name="Picture 6">
            <a:extLst>
              <a:ext uri="{FF2B5EF4-FFF2-40B4-BE49-F238E27FC236}">
                <a16:creationId xmlns:a16="http://schemas.microsoft.com/office/drawing/2014/main" id="{BA1C48C4-D4EF-4780-B10A-176A3C64B76D}"/>
              </a:ext>
            </a:extLst>
          </p:cNvPr>
          <p:cNvPicPr>
            <a:picLocks noChangeAspect="1"/>
          </p:cNvPicPr>
          <p:nvPr/>
        </p:nvPicPr>
        <p:blipFill>
          <a:blip r:embed="rId2"/>
          <a:stretch>
            <a:fillRect/>
          </a:stretch>
        </p:blipFill>
        <p:spPr>
          <a:xfrm>
            <a:off x="569934" y="1473835"/>
            <a:ext cx="11052132" cy="4561683"/>
          </a:xfrm>
          <a:prstGeom prst="rect">
            <a:avLst/>
          </a:prstGeom>
        </p:spPr>
      </p:pic>
    </p:spTree>
    <p:extLst>
      <p:ext uri="{BB962C8B-B14F-4D97-AF65-F5344CB8AC3E}">
        <p14:creationId xmlns:p14="http://schemas.microsoft.com/office/powerpoint/2010/main" val="6081092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B79A-C7AB-4B0D-A40E-3F6AB4E3D915}"/>
              </a:ext>
            </a:extLst>
          </p:cNvPr>
          <p:cNvSpPr>
            <a:spLocks noGrp="1"/>
          </p:cNvSpPr>
          <p:nvPr>
            <p:ph type="title"/>
          </p:nvPr>
        </p:nvSpPr>
        <p:spPr/>
        <p:txBody>
          <a:bodyPr/>
          <a:lstStyle/>
          <a:p>
            <a:r>
              <a:rPr lang="en-US"/>
              <a:t>Azure ML Artifact</a:t>
            </a:r>
          </a:p>
        </p:txBody>
      </p:sp>
      <p:sp>
        <p:nvSpPr>
          <p:cNvPr id="6" name="Text Placeholder 5">
            <a:extLst>
              <a:ext uri="{FF2B5EF4-FFF2-40B4-BE49-F238E27FC236}">
                <a16:creationId xmlns:a16="http://schemas.microsoft.com/office/drawing/2014/main" id="{4082F1D8-BB0F-4011-9437-F7B37E377877}"/>
              </a:ext>
            </a:extLst>
          </p:cNvPr>
          <p:cNvSpPr>
            <a:spLocks noGrp="1"/>
          </p:cNvSpPr>
          <p:nvPr>
            <p:ph type="body" sz="quarter" idx="12"/>
          </p:nvPr>
        </p:nvSpPr>
        <p:spPr/>
        <p:txBody>
          <a:bodyPr/>
          <a:lstStyle/>
          <a:p>
            <a:r>
              <a:rPr lang="en-US"/>
              <a:t>Datastore</a:t>
            </a:r>
          </a:p>
        </p:txBody>
      </p:sp>
      <p:sp>
        <p:nvSpPr>
          <p:cNvPr id="5" name="Text Placeholder 4">
            <a:extLst>
              <a:ext uri="{FF2B5EF4-FFF2-40B4-BE49-F238E27FC236}">
                <a16:creationId xmlns:a16="http://schemas.microsoft.com/office/drawing/2014/main" id="{00D25E3C-B2E2-49A8-9DB1-CFD83ED33BF8}"/>
              </a:ext>
            </a:extLst>
          </p:cNvPr>
          <p:cNvSpPr>
            <a:spLocks noGrp="1"/>
          </p:cNvSpPr>
          <p:nvPr>
            <p:ph type="body" sz="quarter" idx="10"/>
          </p:nvPr>
        </p:nvSpPr>
        <p:spPr>
          <a:xfrm>
            <a:off x="5398473" y="1860334"/>
            <a:ext cx="6022002" cy="3584571"/>
          </a:xfrm>
        </p:spPr>
        <p:txBody>
          <a:bodyPr/>
          <a:lstStyle/>
          <a:p>
            <a:pPr lvl="1">
              <a:spcAft>
                <a:spcPts val="988"/>
              </a:spcAft>
            </a:pPr>
            <a:r>
              <a:rPr lang="en-US">
                <a:gradFill>
                  <a:gsLst>
                    <a:gs pos="40075">
                      <a:schemeClr val="accent2">
                        <a:lumMod val="50000"/>
                      </a:schemeClr>
                    </a:gs>
                    <a:gs pos="30000">
                      <a:schemeClr val="accent2">
                        <a:lumMod val="50000"/>
                      </a:schemeClr>
                    </a:gs>
                  </a:gsLst>
                  <a:lin ang="5400000" scaled="0"/>
                </a:gradFill>
              </a:rPr>
              <a:t>A datastore is a storage abstraction over an Azure Storage Account. </a:t>
            </a:r>
          </a:p>
          <a:p>
            <a:pPr lvl="1">
              <a:spcAft>
                <a:spcPts val="988"/>
              </a:spcAft>
            </a:pPr>
            <a:endParaRPr lang="en-US">
              <a:gradFill>
                <a:gsLst>
                  <a:gs pos="40075">
                    <a:schemeClr val="accent2">
                      <a:lumMod val="50000"/>
                    </a:schemeClr>
                  </a:gs>
                  <a:gs pos="30000">
                    <a:schemeClr val="accent2">
                      <a:lumMod val="50000"/>
                    </a:schemeClr>
                  </a:gs>
                </a:gsLst>
                <a:lin ang="5400000" scaled="0"/>
              </a:gradFill>
            </a:endParaRPr>
          </a:p>
          <a:p>
            <a:pPr lvl="1">
              <a:spcAft>
                <a:spcPts val="988"/>
              </a:spcAft>
            </a:pPr>
            <a:r>
              <a:rPr lang="en-US">
                <a:gradFill>
                  <a:gsLst>
                    <a:gs pos="40075">
                      <a:schemeClr val="accent2">
                        <a:lumMod val="50000"/>
                      </a:schemeClr>
                    </a:gs>
                    <a:gs pos="30000">
                      <a:schemeClr val="accent2">
                        <a:lumMod val="50000"/>
                      </a:schemeClr>
                    </a:gs>
                  </a:gsLst>
                  <a:lin ang="5400000" scaled="0"/>
                </a:gradFill>
              </a:rPr>
              <a:t>The datastore can use either an Azure blob container or an Azure file share as the backend storage. </a:t>
            </a:r>
          </a:p>
          <a:p>
            <a:pPr lvl="1">
              <a:spcAft>
                <a:spcPts val="988"/>
              </a:spcAft>
            </a:pPr>
            <a:endParaRPr lang="en-US">
              <a:gradFill>
                <a:gsLst>
                  <a:gs pos="40075">
                    <a:schemeClr val="accent2">
                      <a:lumMod val="50000"/>
                    </a:schemeClr>
                  </a:gs>
                  <a:gs pos="30000">
                    <a:schemeClr val="accent2">
                      <a:lumMod val="50000"/>
                    </a:schemeClr>
                  </a:gs>
                </a:gsLst>
                <a:lin ang="5400000" scaled="0"/>
              </a:gradFill>
            </a:endParaRPr>
          </a:p>
          <a:p>
            <a:pPr lvl="1">
              <a:spcAft>
                <a:spcPts val="988"/>
              </a:spcAft>
            </a:pPr>
            <a:r>
              <a:rPr lang="en-US">
                <a:gradFill>
                  <a:gsLst>
                    <a:gs pos="40075">
                      <a:schemeClr val="accent2">
                        <a:lumMod val="50000"/>
                      </a:schemeClr>
                    </a:gs>
                    <a:gs pos="30000">
                      <a:schemeClr val="accent2">
                        <a:lumMod val="50000"/>
                      </a:schemeClr>
                    </a:gs>
                  </a:gsLst>
                  <a:lin ang="5400000" scaled="0"/>
                </a:gradFill>
              </a:rPr>
              <a:t>Each workspace has a default datastore, and you may register additional datastores.</a:t>
            </a:r>
          </a:p>
          <a:p>
            <a:pPr lvl="1">
              <a:spcAft>
                <a:spcPts val="988"/>
              </a:spcAft>
            </a:pPr>
            <a:endParaRPr lang="en-US">
              <a:gradFill>
                <a:gsLst>
                  <a:gs pos="40075">
                    <a:schemeClr val="accent2">
                      <a:lumMod val="50000"/>
                    </a:schemeClr>
                  </a:gs>
                  <a:gs pos="30000">
                    <a:schemeClr val="accent2">
                      <a:lumMod val="50000"/>
                    </a:schemeClr>
                  </a:gs>
                </a:gsLst>
                <a:lin ang="5400000" scaled="0"/>
              </a:gradFill>
            </a:endParaRPr>
          </a:p>
          <a:p>
            <a:pPr lvl="1">
              <a:spcAft>
                <a:spcPts val="988"/>
              </a:spcAft>
            </a:pPr>
            <a:r>
              <a:rPr lang="en-US">
                <a:gradFill>
                  <a:gsLst>
                    <a:gs pos="40075">
                      <a:schemeClr val="accent2">
                        <a:lumMod val="50000"/>
                      </a:schemeClr>
                    </a:gs>
                    <a:gs pos="30000">
                      <a:schemeClr val="accent2">
                        <a:lumMod val="50000"/>
                      </a:schemeClr>
                    </a:gs>
                  </a:gsLst>
                  <a:lin ang="5400000" scaled="0"/>
                </a:gradFill>
              </a:rPr>
              <a:t>Use the Python SDK API or Azure Machine Learning CLI to store and retrieve files from the datastore.</a:t>
            </a:r>
          </a:p>
          <a:p>
            <a:endParaRPr lang="en-US">
              <a:gradFill>
                <a:gsLst>
                  <a:gs pos="40075">
                    <a:schemeClr val="accent2">
                      <a:lumMod val="50000"/>
                    </a:schemeClr>
                  </a:gs>
                  <a:gs pos="30000">
                    <a:schemeClr val="accent2">
                      <a:lumMod val="50000"/>
                    </a:schemeClr>
                  </a:gs>
                </a:gsLst>
                <a:lin ang="5400000" scaled="0"/>
              </a:gradFill>
            </a:endParaRPr>
          </a:p>
        </p:txBody>
      </p:sp>
      <p:sp>
        <p:nvSpPr>
          <p:cNvPr id="14" name="Freeform: Shape 830">
            <a:extLst>
              <a:ext uri="{FF2B5EF4-FFF2-40B4-BE49-F238E27FC236}">
                <a16:creationId xmlns:a16="http://schemas.microsoft.com/office/drawing/2014/main" id="{9623940A-7B14-458D-93EF-D349D3658A3E}"/>
              </a:ext>
            </a:extLst>
          </p:cNvPr>
          <p:cNvSpPr>
            <a:spLocks noChangeArrowheads="1"/>
          </p:cNvSpPr>
          <p:nvPr/>
        </p:nvSpPr>
        <p:spPr bwMode="auto">
          <a:xfrm>
            <a:off x="1521748" y="2170106"/>
            <a:ext cx="2097752" cy="2517788"/>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spTree>
    <p:extLst>
      <p:ext uri="{BB962C8B-B14F-4D97-AF65-F5344CB8AC3E}">
        <p14:creationId xmlns:p14="http://schemas.microsoft.com/office/powerpoint/2010/main" val="111400801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FF67-662A-4B39-9366-625E9E733AB8}"/>
              </a:ext>
            </a:extLst>
          </p:cNvPr>
          <p:cNvSpPr>
            <a:spLocks noGrp="1"/>
          </p:cNvSpPr>
          <p:nvPr>
            <p:ph type="title"/>
          </p:nvPr>
        </p:nvSpPr>
        <p:spPr/>
        <p:txBody>
          <a:bodyPr/>
          <a:lstStyle/>
          <a:p>
            <a:r>
              <a:rPr lang="en-US"/>
              <a:t>How to use the Azure Machine Learning service: </a:t>
            </a:r>
            <a:br>
              <a:rPr lang="en-US"/>
            </a:br>
            <a:r>
              <a:rPr lang="en-US"/>
              <a:t>E2E coding example using the SDK</a:t>
            </a:r>
          </a:p>
        </p:txBody>
      </p:sp>
      <p:grpSp>
        <p:nvGrpSpPr>
          <p:cNvPr id="3" name="Group 11">
            <a:extLst>
              <a:ext uri="{FF2B5EF4-FFF2-40B4-BE49-F238E27FC236}">
                <a16:creationId xmlns:a16="http://schemas.microsoft.com/office/drawing/2014/main" id="{8E70F151-197B-4B82-97DB-4BEFD4A51A00}"/>
              </a:ext>
            </a:extLst>
          </p:cNvPr>
          <p:cNvGrpSpPr>
            <a:grpSpLocks noChangeAspect="1"/>
          </p:cNvGrpSpPr>
          <p:nvPr/>
        </p:nvGrpSpPr>
        <p:grpSpPr bwMode="auto">
          <a:xfrm>
            <a:off x="5469531" y="1540701"/>
            <a:ext cx="1252937" cy="1364809"/>
            <a:chOff x="3861" y="4291602"/>
            <a:chExt cx="112" cy="244433"/>
          </a:xfrm>
        </p:grpSpPr>
        <p:sp>
          <p:nvSpPr>
            <p:cNvPr id="4" name="Freeform 12">
              <a:extLst>
                <a:ext uri="{FF2B5EF4-FFF2-40B4-BE49-F238E27FC236}">
                  <a16:creationId xmlns:a16="http://schemas.microsoft.com/office/drawing/2014/main" id="{DF4D09FC-F84A-4B8A-B3DA-CAE1F36F728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 name="Line 13">
              <a:extLst>
                <a:ext uri="{FF2B5EF4-FFF2-40B4-BE49-F238E27FC236}">
                  <a16:creationId xmlns:a16="http://schemas.microsoft.com/office/drawing/2014/main" id="{864AE2D4-A547-42F9-9B3B-C68D9313038D}"/>
                </a:ext>
              </a:extLst>
            </p:cNvPr>
            <p:cNvSpPr>
              <a:spLocks noChangeShapeType="1"/>
            </p:cNvSpPr>
            <p:nvPr/>
          </p:nvSpPr>
          <p:spPr bwMode="auto">
            <a:xfrm>
              <a:off x="3872" y="4469918"/>
              <a:ext cx="9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6" name="Line 14">
              <a:extLst>
                <a:ext uri="{FF2B5EF4-FFF2-40B4-BE49-F238E27FC236}">
                  <a16:creationId xmlns:a16="http://schemas.microsoft.com/office/drawing/2014/main" id="{095846D3-69CB-4E3D-91BE-4113C8DABB0F}"/>
                </a:ext>
              </a:extLst>
            </p:cNvPr>
            <p:cNvSpPr>
              <a:spLocks noChangeShapeType="1"/>
            </p:cNvSpPr>
            <p:nvPr/>
          </p:nvSpPr>
          <p:spPr bwMode="auto">
            <a:xfrm>
              <a:off x="3923" y="4335680"/>
              <a:ext cx="1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7" name="Line 15">
              <a:extLst>
                <a:ext uri="{FF2B5EF4-FFF2-40B4-BE49-F238E27FC236}">
                  <a16:creationId xmlns:a16="http://schemas.microsoft.com/office/drawing/2014/main" id="{0E6D54C9-8745-46AF-8AD9-2390EBE6788C}"/>
                </a:ext>
              </a:extLst>
            </p:cNvPr>
            <p:cNvSpPr>
              <a:spLocks noChangeShapeType="1"/>
            </p:cNvSpPr>
            <p:nvPr/>
          </p:nvSpPr>
          <p:spPr bwMode="auto">
            <a:xfrm>
              <a:off x="3923" y="4379758"/>
              <a:ext cx="1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8" name="Line 16">
              <a:extLst>
                <a:ext uri="{FF2B5EF4-FFF2-40B4-BE49-F238E27FC236}">
                  <a16:creationId xmlns:a16="http://schemas.microsoft.com/office/drawing/2014/main" id="{0C074C03-6145-408B-8CC6-4E6138BE3DA5}"/>
                </a:ext>
              </a:extLst>
            </p:cNvPr>
            <p:cNvSpPr>
              <a:spLocks noChangeShapeType="1"/>
            </p:cNvSpPr>
            <p:nvPr/>
          </p:nvSpPr>
          <p:spPr bwMode="auto">
            <a:xfrm>
              <a:off x="3923" y="4425840"/>
              <a:ext cx="28"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9" name="Line 17">
              <a:extLst>
                <a:ext uri="{FF2B5EF4-FFF2-40B4-BE49-F238E27FC236}">
                  <a16:creationId xmlns:a16="http://schemas.microsoft.com/office/drawing/2014/main" id="{A9C2B2FF-40FA-473A-9DB8-13945BB409D4}"/>
                </a:ext>
              </a:extLst>
            </p:cNvPr>
            <p:cNvSpPr>
              <a:spLocks noChangeShapeType="1"/>
            </p:cNvSpPr>
            <p:nvPr/>
          </p:nvSpPr>
          <p:spPr bwMode="auto">
            <a:xfrm>
              <a:off x="3883" y="4291602"/>
              <a:ext cx="68"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317073852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1163014" y="6363143"/>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a:t>My Computer</a:t>
            </a:r>
          </a:p>
        </p:txBody>
      </p:sp>
      <p:grpSp>
        <p:nvGrpSpPr>
          <p:cNvPr id="218" name="Group 217">
            <a:extLst>
              <a:ext uri="{FF2B5EF4-FFF2-40B4-BE49-F238E27FC236}">
                <a16:creationId xmlns:a16="http://schemas.microsoft.com/office/drawing/2014/main" id="{ABFDFFB8-D64A-074D-9C5A-07B2A90C7ACC}"/>
              </a:ext>
            </a:extLst>
          </p:cNvPr>
          <p:cNvGrpSpPr/>
          <p:nvPr/>
        </p:nvGrpSpPr>
        <p:grpSpPr>
          <a:xfrm>
            <a:off x="5045166" y="1557726"/>
            <a:ext cx="2607146" cy="352396"/>
            <a:chOff x="4685553" y="961340"/>
            <a:chExt cx="2607146" cy="352396"/>
          </a:xfrm>
        </p:grpSpPr>
        <p:cxnSp>
          <p:nvCxnSpPr>
            <p:cNvPr id="67" name="Straight Arrow Connector 66">
              <a:extLst>
                <a:ext uri="{FF2B5EF4-FFF2-40B4-BE49-F238E27FC236}">
                  <a16:creationId xmlns:a16="http://schemas.microsoft.com/office/drawing/2014/main" id="{7ECF3AA3-AB21-2A4E-8C10-01696D2AB558}"/>
                </a:ext>
              </a:extLst>
            </p:cNvPr>
            <p:cNvCxnSpPr>
              <a:cxnSpLocks/>
            </p:cNvCxnSpPr>
            <p:nvPr/>
          </p:nvCxnSpPr>
          <p:spPr>
            <a:xfrm flipV="1">
              <a:off x="4685553" y="1296185"/>
              <a:ext cx="2607146" cy="17551"/>
            </a:xfrm>
            <a:prstGeom prst="straightConnector1">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CCD8AF-4177-4347-B3B1-AA6478862A6A}"/>
                </a:ext>
              </a:extLst>
            </p:cNvPr>
            <p:cNvSpPr txBox="1"/>
            <p:nvPr/>
          </p:nvSpPr>
          <p:spPr>
            <a:xfrm>
              <a:off x="5155595" y="961340"/>
              <a:ext cx="2077107"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latin typeface="Segoe UI Semilight" panose="020B0402040204020203" pitchFamily="34" charset="0"/>
                  <a:cs typeface="Segoe UI Semilight" panose="020B0402040204020203" pitchFamily="34" charset="0"/>
                </a:rPr>
                <a:t>2. Create docker image</a:t>
              </a:r>
            </a:p>
          </p:txBody>
        </p:sp>
      </p:grpSp>
      <p:grpSp>
        <p:nvGrpSpPr>
          <p:cNvPr id="163" name="Group 162">
            <a:extLst>
              <a:ext uri="{FF2B5EF4-FFF2-40B4-BE49-F238E27FC236}">
                <a16:creationId xmlns:a16="http://schemas.microsoft.com/office/drawing/2014/main" id="{A4B4FAC4-F2C2-4E49-99A1-FA373BD11F55}"/>
              </a:ext>
            </a:extLst>
          </p:cNvPr>
          <p:cNvGrpSpPr/>
          <p:nvPr/>
        </p:nvGrpSpPr>
        <p:grpSpPr>
          <a:xfrm>
            <a:off x="3725244" y="1435600"/>
            <a:ext cx="1199880" cy="1059727"/>
            <a:chOff x="3282531" y="916564"/>
            <a:chExt cx="1199880" cy="1059727"/>
          </a:xfrm>
        </p:grpSpPr>
        <p:pic>
          <p:nvPicPr>
            <p:cNvPr id="34" name="Graphic 33">
              <a:extLst>
                <a:ext uri="{FF2B5EF4-FFF2-40B4-BE49-F238E27FC236}">
                  <a16:creationId xmlns:a16="http://schemas.microsoft.com/office/drawing/2014/main" id="{0F272C94-3B33-004F-B992-B6F07E85BC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6711" y="916564"/>
              <a:ext cx="731520" cy="731520"/>
            </a:xfrm>
            <a:prstGeom prst="rect">
              <a:avLst/>
            </a:prstGeom>
          </p:spPr>
        </p:pic>
        <p:sp>
          <p:nvSpPr>
            <p:cNvPr id="122" name="TextBox 121">
              <a:extLst>
                <a:ext uri="{FF2B5EF4-FFF2-40B4-BE49-F238E27FC236}">
                  <a16:creationId xmlns:a16="http://schemas.microsoft.com/office/drawing/2014/main" id="{3DFFBA51-DDB4-C446-8DDD-CA7D00BD282B}"/>
                </a:ext>
              </a:extLst>
            </p:cNvPr>
            <p:cNvSpPr txBox="1"/>
            <p:nvPr/>
          </p:nvSpPr>
          <p:spPr>
            <a:xfrm>
              <a:off x="3282531" y="1668514"/>
              <a:ext cx="1199880" cy="307777"/>
            </a:xfrm>
            <a:prstGeom prst="rect">
              <a:avLst/>
            </a:prstGeom>
            <a:noFill/>
          </p:spPr>
          <p:txBody>
            <a:bodyPr wrap="none" lIns="0" tIns="0" rIns="0" bIns="0" rtlCol="0">
              <a:spAutoFit/>
            </a:bodyPr>
            <a:lstStyle/>
            <a:p>
              <a:pPr algn="l"/>
              <a:r>
                <a:rPr lang="en-US" sz="2000">
                  <a:solidFill>
                    <a:schemeClr val="accent6">
                      <a:lumMod val="50000"/>
                    </a:schemeClr>
                  </a:solidFill>
                </a:rPr>
                <a:t>Experiment</a:t>
              </a:r>
            </a:p>
          </p:txBody>
        </p:sp>
      </p:grpSp>
      <p:grpSp>
        <p:nvGrpSpPr>
          <p:cNvPr id="165" name="Group 164">
            <a:extLst>
              <a:ext uri="{FF2B5EF4-FFF2-40B4-BE49-F238E27FC236}">
                <a16:creationId xmlns:a16="http://schemas.microsoft.com/office/drawing/2014/main" id="{BE677D52-ECCE-6949-8BB5-24522E214EAC}"/>
              </a:ext>
            </a:extLst>
          </p:cNvPr>
          <p:cNvGrpSpPr/>
          <p:nvPr/>
        </p:nvGrpSpPr>
        <p:grpSpPr>
          <a:xfrm>
            <a:off x="7536285" y="1512718"/>
            <a:ext cx="1424301" cy="1012848"/>
            <a:chOff x="7043228" y="1034966"/>
            <a:chExt cx="1424301" cy="1012848"/>
          </a:xfrm>
        </p:grpSpPr>
        <p:pic>
          <p:nvPicPr>
            <p:cNvPr id="37" name="Graphic 36">
              <a:extLst>
                <a:ext uri="{FF2B5EF4-FFF2-40B4-BE49-F238E27FC236}">
                  <a16:creationId xmlns:a16="http://schemas.microsoft.com/office/drawing/2014/main" id="{C591DDF7-34A7-2848-B9AF-8C5A006DD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3750" y="1034966"/>
              <a:ext cx="731519" cy="731519"/>
            </a:xfrm>
            <a:prstGeom prst="rect">
              <a:avLst/>
            </a:prstGeom>
          </p:spPr>
        </p:pic>
        <p:sp>
          <p:nvSpPr>
            <p:cNvPr id="123" name="TextBox 122">
              <a:extLst>
                <a:ext uri="{FF2B5EF4-FFF2-40B4-BE49-F238E27FC236}">
                  <a16:creationId xmlns:a16="http://schemas.microsoft.com/office/drawing/2014/main" id="{8542FC4E-F233-F749-81B5-9928E2FC680B}"/>
                </a:ext>
              </a:extLst>
            </p:cNvPr>
            <p:cNvSpPr txBox="1"/>
            <p:nvPr/>
          </p:nvSpPr>
          <p:spPr>
            <a:xfrm>
              <a:off x="7043228" y="1740037"/>
              <a:ext cx="1424301" cy="307777"/>
            </a:xfrm>
            <a:prstGeom prst="rect">
              <a:avLst/>
            </a:prstGeom>
            <a:noFill/>
          </p:spPr>
          <p:txBody>
            <a:bodyPr wrap="none" lIns="0" tIns="0" rIns="0" bIns="0" rtlCol="0">
              <a:spAutoFit/>
            </a:bodyPr>
            <a:lstStyle/>
            <a:p>
              <a:pPr algn="l"/>
              <a:r>
                <a:rPr lang="en-US" sz="2000">
                  <a:solidFill>
                    <a:schemeClr val="accent6">
                      <a:lumMod val="50000"/>
                    </a:schemeClr>
                  </a:solidFill>
                </a:rPr>
                <a:t>Docker Image</a:t>
              </a:r>
            </a:p>
          </p:txBody>
        </p:sp>
      </p:grpSp>
      <p:grpSp>
        <p:nvGrpSpPr>
          <p:cNvPr id="180" name="Group 179">
            <a:extLst>
              <a:ext uri="{FF2B5EF4-FFF2-40B4-BE49-F238E27FC236}">
                <a16:creationId xmlns:a16="http://schemas.microsoft.com/office/drawing/2014/main" id="{9B989737-466C-7C43-A2B0-F92F758F58DD}"/>
              </a:ext>
            </a:extLst>
          </p:cNvPr>
          <p:cNvGrpSpPr/>
          <p:nvPr/>
        </p:nvGrpSpPr>
        <p:grpSpPr>
          <a:xfrm>
            <a:off x="7956807" y="4913867"/>
            <a:ext cx="1094659" cy="1083923"/>
            <a:chOff x="7305132" y="4104704"/>
            <a:chExt cx="1094659" cy="1083923"/>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7"/>
            <a:stretch>
              <a:fillRect/>
            </a:stretch>
          </p:blipFill>
          <p:spPr>
            <a:xfrm>
              <a:off x="7486702" y="4104704"/>
              <a:ext cx="731519" cy="731519"/>
            </a:xfrm>
            <a:prstGeom prst="rect">
              <a:avLst/>
            </a:prstGeom>
          </p:spPr>
        </p:pic>
        <p:sp>
          <p:nvSpPr>
            <p:cNvPr id="124" name="TextBox 123">
              <a:extLst>
                <a:ext uri="{FF2B5EF4-FFF2-40B4-BE49-F238E27FC236}">
                  <a16:creationId xmlns:a16="http://schemas.microsoft.com/office/drawing/2014/main" id="{44C069C8-979A-5A48-A6F0-4A25A303A60D}"/>
                </a:ext>
              </a:extLst>
            </p:cNvPr>
            <p:cNvSpPr txBox="1"/>
            <p:nvPr/>
          </p:nvSpPr>
          <p:spPr>
            <a:xfrm>
              <a:off x="7305132" y="4880850"/>
              <a:ext cx="1094659" cy="307777"/>
            </a:xfrm>
            <a:prstGeom prst="rect">
              <a:avLst/>
            </a:prstGeom>
            <a:noFill/>
          </p:spPr>
          <p:txBody>
            <a:bodyPr wrap="none" lIns="0" tIns="0" rIns="0" bIns="0" rtlCol="0">
              <a:spAutoFit/>
            </a:bodyPr>
            <a:lstStyle/>
            <a:p>
              <a:pPr algn="l"/>
              <a:r>
                <a:rPr lang="en-US" sz="2000">
                  <a:solidFill>
                    <a:schemeClr val="accent6">
                      <a:lumMod val="50000"/>
                    </a:schemeClr>
                  </a:solidFill>
                </a:rPr>
                <a:t>Data Store</a:t>
              </a:r>
            </a:p>
          </p:txBody>
        </p:sp>
      </p:grpSp>
      <p:grpSp>
        <p:nvGrpSpPr>
          <p:cNvPr id="147" name="Group 146">
            <a:extLst>
              <a:ext uri="{FF2B5EF4-FFF2-40B4-BE49-F238E27FC236}">
                <a16:creationId xmlns:a16="http://schemas.microsoft.com/office/drawing/2014/main" id="{1840D8B5-3EBE-4E40-9D39-211486837E7B}"/>
              </a:ext>
            </a:extLst>
          </p:cNvPr>
          <p:cNvGrpSpPr/>
          <p:nvPr/>
        </p:nvGrpSpPr>
        <p:grpSpPr>
          <a:xfrm>
            <a:off x="1409663" y="5465075"/>
            <a:ext cx="1058966" cy="849001"/>
            <a:chOff x="3068534" y="4513589"/>
            <a:chExt cx="1573878" cy="1050213"/>
          </a:xfrm>
        </p:grpSpPr>
        <p:sp>
          <p:nvSpPr>
            <p:cNvPr id="125" name="Laptop_E770" title="Icon of a laptop">
              <a:extLst>
                <a:ext uri="{FF2B5EF4-FFF2-40B4-BE49-F238E27FC236}">
                  <a16:creationId xmlns:a16="http://schemas.microsoft.com/office/drawing/2014/main" id="{4AB8731F-F6F3-AA45-B724-3DA97997BF94}"/>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130" name="Straight Connector 129">
              <a:extLst>
                <a:ext uri="{FF2B5EF4-FFF2-40B4-BE49-F238E27FC236}">
                  <a16:creationId xmlns:a16="http://schemas.microsoft.com/office/drawing/2014/main" id="{B2567A60-94AA-6448-A297-090A4C032A73}"/>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C3F3BDC-2386-5B49-95EB-26C968BDED37}"/>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EEA3A3-7AC3-5C42-BE45-C9C433A68688}"/>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E9BB95-16D1-C84F-ADA6-5673E5A9A260}"/>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E3C234-D1E3-5745-9F4B-DB484842EA13}"/>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543AB7-863F-8247-A0AB-B13897E12342}"/>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71C602-4DA6-A244-A898-DF7AA9A7B0E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47CD28F-ECFE-1349-BE3B-5C9FB7448E28}"/>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603AC071-58F4-1643-8CF8-CC7E2242A8E1}"/>
              </a:ext>
            </a:extLst>
          </p:cNvPr>
          <p:cNvGrpSpPr/>
          <p:nvPr/>
        </p:nvGrpSpPr>
        <p:grpSpPr>
          <a:xfrm>
            <a:off x="562197" y="1530407"/>
            <a:ext cx="3131154" cy="3913135"/>
            <a:chOff x="203303" y="910119"/>
            <a:chExt cx="3130436" cy="3938425"/>
          </a:xfrm>
        </p:grpSpPr>
        <p:sp>
          <p:nvSpPr>
            <p:cNvPr id="63" name="TextBox 62">
              <a:extLst>
                <a:ext uri="{FF2B5EF4-FFF2-40B4-BE49-F238E27FC236}">
                  <a16:creationId xmlns:a16="http://schemas.microsoft.com/office/drawing/2014/main" id="{B84D800F-176C-9348-9565-DAFBF632D683}"/>
                </a:ext>
              </a:extLst>
            </p:cNvPr>
            <p:cNvSpPr txBox="1"/>
            <p:nvPr/>
          </p:nvSpPr>
          <p:spPr>
            <a:xfrm>
              <a:off x="203303" y="910119"/>
              <a:ext cx="2012911" cy="495626"/>
            </a:xfrm>
            <a:prstGeom prst="rect">
              <a:avLst/>
            </a:prstGeom>
            <a:noFill/>
          </p:spPr>
          <p:txBody>
            <a:bodyPr wrap="none" lIns="0" tIns="0" rIns="0" bIns="0" rtlCol="0">
              <a:spAutoFit/>
            </a:bodyPr>
            <a:lstStyle/>
            <a:p>
              <a:pPr marL="171450" indent="-171450" algn="l"/>
              <a:r>
                <a:rPr lang="en-US" sz="16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1. Snapshot folder and </a:t>
              </a:r>
              <a:br>
                <a:rPr lang="en-US" sz="16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16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send to experiment</a:t>
              </a:r>
            </a:p>
          </p:txBody>
        </p:sp>
        <p:cxnSp>
          <p:nvCxnSpPr>
            <p:cNvPr id="149" name="Elbow Connector 148">
              <a:extLst>
                <a:ext uri="{FF2B5EF4-FFF2-40B4-BE49-F238E27FC236}">
                  <a16:creationId xmlns:a16="http://schemas.microsoft.com/office/drawing/2014/main" id="{50E2230C-5A41-B04F-9258-2BACF4434ADB}"/>
                </a:ext>
              </a:extLst>
            </p:cNvPr>
            <p:cNvCxnSpPr>
              <a:cxnSpLocks/>
            </p:cNvCxnSpPr>
            <p:nvPr/>
          </p:nvCxnSpPr>
          <p:spPr>
            <a:xfrm rot="5400000" flipH="1" flipV="1">
              <a:off x="758029" y="2272835"/>
              <a:ext cx="3318807" cy="1832612"/>
            </a:xfrm>
            <a:prstGeom prst="bentConnector3">
              <a:avLst>
                <a:gd name="adj1" fmla="val 99987"/>
              </a:avLst>
            </a:prstGeom>
            <a:ln>
              <a:solidFill>
                <a:schemeClr val="tx2"/>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70269DC8-9671-DF44-A3F0-EF3C83236CCD}"/>
              </a:ext>
            </a:extLst>
          </p:cNvPr>
          <p:cNvGrpSpPr/>
          <p:nvPr/>
        </p:nvGrpSpPr>
        <p:grpSpPr>
          <a:xfrm>
            <a:off x="6850987" y="2644200"/>
            <a:ext cx="3464690" cy="1465082"/>
            <a:chOff x="6848528" y="2189469"/>
            <a:chExt cx="3464690" cy="1465082"/>
          </a:xfrm>
        </p:grpSpPr>
        <p:sp>
          <p:nvSpPr>
            <p:cNvPr id="80" name="TextBox 79">
              <a:extLst>
                <a:ext uri="{FF2B5EF4-FFF2-40B4-BE49-F238E27FC236}">
                  <a16:creationId xmlns:a16="http://schemas.microsoft.com/office/drawing/2014/main" id="{EBB44D5F-0222-5D40-9A5F-2AE84AC02BA7}"/>
                </a:ext>
              </a:extLst>
            </p:cNvPr>
            <p:cNvSpPr txBox="1"/>
            <p:nvPr/>
          </p:nvSpPr>
          <p:spPr>
            <a:xfrm>
              <a:off x="8520896" y="2189469"/>
              <a:ext cx="1792322"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latin typeface="Segoe UI Semilight" panose="020B0402040204020203" pitchFamily="34" charset="0"/>
                  <a:cs typeface="Segoe UI Semilight" panose="020B0402040204020203" pitchFamily="34" charset="0"/>
                </a:rPr>
                <a:t>3. Deploy docker and snapshot to compute</a:t>
              </a:r>
            </a:p>
          </p:txBody>
        </p:sp>
        <p:cxnSp>
          <p:nvCxnSpPr>
            <p:cNvPr id="166" name="Elbow Connector 165">
              <a:extLst>
                <a:ext uri="{FF2B5EF4-FFF2-40B4-BE49-F238E27FC236}">
                  <a16:creationId xmlns:a16="http://schemas.microsoft.com/office/drawing/2014/main" id="{08408994-D038-634F-BF3F-841E4923707C}"/>
                </a:ext>
              </a:extLst>
            </p:cNvPr>
            <p:cNvCxnSpPr>
              <a:cxnSpLocks/>
              <a:stCxn id="123" idx="2"/>
            </p:cNvCxnSpPr>
            <p:nvPr/>
          </p:nvCxnSpPr>
          <p:spPr>
            <a:xfrm rot="5400000">
              <a:off x="6983990" y="2390104"/>
              <a:ext cx="1128985" cy="139990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D4F66E3-6D31-8849-BC5E-717DA2B73484}"/>
              </a:ext>
            </a:extLst>
          </p:cNvPr>
          <p:cNvGrpSpPr/>
          <p:nvPr/>
        </p:nvGrpSpPr>
        <p:grpSpPr>
          <a:xfrm>
            <a:off x="5734329" y="3574966"/>
            <a:ext cx="1661352" cy="950746"/>
            <a:chOff x="5271115" y="2865925"/>
            <a:chExt cx="1661352" cy="950746"/>
          </a:xfrm>
        </p:grpSpPr>
        <p:pic>
          <p:nvPicPr>
            <p:cNvPr id="46" name="Graphic 45">
              <a:extLst>
                <a:ext uri="{FF2B5EF4-FFF2-40B4-BE49-F238E27FC236}">
                  <a16:creationId xmlns:a16="http://schemas.microsoft.com/office/drawing/2014/main" id="{33CB5E1F-C34F-1F42-B67B-046C67AA4B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00560" y="2865925"/>
              <a:ext cx="602462" cy="602462"/>
            </a:xfrm>
            <a:prstGeom prst="rect">
              <a:avLst/>
            </a:prstGeom>
          </p:spPr>
        </p:pic>
        <p:sp>
          <p:nvSpPr>
            <p:cNvPr id="170" name="TextBox 169">
              <a:extLst>
                <a:ext uri="{FF2B5EF4-FFF2-40B4-BE49-F238E27FC236}">
                  <a16:creationId xmlns:a16="http://schemas.microsoft.com/office/drawing/2014/main" id="{BCE31450-75B0-7E44-8801-A022EB8EFE76}"/>
                </a:ext>
              </a:extLst>
            </p:cNvPr>
            <p:cNvSpPr txBox="1"/>
            <p:nvPr/>
          </p:nvSpPr>
          <p:spPr>
            <a:xfrm>
              <a:off x="5271115" y="3508894"/>
              <a:ext cx="1661352" cy="307777"/>
            </a:xfrm>
            <a:prstGeom prst="rect">
              <a:avLst/>
            </a:prstGeom>
            <a:noFill/>
          </p:spPr>
          <p:txBody>
            <a:bodyPr wrap="none" lIns="0" tIns="0" rIns="0" bIns="0" rtlCol="0">
              <a:spAutoFit/>
            </a:bodyPr>
            <a:lstStyle/>
            <a:p>
              <a:pPr algn="l"/>
              <a:r>
                <a:rPr lang="en-US" sz="2000">
                  <a:solidFill>
                    <a:schemeClr val="accent6">
                      <a:lumMod val="50000"/>
                    </a:schemeClr>
                  </a:solidFill>
                </a:rPr>
                <a:t>Compute Target</a:t>
              </a:r>
            </a:p>
          </p:txBody>
        </p:sp>
      </p:grpSp>
      <p:grpSp>
        <p:nvGrpSpPr>
          <p:cNvPr id="216" name="Group 215">
            <a:extLst>
              <a:ext uri="{FF2B5EF4-FFF2-40B4-BE49-F238E27FC236}">
                <a16:creationId xmlns:a16="http://schemas.microsoft.com/office/drawing/2014/main" id="{1F15B979-F7BA-8745-968D-C7FDC0CA58C9}"/>
              </a:ext>
            </a:extLst>
          </p:cNvPr>
          <p:cNvGrpSpPr/>
          <p:nvPr/>
        </p:nvGrpSpPr>
        <p:grpSpPr>
          <a:xfrm>
            <a:off x="3574657" y="2637503"/>
            <a:ext cx="1813148" cy="1198729"/>
            <a:chOff x="4325184" y="2495328"/>
            <a:chExt cx="1813148" cy="1198729"/>
          </a:xfrm>
        </p:grpSpPr>
        <p:sp>
          <p:nvSpPr>
            <p:cNvPr id="113" name="TextBox 112">
              <a:extLst>
                <a:ext uri="{FF2B5EF4-FFF2-40B4-BE49-F238E27FC236}">
                  <a16:creationId xmlns:a16="http://schemas.microsoft.com/office/drawing/2014/main" id="{1E534D6D-160E-B14A-973A-D9750453EAAE}"/>
                </a:ext>
              </a:extLst>
            </p:cNvPr>
            <p:cNvSpPr txBox="1"/>
            <p:nvPr/>
          </p:nvSpPr>
          <p:spPr>
            <a:xfrm>
              <a:off x="4490703" y="2555779"/>
              <a:ext cx="1647629"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latin typeface="Segoe UI Semilight" panose="020B0402040204020203" pitchFamily="34" charset="0"/>
                  <a:cs typeface="Segoe UI Semilight" panose="020B0402040204020203" pitchFamily="34" charset="0"/>
                </a:rPr>
                <a:t>6. Stream </a:t>
              </a:r>
              <a:r>
                <a:rPr lang="en-US" err="1">
                  <a:latin typeface="Segoe UI Semilight" panose="020B0402040204020203" pitchFamily="34" charset="0"/>
                  <a:cs typeface="Segoe UI Semilight" panose="020B0402040204020203" pitchFamily="34" charset="0"/>
                </a:rPr>
                <a:t>stdout</a:t>
              </a:r>
              <a:r>
                <a:rPr lang="en-US">
                  <a:latin typeface="Segoe UI Semilight" panose="020B0402040204020203" pitchFamily="34" charset="0"/>
                  <a:cs typeface="Segoe UI Semilight" panose="020B0402040204020203" pitchFamily="34" charset="0"/>
                </a:rPr>
                <a:t>, logs, metrics</a:t>
              </a:r>
            </a:p>
          </p:txBody>
        </p:sp>
        <p:cxnSp>
          <p:nvCxnSpPr>
            <p:cNvPr id="171" name="Elbow Connector 170">
              <a:extLst>
                <a:ext uri="{FF2B5EF4-FFF2-40B4-BE49-F238E27FC236}">
                  <a16:creationId xmlns:a16="http://schemas.microsoft.com/office/drawing/2014/main" id="{5C88CDCC-0E94-0145-9843-22FB008BBB29}"/>
                </a:ext>
              </a:extLst>
            </p:cNvPr>
            <p:cNvCxnSpPr>
              <a:cxnSpLocks/>
              <a:endCxn id="122" idx="2"/>
            </p:cNvCxnSpPr>
            <p:nvPr/>
          </p:nvCxnSpPr>
          <p:spPr>
            <a:xfrm rot="10800000">
              <a:off x="4325184" y="2495328"/>
              <a:ext cx="1579096" cy="119872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CDE2B34-6E90-8140-8BD2-7F1DF59D1E04}"/>
              </a:ext>
            </a:extLst>
          </p:cNvPr>
          <p:cNvGrpSpPr/>
          <p:nvPr/>
        </p:nvGrpSpPr>
        <p:grpSpPr>
          <a:xfrm>
            <a:off x="6938048" y="3916400"/>
            <a:ext cx="3381246" cy="856644"/>
            <a:chOff x="6578435" y="3320014"/>
            <a:chExt cx="3381246" cy="856644"/>
          </a:xfrm>
        </p:grpSpPr>
        <p:sp>
          <p:nvSpPr>
            <p:cNvPr id="83" name="TextBox 82">
              <a:extLst>
                <a:ext uri="{FF2B5EF4-FFF2-40B4-BE49-F238E27FC236}">
                  <a16:creationId xmlns:a16="http://schemas.microsoft.com/office/drawing/2014/main" id="{5DA00E92-E7EF-954A-9845-8753642C27DD}"/>
                </a:ext>
              </a:extLst>
            </p:cNvPr>
            <p:cNvSpPr txBox="1"/>
            <p:nvPr/>
          </p:nvSpPr>
          <p:spPr>
            <a:xfrm>
              <a:off x="8194411" y="3684215"/>
              <a:ext cx="176527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latin typeface="Segoe UI Semilight" panose="020B0402040204020203" pitchFamily="34" charset="0"/>
                  <a:cs typeface="Segoe UI Semilight" panose="020B0402040204020203" pitchFamily="34" charset="0"/>
                </a:rPr>
                <a:t>4. Mount datastore to compute</a:t>
              </a:r>
            </a:p>
          </p:txBody>
        </p:sp>
        <p:cxnSp>
          <p:nvCxnSpPr>
            <p:cNvPr id="175" name="Elbow Connector 174">
              <a:extLst>
                <a:ext uri="{FF2B5EF4-FFF2-40B4-BE49-F238E27FC236}">
                  <a16:creationId xmlns:a16="http://schemas.microsoft.com/office/drawing/2014/main" id="{BC7DEC81-42A6-5D4F-AC10-81579D27AC63}"/>
                </a:ext>
              </a:extLst>
            </p:cNvPr>
            <p:cNvCxnSpPr>
              <a:cxnSpLocks/>
            </p:cNvCxnSpPr>
            <p:nvPr/>
          </p:nvCxnSpPr>
          <p:spPr>
            <a:xfrm rot="16200000" flipV="1">
              <a:off x="6850067" y="3048382"/>
              <a:ext cx="856643" cy="1399908"/>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3A1C5A5-886A-DF49-9C1F-B9415A33CCC8}"/>
              </a:ext>
            </a:extLst>
          </p:cNvPr>
          <p:cNvGrpSpPr/>
          <p:nvPr/>
        </p:nvGrpSpPr>
        <p:grpSpPr>
          <a:xfrm>
            <a:off x="5817267" y="2644200"/>
            <a:ext cx="1367362" cy="973185"/>
            <a:chOff x="5565105" y="2115355"/>
            <a:chExt cx="1367362" cy="973185"/>
          </a:xfrm>
        </p:grpSpPr>
        <p:sp>
          <p:nvSpPr>
            <p:cNvPr id="110" name="TextBox 109">
              <a:extLst>
                <a:ext uri="{FF2B5EF4-FFF2-40B4-BE49-F238E27FC236}">
                  <a16:creationId xmlns:a16="http://schemas.microsoft.com/office/drawing/2014/main" id="{9EA49377-8C7C-7241-A311-163B7519E306}"/>
                </a:ext>
              </a:extLst>
            </p:cNvPr>
            <p:cNvSpPr txBox="1"/>
            <p:nvPr/>
          </p:nvSpPr>
          <p:spPr>
            <a:xfrm>
              <a:off x="5565105" y="2115355"/>
              <a:ext cx="1367362"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latin typeface="Segoe UI Semilight" panose="020B0402040204020203" pitchFamily="34" charset="0"/>
                  <a:cs typeface="Segoe UI Semilight" panose="020B0402040204020203" pitchFamily="34" charset="0"/>
                </a:rPr>
                <a:t>5. Launch script</a:t>
              </a:r>
            </a:p>
          </p:txBody>
        </p:sp>
        <p:grpSp>
          <p:nvGrpSpPr>
            <p:cNvPr id="207" name="Group 206">
              <a:extLst>
                <a:ext uri="{FF2B5EF4-FFF2-40B4-BE49-F238E27FC236}">
                  <a16:creationId xmlns:a16="http://schemas.microsoft.com/office/drawing/2014/main" id="{75D33EE8-F0BE-AD42-9933-B37586EB9D84}"/>
                </a:ext>
              </a:extLst>
            </p:cNvPr>
            <p:cNvGrpSpPr/>
            <p:nvPr/>
          </p:nvGrpSpPr>
          <p:grpSpPr>
            <a:xfrm>
              <a:off x="5777485" y="2750104"/>
              <a:ext cx="576692" cy="338436"/>
              <a:chOff x="4143948" y="5615401"/>
              <a:chExt cx="576692" cy="338436"/>
            </a:xfrm>
          </p:grpSpPr>
          <p:cxnSp>
            <p:nvCxnSpPr>
              <p:cNvPr id="106" name="Curved Connector 105">
                <a:extLst>
                  <a:ext uri="{FF2B5EF4-FFF2-40B4-BE49-F238E27FC236}">
                    <a16:creationId xmlns:a16="http://schemas.microsoft.com/office/drawing/2014/main" id="{5A45FDD5-43E0-E04D-8878-A07166F5FBDF}"/>
                  </a:ext>
                </a:extLst>
              </p:cNvPr>
              <p:cNvCxnSpPr>
                <a:cxnSpLocks/>
                <a:stCxn id="201" idx="0"/>
                <a:endCxn id="200" idx="0"/>
              </p:cNvCxnSpPr>
              <p:nvPr/>
            </p:nvCxnSpPr>
            <p:spPr>
              <a:xfrm rot="16200000" flipV="1">
                <a:off x="4432294" y="5516285"/>
                <a:ext cx="12700" cy="210932"/>
              </a:xfrm>
              <a:prstGeom prst="curvedConnector3">
                <a:avLst>
                  <a:gd name="adj1" fmla="val 416571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49DA7DC-01C4-F940-92E3-B86EC0551066}"/>
                  </a:ext>
                </a:extLst>
              </p:cNvPr>
              <p:cNvSpPr/>
              <p:nvPr/>
            </p:nvSpPr>
            <p:spPr bwMode="auto">
              <a:xfrm>
                <a:off x="4143948"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01" name="Rectangle 200">
                <a:extLst>
                  <a:ext uri="{FF2B5EF4-FFF2-40B4-BE49-F238E27FC236}">
                    <a16:creationId xmlns:a16="http://schemas.microsoft.com/office/drawing/2014/main" id="{3DC96FC9-DE7B-6144-A721-C00ECCAA39E7}"/>
                  </a:ext>
                </a:extLst>
              </p:cNvPr>
              <p:cNvSpPr/>
              <p:nvPr/>
            </p:nvSpPr>
            <p:spPr bwMode="auto">
              <a:xfrm>
                <a:off x="4354880"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grpSp>
        <p:nvGrpSpPr>
          <p:cNvPr id="215" name="Group 214">
            <a:extLst>
              <a:ext uri="{FF2B5EF4-FFF2-40B4-BE49-F238E27FC236}">
                <a16:creationId xmlns:a16="http://schemas.microsoft.com/office/drawing/2014/main" id="{21FF9438-4482-8A4F-B475-5572EE6C3731}"/>
              </a:ext>
            </a:extLst>
          </p:cNvPr>
          <p:cNvGrpSpPr/>
          <p:nvPr/>
        </p:nvGrpSpPr>
        <p:grpSpPr>
          <a:xfrm>
            <a:off x="2014213" y="2140924"/>
            <a:ext cx="1607382" cy="3088006"/>
            <a:chOff x="1654600" y="1544538"/>
            <a:chExt cx="1607382" cy="3088006"/>
          </a:xfrm>
        </p:grpSpPr>
        <p:cxnSp>
          <p:nvCxnSpPr>
            <p:cNvPr id="191" name="Elbow Connector 190">
              <a:extLst>
                <a:ext uri="{FF2B5EF4-FFF2-40B4-BE49-F238E27FC236}">
                  <a16:creationId xmlns:a16="http://schemas.microsoft.com/office/drawing/2014/main" id="{700F3058-4C08-514E-B4AD-70EF75504630}"/>
                </a:ext>
              </a:extLst>
            </p:cNvPr>
            <p:cNvCxnSpPr>
              <a:cxnSpLocks/>
            </p:cNvCxnSpPr>
            <p:nvPr/>
          </p:nvCxnSpPr>
          <p:spPr>
            <a:xfrm rot="5400000">
              <a:off x="978472" y="2349033"/>
              <a:ext cx="3088006" cy="1479015"/>
            </a:xfrm>
            <a:prstGeom prst="bentConnector3">
              <a:avLst>
                <a:gd name="adj1" fmla="val 50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427A064-10C0-D047-B192-0FE3AD6145A0}"/>
                </a:ext>
              </a:extLst>
            </p:cNvPr>
            <p:cNvSpPr txBox="1"/>
            <p:nvPr/>
          </p:nvSpPr>
          <p:spPr>
            <a:xfrm>
              <a:off x="1654600" y="1637086"/>
              <a:ext cx="1214969" cy="984885"/>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pPr marL="225425" indent="-225425"/>
              <a:r>
                <a:rPr lang="en-US">
                  <a:latin typeface="Segoe UI Semilight" panose="020B0402040204020203" pitchFamily="34" charset="0"/>
                  <a:cs typeface="Segoe UI Semilight" panose="020B0402040204020203" pitchFamily="34" charset="0"/>
                </a:rPr>
                <a:t>6. Stream </a:t>
              </a:r>
              <a:r>
                <a:rPr lang="en-US" err="1">
                  <a:latin typeface="Segoe UI Semilight" panose="020B0402040204020203" pitchFamily="34" charset="0"/>
                  <a:cs typeface="Segoe UI Semilight" panose="020B0402040204020203" pitchFamily="34" charset="0"/>
                </a:rPr>
                <a:t>stdout</a:t>
              </a:r>
              <a:r>
                <a:rPr lang="en-US">
                  <a:latin typeface="Segoe UI Semilight" panose="020B0402040204020203" pitchFamily="34" charset="0"/>
                  <a:cs typeface="Segoe UI Semilight" panose="020B0402040204020203" pitchFamily="34" charset="0"/>
                </a:rPr>
                <a:t>, logs, metrics</a:t>
              </a:r>
            </a:p>
          </p:txBody>
        </p:sp>
      </p:grpSp>
      <p:grpSp>
        <p:nvGrpSpPr>
          <p:cNvPr id="217" name="Group 216">
            <a:extLst>
              <a:ext uri="{FF2B5EF4-FFF2-40B4-BE49-F238E27FC236}">
                <a16:creationId xmlns:a16="http://schemas.microsoft.com/office/drawing/2014/main" id="{E73DD5A4-D506-164E-BE83-698319488231}"/>
              </a:ext>
            </a:extLst>
          </p:cNvPr>
          <p:cNvGrpSpPr/>
          <p:nvPr/>
        </p:nvGrpSpPr>
        <p:grpSpPr>
          <a:xfrm>
            <a:off x="3762427" y="2512322"/>
            <a:ext cx="2035956" cy="1418825"/>
            <a:chOff x="3402814" y="1915936"/>
            <a:chExt cx="2035956" cy="1418825"/>
          </a:xfrm>
        </p:grpSpPr>
        <p:sp>
          <p:nvSpPr>
            <p:cNvPr id="114" name="TextBox 113">
              <a:extLst>
                <a:ext uri="{FF2B5EF4-FFF2-40B4-BE49-F238E27FC236}">
                  <a16:creationId xmlns:a16="http://schemas.microsoft.com/office/drawing/2014/main" id="{D3F9A179-F82A-FD44-8D8C-10238BB08117}"/>
                </a:ext>
              </a:extLst>
            </p:cNvPr>
            <p:cNvSpPr txBox="1"/>
            <p:nvPr/>
          </p:nvSpPr>
          <p:spPr>
            <a:xfrm>
              <a:off x="3402814" y="3088540"/>
              <a:ext cx="1837426"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latin typeface="Segoe UI Semilight" panose="020B0402040204020203" pitchFamily="34" charset="0"/>
                  <a:cs typeface="Segoe UI Semilight" panose="020B0402040204020203" pitchFamily="34" charset="0"/>
                </a:rPr>
                <a:t>7. Copy over outputs</a:t>
              </a:r>
            </a:p>
          </p:txBody>
        </p:sp>
        <p:cxnSp>
          <p:nvCxnSpPr>
            <p:cNvPr id="209" name="Elbow Connector 208">
              <a:extLst>
                <a:ext uri="{FF2B5EF4-FFF2-40B4-BE49-F238E27FC236}">
                  <a16:creationId xmlns:a16="http://schemas.microsoft.com/office/drawing/2014/main" id="{613887CB-83F7-AF4E-8D53-7E8F11194236}"/>
                </a:ext>
              </a:extLst>
            </p:cNvPr>
            <p:cNvCxnSpPr>
              <a:cxnSpLocks/>
            </p:cNvCxnSpPr>
            <p:nvPr/>
          </p:nvCxnSpPr>
          <p:spPr>
            <a:xfrm rot="10800000">
              <a:off x="3801742" y="1915936"/>
              <a:ext cx="1637028" cy="1343752"/>
            </a:xfrm>
            <a:prstGeom prst="bentConnector3">
              <a:avLst>
                <a:gd name="adj1" fmla="val 10027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253C6B80-9828-4344-B048-4654718457CD}"/>
              </a:ext>
            </a:extLst>
          </p:cNvPr>
          <p:cNvGrpSpPr/>
          <p:nvPr/>
        </p:nvGrpSpPr>
        <p:grpSpPr>
          <a:xfrm>
            <a:off x="8885285" y="871999"/>
            <a:ext cx="1999088" cy="731521"/>
            <a:chOff x="9470966" y="123086"/>
            <a:chExt cx="1999088" cy="731521"/>
          </a:xfrm>
        </p:grpSpPr>
        <p:pic>
          <p:nvPicPr>
            <p:cNvPr id="225" name="Graphic 224">
              <a:extLst>
                <a:ext uri="{FF2B5EF4-FFF2-40B4-BE49-F238E27FC236}">
                  <a16:creationId xmlns:a16="http://schemas.microsoft.com/office/drawing/2014/main" id="{06988512-ED3C-4B41-9FED-0A93D38834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38533" y="123086"/>
              <a:ext cx="731521" cy="731521"/>
            </a:xfrm>
            <a:prstGeom prst="rect">
              <a:avLst/>
            </a:prstGeom>
          </p:spPr>
        </p:pic>
        <p:sp>
          <p:nvSpPr>
            <p:cNvPr id="226" name="TextBox 225">
              <a:extLst>
                <a:ext uri="{FF2B5EF4-FFF2-40B4-BE49-F238E27FC236}">
                  <a16:creationId xmlns:a16="http://schemas.microsoft.com/office/drawing/2014/main" id="{D0212923-3739-5041-826A-187425B277E6}"/>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a:solidFill>
                    <a:schemeClr val="accent6">
                      <a:lumMod val="50000"/>
                    </a:schemeClr>
                  </a:solidFill>
                </a:rPr>
                <a:t>Azure ML </a:t>
              </a:r>
            </a:p>
            <a:p>
              <a:pPr algn="ctr"/>
              <a:r>
                <a:rPr lang="en-US" sz="2000">
                  <a:solidFill>
                    <a:schemeClr val="accent6">
                      <a:lumMod val="50000"/>
                    </a:schemeClr>
                  </a:solidFill>
                </a:rPr>
                <a:t>Workspace</a:t>
              </a:r>
            </a:p>
          </p:txBody>
        </p:sp>
      </p:grpSp>
      <p:sp>
        <p:nvSpPr>
          <p:cNvPr id="228" name="FolderHorizontal_F12B" title="Icon of a folder">
            <a:extLst>
              <a:ext uri="{FF2B5EF4-FFF2-40B4-BE49-F238E27FC236}">
                <a16:creationId xmlns:a16="http://schemas.microsoft.com/office/drawing/2014/main" id="{6956FC57-A900-7D49-A5E7-7950217725B2}"/>
              </a:ext>
            </a:extLst>
          </p:cNvPr>
          <p:cNvSpPr>
            <a:spLocks noChangeAspect="1" noEditPoints="1"/>
          </p:cNvSpPr>
          <p:nvPr/>
        </p:nvSpPr>
        <p:spPr bwMode="auto">
          <a:xfrm flipH="1">
            <a:off x="3102811" y="758260"/>
            <a:ext cx="8102265" cy="544068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EB40842-775B-463B-8B4F-8EDE51212E39}"/>
              </a:ext>
            </a:extLst>
          </p:cNvPr>
          <p:cNvSpPr>
            <a:spLocks noGrp="1"/>
          </p:cNvSpPr>
          <p:nvPr>
            <p:ph type="title"/>
          </p:nvPr>
        </p:nvSpPr>
        <p:spPr/>
        <p:txBody>
          <a:bodyPr/>
          <a:lstStyle/>
          <a:p>
            <a:r>
              <a:rPr lang="en-US"/>
              <a:t>Azure ML</a:t>
            </a:r>
          </a:p>
        </p:txBody>
      </p:sp>
      <p:sp>
        <p:nvSpPr>
          <p:cNvPr id="3" name="Text Placeholder 2">
            <a:extLst>
              <a:ext uri="{FF2B5EF4-FFF2-40B4-BE49-F238E27FC236}">
                <a16:creationId xmlns:a16="http://schemas.microsoft.com/office/drawing/2014/main" id="{2BB987DF-6711-427F-9F6D-BC025A2CD849}"/>
              </a:ext>
            </a:extLst>
          </p:cNvPr>
          <p:cNvSpPr>
            <a:spLocks noGrp="1"/>
          </p:cNvSpPr>
          <p:nvPr>
            <p:ph type="body" sz="quarter" idx="12"/>
          </p:nvPr>
        </p:nvSpPr>
        <p:spPr/>
        <p:txBody>
          <a:bodyPr/>
          <a:lstStyle/>
          <a:p>
            <a:r>
              <a:rPr lang="en-US"/>
              <a:t>Steps</a:t>
            </a:r>
          </a:p>
        </p:txBody>
      </p:sp>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797A-3B94-4707-A0AA-094C0587CCF2}"/>
              </a:ext>
            </a:extLst>
          </p:cNvPr>
          <p:cNvSpPr>
            <a:spLocks noGrp="1"/>
          </p:cNvSpPr>
          <p:nvPr>
            <p:ph type="title"/>
          </p:nvPr>
        </p:nvSpPr>
        <p:spPr/>
        <p:txBody>
          <a:bodyPr/>
          <a:lstStyle/>
          <a:p>
            <a:r>
              <a:rPr lang="en-US"/>
              <a:t>Setup for Code Example </a:t>
            </a:r>
          </a:p>
        </p:txBody>
      </p:sp>
      <p:sp>
        <p:nvSpPr>
          <p:cNvPr id="4" name="Text Placeholder 3">
            <a:extLst>
              <a:ext uri="{FF2B5EF4-FFF2-40B4-BE49-F238E27FC236}">
                <a16:creationId xmlns:a16="http://schemas.microsoft.com/office/drawing/2014/main" id="{E32B33AC-C47A-47A9-9091-D0FEC87ED450}"/>
              </a:ext>
            </a:extLst>
          </p:cNvPr>
          <p:cNvSpPr>
            <a:spLocks noGrp="1"/>
          </p:cNvSpPr>
          <p:nvPr>
            <p:ph type="body" sz="quarter" idx="10"/>
          </p:nvPr>
        </p:nvSpPr>
        <p:spPr>
          <a:xfrm>
            <a:off x="426424" y="2145841"/>
            <a:ext cx="5242856" cy="2176493"/>
          </a:xfrm>
        </p:spPr>
        <p:txBody>
          <a:bodyPr/>
          <a:lstStyle/>
          <a:p>
            <a:r>
              <a:rPr lang="en-US"/>
              <a:t>This tutorial trains a simple logistic regression using the </a:t>
            </a:r>
            <a:r>
              <a:rPr lang="en-US">
                <a:hlinkClick r:id="rId2"/>
              </a:rPr>
              <a:t>MNIST </a:t>
            </a:r>
            <a:r>
              <a:rPr lang="en-US"/>
              <a:t>dataset and </a:t>
            </a:r>
            <a:r>
              <a:rPr lang="en-US" err="1">
                <a:hlinkClick r:id="rId3"/>
              </a:rPr>
              <a:t>scikit</a:t>
            </a:r>
            <a:r>
              <a:rPr lang="en-US">
                <a:hlinkClick r:id="rId3"/>
              </a:rPr>
              <a:t>-learn</a:t>
            </a:r>
            <a:r>
              <a:rPr lang="en-US"/>
              <a:t> with Azure Machine Learning service. </a:t>
            </a:r>
          </a:p>
          <a:p>
            <a:pPr lvl="1"/>
            <a:r>
              <a:rPr lang="en-US"/>
              <a:t>MNIST is a dataset consisting of 70,000 grayscale images. </a:t>
            </a:r>
          </a:p>
          <a:p>
            <a:pPr marL="461963" lvl="1"/>
            <a:r>
              <a:rPr lang="en-US"/>
              <a:t>Each image is a handwritten digit of 28x28 pixels, representing a number from 0 to 9. </a:t>
            </a:r>
          </a:p>
          <a:p>
            <a:pPr marL="461963" lvl="1"/>
            <a:r>
              <a:rPr lang="en-US"/>
              <a:t>The goal is to create a multi-class classifier to identify the digit a given image represents.</a:t>
            </a:r>
          </a:p>
          <a:p>
            <a:endParaRPr lang="en-US"/>
          </a:p>
        </p:txBody>
      </p:sp>
      <p:pic>
        <p:nvPicPr>
          <p:cNvPr id="8194" name="Picture 2">
            <a:extLst>
              <a:ext uri="{FF2B5EF4-FFF2-40B4-BE49-F238E27FC236}">
                <a16:creationId xmlns:a16="http://schemas.microsoft.com/office/drawing/2014/main" id="{D7D0B698-C67D-4DF6-9701-5BA08C47D9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82" y="1584697"/>
            <a:ext cx="2740139" cy="20524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EF43C95-4053-4B51-B750-372EC6234BF3}"/>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68526" y="3854953"/>
            <a:ext cx="291465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30741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1E15E1-E926-4788-BC6E-937455957B70}"/>
              </a:ext>
            </a:extLst>
          </p:cNvPr>
          <p:cNvSpPr/>
          <p:nvPr/>
        </p:nvSpPr>
        <p:spPr>
          <a:xfrm>
            <a:off x="586740" y="1090201"/>
            <a:ext cx="10957560" cy="2554545"/>
          </a:xfrm>
          <a:prstGeom prst="rect">
            <a:avLst/>
          </a:prstGeom>
          <a:solidFill>
            <a:schemeClr val="bg1">
              <a:lumMod val="95000"/>
            </a:schemeClr>
          </a:solidFill>
        </p:spPr>
        <p:txBody>
          <a:bodyPr wrap="square">
            <a:spAutoFit/>
          </a:bodyPr>
          <a:lstStyle/>
          <a:p>
            <a:r>
              <a:rPr lang="en-US" sz="1600">
                <a:solidFill>
                  <a:schemeClr val="accent1"/>
                </a:solidFill>
                <a:latin typeface="Consolas" panose="020B0609020204030204" pitchFamily="49" charset="0"/>
                <a:cs typeface="Calibri Light" panose="020F0302020204030204" pitchFamily="34" charset="0"/>
              </a:rPr>
              <a:t>from</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azureml.core</a:t>
            </a:r>
            <a:r>
              <a:rPr lang="en-US" sz="1600">
                <a:latin typeface="Consolas" panose="020B0609020204030204" pitchFamily="49" charset="0"/>
                <a:cs typeface="Calibri Light" panose="020F0302020204030204" pitchFamily="34" charset="0"/>
              </a:rPr>
              <a:t> import </a:t>
            </a:r>
            <a:r>
              <a:rPr lang="en-US" sz="1600">
                <a:solidFill>
                  <a:schemeClr val="accent1"/>
                </a:solidFill>
                <a:latin typeface="Consolas" panose="020B0609020204030204" pitchFamily="49" charset="0"/>
                <a:cs typeface="Calibri Light" panose="020F0302020204030204" pitchFamily="34" charset="0"/>
              </a:rPr>
              <a:t>Workspace</a:t>
            </a:r>
          </a:p>
          <a:p>
            <a:r>
              <a:rPr lang="en-US" sz="1600" err="1">
                <a:latin typeface="Consolas" panose="020B0609020204030204" pitchFamily="49" charset="0"/>
                <a:cs typeface="Calibri Light" panose="020F0302020204030204" pitchFamily="34" charset="0"/>
              </a:rPr>
              <a:t>ws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Workspace.create</a:t>
            </a:r>
            <a:r>
              <a:rPr lang="en-US" sz="1600">
                <a:latin typeface="Consolas" panose="020B0609020204030204" pitchFamily="49" charset="0"/>
                <a:cs typeface="Calibri Light" panose="020F0302020204030204" pitchFamily="34" charset="0"/>
              </a:rPr>
              <a:t>(name='</a:t>
            </a:r>
            <a:r>
              <a:rPr lang="en-US" sz="1600" err="1">
                <a:solidFill>
                  <a:schemeClr val="accent3">
                    <a:lumMod val="75000"/>
                  </a:schemeClr>
                </a:solidFill>
                <a:latin typeface="Consolas" panose="020B0609020204030204" pitchFamily="49" charset="0"/>
                <a:cs typeface="Calibri Light" panose="020F0302020204030204" pitchFamily="34" charset="0"/>
              </a:rPr>
              <a:t>myworkspace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subscription_id</a:t>
            </a:r>
            <a:r>
              <a:rPr lang="en-US" sz="1600">
                <a:latin typeface="Consolas" panose="020B0609020204030204" pitchFamily="49" charset="0"/>
                <a:cs typeface="Calibri Light" panose="020F0302020204030204" pitchFamily="34" charset="0"/>
              </a:rPr>
              <a:t>='&lt;</a:t>
            </a:r>
            <a:r>
              <a:rPr lang="en-US" sz="1600">
                <a:solidFill>
                  <a:schemeClr val="accent3">
                    <a:lumMod val="75000"/>
                  </a:schemeClr>
                </a:solidFill>
                <a:latin typeface="Consolas" panose="020B0609020204030204" pitchFamily="49" charset="0"/>
                <a:cs typeface="Calibri Light" panose="020F0302020204030204" pitchFamily="34" charset="0"/>
              </a:rPr>
              <a:t>azure-subscription-id</a:t>
            </a:r>
            <a:r>
              <a:rPr lang="en-US" sz="1600">
                <a:latin typeface="Consolas" panose="020B0609020204030204" pitchFamily="49" charset="0"/>
                <a:cs typeface="Calibri Light" panose="020F0302020204030204" pitchFamily="34" charset="0"/>
              </a:rPr>
              <a:t>&gt;',    </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resource_group</a:t>
            </a:r>
            <a:r>
              <a:rPr lang="en-US" sz="1600">
                <a:latin typeface="Consolas" panose="020B0609020204030204" pitchFamily="49" charset="0"/>
                <a:cs typeface="Calibri Light" panose="020F0302020204030204" pitchFamily="34" charset="0"/>
              </a:rPr>
              <a:t>='</a:t>
            </a:r>
            <a:r>
              <a:rPr lang="en-US" sz="1600" err="1">
                <a:solidFill>
                  <a:schemeClr val="accent3">
                    <a:lumMod val="75000"/>
                  </a:schemeClr>
                </a:solidFill>
                <a:latin typeface="Consolas" panose="020B0609020204030204" pitchFamily="49" charset="0"/>
                <a:cs typeface="Calibri Light" panose="020F0302020204030204" pitchFamily="34" charset="0"/>
              </a:rPr>
              <a:t>myresourcegroup</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create_resource_group</a:t>
            </a:r>
            <a:r>
              <a:rPr lang="en-US" sz="1600">
                <a:latin typeface="Consolas" panose="020B0609020204030204" pitchFamily="49" charset="0"/>
                <a:cs typeface="Calibri Light" panose="020F0302020204030204" pitchFamily="34" charset="0"/>
              </a:rPr>
              <a:t>=</a:t>
            </a:r>
            <a:r>
              <a:rPr lang="en-US" sz="1600">
                <a:solidFill>
                  <a:schemeClr val="accent2">
                    <a:lumMod val="90000"/>
                    <a:lumOff val="10000"/>
                  </a:schemeClr>
                </a:solidFill>
                <a:latin typeface="Consolas" panose="020B0609020204030204" pitchFamily="49" charset="0"/>
                <a:cs typeface="Calibri Light" panose="020F0302020204030204" pitchFamily="34" charset="0"/>
              </a:rPr>
              <a:t>True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location='</a:t>
            </a:r>
            <a:r>
              <a:rPr lang="en-US" sz="1600">
                <a:solidFill>
                  <a:srgbClr val="C00000"/>
                </a:solidFill>
                <a:latin typeface="Consolas" panose="020B0609020204030204" pitchFamily="49" charset="0"/>
                <a:cs typeface="Calibri Light" panose="020F0302020204030204" pitchFamily="34" charset="0"/>
              </a:rPr>
              <a:t>eastus2</a:t>
            </a:r>
            <a:r>
              <a:rPr lang="en-US" sz="1600">
                <a:latin typeface="Consolas" panose="020B0609020204030204" pitchFamily="49" charset="0"/>
                <a:cs typeface="Calibri Light" panose="020F0302020204030204" pitchFamily="34" charset="0"/>
              </a:rPr>
              <a:t>' </a:t>
            </a:r>
            <a:r>
              <a:rPr lang="en-US" sz="1600">
                <a:solidFill>
                  <a:srgbClr val="006C31"/>
                </a:solidFill>
                <a:latin typeface="Consolas" panose="020B0609020204030204" pitchFamily="49" charset="0"/>
                <a:cs typeface="Calibri Light" panose="020F0302020204030204" pitchFamily="34" charset="0"/>
              </a:rPr>
              <a:t># or other supported Azure region  </a:t>
            </a:r>
          </a:p>
          <a:p>
            <a:r>
              <a:rPr lang="en-US" sz="1600">
                <a:latin typeface="Consolas" panose="020B0609020204030204" pitchFamily="49" charset="0"/>
                <a:cs typeface="Calibri Light" panose="020F0302020204030204" pitchFamily="34" charset="0"/>
              </a:rPr>
              <a:t>                     )</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see workspace details</a:t>
            </a:r>
          </a:p>
          <a:p>
            <a:r>
              <a:rPr lang="en-US" sz="1600" err="1">
                <a:solidFill>
                  <a:schemeClr val="bg2">
                    <a:lumMod val="10000"/>
                  </a:schemeClr>
                </a:solidFill>
                <a:latin typeface="Consolas" panose="020B0609020204030204" pitchFamily="49" charset="0"/>
                <a:cs typeface="Calibri Light" panose="020F0302020204030204" pitchFamily="34" charset="0"/>
              </a:rPr>
              <a:t>ws.get_details</a:t>
            </a:r>
            <a:r>
              <a:rPr lang="en-US" sz="1600">
                <a:solidFill>
                  <a:schemeClr val="bg2">
                    <a:lumMod val="10000"/>
                  </a:schemeClr>
                </a:solidFill>
                <a:latin typeface="Consolas" panose="020B0609020204030204" pitchFamily="49" charset="0"/>
                <a:cs typeface="Calibri Light" panose="020F0302020204030204" pitchFamily="34" charset="0"/>
              </a:rPr>
              <a:t>()</a:t>
            </a:r>
          </a:p>
        </p:txBody>
      </p:sp>
      <p:sp>
        <p:nvSpPr>
          <p:cNvPr id="5" name="Title 1">
            <a:extLst>
              <a:ext uri="{FF2B5EF4-FFF2-40B4-BE49-F238E27FC236}">
                <a16:creationId xmlns:a16="http://schemas.microsoft.com/office/drawing/2014/main" id="{34E07AF0-B7A2-4C8F-90BD-EBC69E9F73FA}"/>
              </a:ext>
            </a:extLst>
          </p:cNvPr>
          <p:cNvSpPr txBox="1">
            <a:spLocks/>
          </p:cNvSpPr>
          <p:nvPr/>
        </p:nvSpPr>
        <p:spPr>
          <a:xfrm>
            <a:off x="642496" y="4263922"/>
            <a:ext cx="1101852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a:solidFill>
                  <a:srgbClr val="A80000"/>
                </a:solidFill>
                <a:latin typeface="Segoe UI Semilight" panose="020B0402040204020203" pitchFamily="34" charset="0"/>
                <a:cs typeface="Segoe UI Semilight" panose="020B0402040204020203" pitchFamily="34" charset="0"/>
              </a:rPr>
              <a:t>Step 2 – Create an Experiment</a:t>
            </a:r>
          </a:p>
        </p:txBody>
      </p:sp>
      <p:sp>
        <p:nvSpPr>
          <p:cNvPr id="6" name="Rectangle 5">
            <a:extLst>
              <a:ext uri="{FF2B5EF4-FFF2-40B4-BE49-F238E27FC236}">
                <a16:creationId xmlns:a16="http://schemas.microsoft.com/office/drawing/2014/main" id="{F69DED45-8DB4-4BB5-BDEB-652B7CD0FB1A}"/>
              </a:ext>
            </a:extLst>
          </p:cNvPr>
          <p:cNvSpPr/>
          <p:nvPr/>
        </p:nvSpPr>
        <p:spPr>
          <a:xfrm>
            <a:off x="614617" y="5208468"/>
            <a:ext cx="10901805" cy="1077218"/>
          </a:xfrm>
          <a:prstGeom prst="rect">
            <a:avLst/>
          </a:prstGeom>
          <a:solidFill>
            <a:schemeClr val="bg1">
              <a:lumMod val="95000"/>
            </a:schemeClr>
          </a:solidFill>
        </p:spPr>
        <p:txBody>
          <a:bodyPr wrap="square">
            <a:spAutoFit/>
          </a:bodyPr>
          <a:lstStyle/>
          <a:p>
            <a:r>
              <a:rPr lang="en-US" sz="1600" err="1">
                <a:latin typeface="Consolas" panose="020B0609020204030204" pitchFamily="49" charset="0"/>
                <a:cs typeface="Calibri Light" panose="020F0302020204030204" pitchFamily="34" charset="0"/>
              </a:rPr>
              <a:t>experiment_name</a:t>
            </a:r>
            <a:r>
              <a:rPr lang="en-US" sz="1600">
                <a:latin typeface="Consolas" panose="020B0609020204030204" pitchFamily="49" charset="0"/>
                <a:cs typeface="Calibri Light" panose="020F0302020204030204" pitchFamily="34" charset="0"/>
              </a:rPr>
              <a:t> = ‘</a:t>
            </a:r>
            <a:r>
              <a:rPr lang="en-US" sz="1600">
                <a:solidFill>
                  <a:srgbClr val="C00000"/>
                </a:solidFill>
                <a:latin typeface="Consolas" panose="020B0609020204030204" pitchFamily="49" charset="0"/>
                <a:cs typeface="Calibri Light" panose="020F0302020204030204" pitchFamily="34" charset="0"/>
              </a:rPr>
              <a:t>my-experiment-1</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a:solidFill>
                  <a:schemeClr val="accent1"/>
                </a:solidFill>
                <a:latin typeface="Consolas" panose="020B0609020204030204" pitchFamily="49" charset="0"/>
                <a:cs typeface="Calibri Light" panose="020F0302020204030204" pitchFamily="34" charset="0"/>
              </a:rPr>
              <a:t>from</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azureml.core</a:t>
            </a:r>
            <a:r>
              <a:rPr lang="en-US" sz="1600">
                <a:latin typeface="Consolas" panose="020B0609020204030204" pitchFamily="49" charset="0"/>
                <a:cs typeface="Calibri Light" panose="020F0302020204030204" pitchFamily="34" charset="0"/>
              </a:rPr>
              <a:t> </a:t>
            </a:r>
            <a:r>
              <a:rPr lang="en-US" sz="1600">
                <a:solidFill>
                  <a:schemeClr val="accent1"/>
                </a:solidFill>
                <a:latin typeface="Consolas" panose="020B0609020204030204" pitchFamily="49" charset="0"/>
                <a:cs typeface="Calibri Light" panose="020F0302020204030204" pitchFamily="34" charset="0"/>
              </a:rPr>
              <a:t>import</a:t>
            </a:r>
            <a:r>
              <a:rPr lang="en-US" sz="1600">
                <a:latin typeface="Consolas" panose="020B0609020204030204" pitchFamily="49" charset="0"/>
                <a:cs typeface="Calibri Light" panose="020F0302020204030204" pitchFamily="34" charset="0"/>
              </a:rPr>
              <a:t> Experiment</a:t>
            </a:r>
          </a:p>
          <a:p>
            <a:r>
              <a:rPr lang="en-US" sz="1600">
                <a:latin typeface="Consolas" panose="020B0609020204030204" pitchFamily="49" charset="0"/>
                <a:cs typeface="Calibri Light" panose="020F0302020204030204" pitchFamily="34" charset="0"/>
              </a:rPr>
              <a:t>exp = Experiment(workspace=</a:t>
            </a:r>
            <a:r>
              <a:rPr lang="en-US" sz="1600" err="1">
                <a:latin typeface="Consolas" panose="020B0609020204030204" pitchFamily="49" charset="0"/>
                <a:cs typeface="Calibri Light" panose="020F0302020204030204" pitchFamily="34" charset="0"/>
              </a:rPr>
              <a:t>ws</a:t>
            </a:r>
            <a:r>
              <a:rPr lang="en-US" sz="1600">
                <a:latin typeface="Consolas" panose="020B0609020204030204" pitchFamily="49" charset="0"/>
                <a:cs typeface="Calibri Light" panose="020F0302020204030204" pitchFamily="34" charset="0"/>
              </a:rPr>
              <a:t>, name=</a:t>
            </a:r>
            <a:r>
              <a:rPr lang="en-US" sz="1600" err="1">
                <a:latin typeface="Consolas" panose="020B0609020204030204" pitchFamily="49" charset="0"/>
                <a:cs typeface="Calibri Light" panose="020F0302020204030204" pitchFamily="34" charset="0"/>
              </a:rPr>
              <a:t>experiment_name</a:t>
            </a:r>
            <a:r>
              <a:rPr lang="en-US" sz="1600">
                <a:latin typeface="Consolas" panose="020B0609020204030204" pitchFamily="49" charset="0"/>
                <a:cs typeface="Calibri Light" panose="020F0302020204030204" pitchFamily="34" charset="0"/>
              </a:rPr>
              <a:t>)</a:t>
            </a:r>
          </a:p>
        </p:txBody>
      </p:sp>
      <p:sp>
        <p:nvSpPr>
          <p:cNvPr id="3" name="Rectangle 2">
            <a:extLst>
              <a:ext uri="{FF2B5EF4-FFF2-40B4-BE49-F238E27FC236}">
                <a16:creationId xmlns:a16="http://schemas.microsoft.com/office/drawing/2014/main" id="{C9B9EC49-E4CC-4EEB-A425-2B4D3FE0CE44}"/>
              </a:ext>
            </a:extLst>
          </p:cNvPr>
          <p:cNvSpPr/>
          <p:nvPr/>
        </p:nvSpPr>
        <p:spPr>
          <a:xfrm>
            <a:off x="645097" y="4744555"/>
            <a:ext cx="10840844" cy="276999"/>
          </a:xfrm>
          <a:prstGeom prst="rect">
            <a:avLst/>
          </a:prstGeom>
          <a:noFill/>
        </p:spPr>
        <p:txBody>
          <a:bodyPr wrap="square" lIns="0" tIns="0" rIns="0" bIns="0" rtlCol="0">
            <a:spAutoFit/>
          </a:bodyPr>
          <a:lstStyle/>
          <a:p>
            <a:r>
              <a:rPr lang="en-US" sz="18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Create an experiment to track the runs in the workspace. A workspace can have multiple experiments</a:t>
            </a:r>
          </a:p>
        </p:txBody>
      </p:sp>
      <p:sp>
        <p:nvSpPr>
          <p:cNvPr id="8" name="Title 1">
            <a:extLst>
              <a:ext uri="{FF2B5EF4-FFF2-40B4-BE49-F238E27FC236}">
                <a16:creationId xmlns:a16="http://schemas.microsoft.com/office/drawing/2014/main" id="{81EF5517-B6C1-45BB-A053-DDFCD3086620}"/>
              </a:ext>
            </a:extLst>
          </p:cNvPr>
          <p:cNvSpPr txBox="1">
            <a:spLocks/>
          </p:cNvSpPr>
          <p:nvPr/>
        </p:nvSpPr>
        <p:spPr>
          <a:xfrm>
            <a:off x="539273" y="5391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a:solidFill>
                  <a:srgbClr val="A80000"/>
                </a:solidFill>
                <a:latin typeface="Segoe UI Semilight" panose="020B0402040204020203" pitchFamily="34" charset="0"/>
                <a:cs typeface="Segoe UI Semilight" panose="020B0402040204020203" pitchFamily="34" charset="0"/>
              </a:rPr>
              <a:t>Step 1 – Create a workspace</a:t>
            </a:r>
          </a:p>
        </p:txBody>
      </p:sp>
    </p:spTree>
    <p:extLst>
      <p:ext uri="{BB962C8B-B14F-4D97-AF65-F5344CB8AC3E}">
        <p14:creationId xmlns:p14="http://schemas.microsoft.com/office/powerpoint/2010/main" val="228750428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2704-82C6-4CB2-B447-C66CC0CB9B8A}"/>
              </a:ext>
            </a:extLst>
          </p:cNvPr>
          <p:cNvSpPr>
            <a:spLocks noGrp="1"/>
          </p:cNvSpPr>
          <p:nvPr>
            <p:ph type="title" idx="4294967295"/>
          </p:nvPr>
        </p:nvSpPr>
        <p:spPr>
          <a:xfrm>
            <a:off x="539273" y="539199"/>
            <a:ext cx="10477977" cy="332399"/>
          </a:xfrm>
        </p:spPr>
        <p:txBody>
          <a:bodyPr vert="horz" wrap="square" lIns="0" tIns="0" rIns="0" bIns="0" rtlCol="0" anchor="t">
            <a:spAutoFit/>
          </a:bodyPr>
          <a:lstStyle/>
          <a:p>
            <a:r>
              <a:rPr lang="en-US" sz="2400">
                <a:solidFill>
                  <a:srgbClr val="A80000"/>
                </a:solidFill>
                <a:latin typeface="Segoe UI Semilight" panose="020B0402040204020203" pitchFamily="34" charset="0"/>
                <a:cs typeface="Segoe UI Semilight" panose="020B0402040204020203" pitchFamily="34" charset="0"/>
              </a:rPr>
              <a:t>Step 3 – Create remote compute target</a:t>
            </a:r>
          </a:p>
        </p:txBody>
      </p:sp>
      <p:sp>
        <p:nvSpPr>
          <p:cNvPr id="4" name="Rectangle 3">
            <a:extLst>
              <a:ext uri="{FF2B5EF4-FFF2-40B4-BE49-F238E27FC236}">
                <a16:creationId xmlns:a16="http://schemas.microsoft.com/office/drawing/2014/main" id="{9AA7B399-05A9-4768-9C76-6605E0F051A3}"/>
              </a:ext>
            </a:extLst>
          </p:cNvPr>
          <p:cNvSpPr/>
          <p:nvPr/>
        </p:nvSpPr>
        <p:spPr>
          <a:xfrm>
            <a:off x="539273" y="1211169"/>
            <a:ext cx="9444785" cy="5016758"/>
          </a:xfrm>
          <a:prstGeom prst="rect">
            <a:avLst/>
          </a:prstGeom>
          <a:solidFill>
            <a:schemeClr val="bg1">
              <a:lumMod val="95000"/>
            </a:schemeClr>
          </a:solidFill>
        </p:spPr>
        <p:txBody>
          <a:bodyPr wrap="square">
            <a:spAutoFit/>
          </a:bodyPr>
          <a:lstStyle/>
          <a:p>
            <a:r>
              <a:rPr lang="en-US" sz="1600">
                <a:solidFill>
                  <a:srgbClr val="006C31"/>
                </a:solidFill>
                <a:latin typeface="Consolas" panose="020B0609020204030204" pitchFamily="49" charset="0"/>
                <a:cs typeface="Calibri Light" panose="020F0302020204030204" pitchFamily="34" charset="0"/>
              </a:rPr>
              <a:t># choose a name for your cluster, specify min and max nodes</a:t>
            </a:r>
          </a:p>
          <a:p>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BATCHAI_CLUSTER_NAME</a:t>
            </a:r>
            <a:r>
              <a:rPr lang="en-US" sz="1600">
                <a:latin typeface="Consolas" panose="020B0609020204030204" pitchFamily="49" charset="0"/>
                <a:cs typeface="Calibri Light" panose="020F0302020204030204" pitchFamily="34" charset="0"/>
              </a:rPr>
              <a:t>", "</a:t>
            </a:r>
            <a:r>
              <a:rPr lang="en-US" sz="1600" err="1">
                <a:solidFill>
                  <a:srgbClr val="C00000"/>
                </a:solidFill>
                <a:latin typeface="Consolas" panose="020B0609020204030204" pitchFamily="49" charset="0"/>
                <a:cs typeface="Calibri Light" panose="020F0302020204030204" pitchFamily="34" charset="0"/>
              </a:rPr>
              <a:t>cpucluster</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BATCHAI_CLUSTER_MIN_NODES</a:t>
            </a:r>
            <a:r>
              <a:rPr lang="en-US" sz="1600">
                <a:latin typeface="Consolas" panose="020B0609020204030204" pitchFamily="49" charset="0"/>
                <a:cs typeface="Calibri Light" panose="020F0302020204030204" pitchFamily="34" charset="0"/>
              </a:rPr>
              <a:t>", 0)</a:t>
            </a:r>
          </a:p>
          <a:p>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BATCHAI_CLUSTER_MAX_NODES</a:t>
            </a:r>
            <a:r>
              <a:rPr lang="en-US" sz="1600">
                <a:latin typeface="Consolas" panose="020B0609020204030204" pitchFamily="49" charset="0"/>
                <a:cs typeface="Calibri Light" panose="020F0302020204030204" pitchFamily="34" charset="0"/>
              </a:rPr>
              <a:t>", 4)</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This example uses CPU VM. For using GPU VM, set SKU to STANDARD_NC6</a:t>
            </a:r>
          </a:p>
          <a:p>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os.environ.get</a:t>
            </a:r>
            <a:r>
              <a:rPr lang="en-US" sz="1600">
                <a:latin typeface="Consolas" panose="020B0609020204030204" pitchFamily="49" charset="0"/>
                <a:cs typeface="Calibri Light" panose="020F0302020204030204" pitchFamily="34" charset="0"/>
              </a:rPr>
              <a:t>("</a:t>
            </a:r>
            <a:r>
              <a:rPr lang="en-US" sz="1600">
                <a:solidFill>
                  <a:srgbClr val="C00000"/>
                </a:solidFill>
                <a:latin typeface="Consolas" panose="020B0609020204030204" pitchFamily="49" charset="0"/>
                <a:cs typeface="Calibri Light" panose="020F0302020204030204" pitchFamily="34" charset="0"/>
              </a:rPr>
              <a:t>BATCHAI_CLUSTER_SKU</a:t>
            </a:r>
            <a:r>
              <a:rPr lang="en-US" sz="1600">
                <a:latin typeface="Consolas" panose="020B0609020204030204" pitchFamily="49" charset="0"/>
                <a:cs typeface="Calibri Light" panose="020F0302020204030204" pitchFamily="34" charset="0"/>
              </a:rPr>
              <a:t>", "</a:t>
            </a:r>
            <a:r>
              <a:rPr lang="en-US" sz="1600">
                <a:solidFill>
                  <a:srgbClr val="C00000"/>
                </a:solidFill>
                <a:latin typeface="Consolas" panose="020B0609020204030204" pitchFamily="49" charset="0"/>
                <a:cs typeface="Calibri Light" panose="020F0302020204030204" pitchFamily="34" charset="0"/>
              </a:rPr>
              <a:t>STANDARD_D2_V2</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AmlCompute.provisioning_configuration</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vm_size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compute_min_nodes</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max_nodes</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compute_max_nodes</a:t>
            </a:r>
            <a:r>
              <a:rPr lang="en-US" sz="1600">
                <a:latin typeface="Consolas" panose="020B0609020204030204" pitchFamily="49" charset="0"/>
                <a:cs typeface="Calibri Light" panose="020F0302020204030204" pitchFamily="34" charset="0"/>
              </a:rPr>
              <a:t>)</a:t>
            </a:r>
          </a:p>
          <a:p>
            <a:r>
              <a:rPr lang="en-US" sz="1600">
                <a:solidFill>
                  <a:srgbClr val="006C31"/>
                </a:solidFill>
                <a:latin typeface="Consolas" panose="020B0609020204030204" pitchFamily="49" charset="0"/>
                <a:cs typeface="Calibri Light" panose="020F0302020204030204" pitchFamily="34" charset="0"/>
              </a:rPr>
              <a:t># create the cluster</a:t>
            </a:r>
          </a:p>
          <a:p>
            <a:r>
              <a:rPr lang="en-US" sz="1600">
                <a:latin typeface="Consolas" panose="020B0609020204030204" pitchFamily="49" charset="0"/>
                <a:cs typeface="Calibri Light" panose="020F0302020204030204" pitchFamily="34" charset="0"/>
              </a:rPr>
              <a:t>print(‘ </a:t>
            </a:r>
            <a:r>
              <a:rPr lang="en-US" sz="1600">
                <a:solidFill>
                  <a:srgbClr val="C00000"/>
                </a:solidFill>
                <a:latin typeface="Consolas" panose="020B0609020204030204" pitchFamily="49" charset="0"/>
                <a:cs typeface="Calibri Light" panose="020F0302020204030204" pitchFamily="34" charset="0"/>
              </a:rPr>
              <a:t>creating a new compute target... </a:t>
            </a:r>
            <a:r>
              <a:rPr lang="en-US" sz="1600">
                <a:latin typeface="Consolas" panose="020B0609020204030204" pitchFamily="49" charset="0"/>
                <a:cs typeface="Calibri Light" panose="020F0302020204030204" pitchFamily="34" charset="0"/>
              </a:rPr>
              <a:t>')</a:t>
            </a:r>
          </a:p>
          <a:p>
            <a:r>
              <a:rPr lang="en-US" sz="1600" err="1">
                <a:latin typeface="Consolas" panose="020B0609020204030204" pitchFamily="49" charset="0"/>
                <a:cs typeface="Calibri Light" panose="020F0302020204030204" pitchFamily="34" charset="0"/>
              </a:rPr>
              <a:t>compute_target</a:t>
            </a:r>
            <a:r>
              <a:rPr lang="en-US" sz="1600">
                <a:latin typeface="Consolas" panose="020B0609020204030204" pitchFamily="49" charset="0"/>
                <a:cs typeface="Calibri Light" panose="020F0302020204030204" pitchFamily="34" charset="0"/>
              </a:rPr>
              <a:t> = </a:t>
            </a:r>
            <a:r>
              <a:rPr lang="en-US" sz="1600" err="1">
                <a:latin typeface="Consolas" panose="020B0609020204030204" pitchFamily="49" charset="0"/>
                <a:cs typeface="Calibri Light" panose="020F0302020204030204" pitchFamily="34" charset="0"/>
              </a:rPr>
              <a:t>ComputeTarget.create</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ws</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compute_name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provisioning_config</a:t>
            </a:r>
            <a:r>
              <a:rPr lang="en-US" sz="1600">
                <a:latin typeface="Consolas" panose="020B0609020204030204" pitchFamily="49" charset="0"/>
                <a:cs typeface="Calibri Light" panose="020F0302020204030204" pitchFamily="34" charset="0"/>
              </a:rPr>
              <a:t>)</a:t>
            </a:r>
          </a:p>
          <a:p>
            <a:endParaRPr lang="en-US" sz="1600">
              <a:latin typeface="Consolas" panose="020B0609020204030204" pitchFamily="49" charset="0"/>
              <a:cs typeface="Calibri Light" panose="020F0302020204030204" pitchFamily="34" charset="0"/>
            </a:endParaRPr>
          </a:p>
          <a:p>
            <a:r>
              <a:rPr lang="en-US" sz="1600">
                <a:solidFill>
                  <a:srgbClr val="006C31"/>
                </a:solidFill>
                <a:latin typeface="Consolas" panose="020B0609020204030204" pitchFamily="49" charset="0"/>
                <a:cs typeface="Calibri Light" panose="020F0302020204030204" pitchFamily="34" charset="0"/>
              </a:rPr>
              <a:t># You can poll for a minimum number of nodes and for a specific timeout. </a:t>
            </a:r>
          </a:p>
          <a:p>
            <a:r>
              <a:rPr lang="en-US" sz="1600">
                <a:solidFill>
                  <a:srgbClr val="006C31"/>
                </a:solidFill>
                <a:latin typeface="Consolas" panose="020B0609020204030204" pitchFamily="49" charset="0"/>
                <a:cs typeface="Calibri Light" panose="020F0302020204030204" pitchFamily="34" charset="0"/>
              </a:rPr>
              <a:t># if no min node count is provided it will use the scale settings for the cluster</a:t>
            </a:r>
          </a:p>
          <a:p>
            <a:r>
              <a:rPr lang="en-US" sz="1600" err="1">
                <a:latin typeface="Consolas" panose="020B0609020204030204" pitchFamily="49" charset="0"/>
                <a:cs typeface="Calibri Light" panose="020F0302020204030204" pitchFamily="34" charset="0"/>
              </a:rPr>
              <a:t>compute_target.wait_for_completion</a:t>
            </a:r>
            <a:r>
              <a:rPr lang="en-US" sz="1600">
                <a:latin typeface="Consolas" panose="020B0609020204030204" pitchFamily="49" charset="0"/>
                <a:cs typeface="Calibri Light" panose="020F0302020204030204" pitchFamily="34" charset="0"/>
              </a:rPr>
              <a:t>(</a:t>
            </a:r>
            <a:r>
              <a:rPr lang="en-US" sz="1600" err="1">
                <a:latin typeface="Consolas" panose="020B0609020204030204" pitchFamily="49" charset="0"/>
                <a:cs typeface="Calibri Light" panose="020F0302020204030204" pitchFamily="34" charset="0"/>
              </a:rPr>
              <a:t>show_output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True</a:t>
            </a:r>
            <a:r>
              <a:rPr lang="en-US" sz="1600">
                <a:latin typeface="Consolas" panose="020B0609020204030204" pitchFamily="49" charset="0"/>
                <a:cs typeface="Calibri Light" panose="020F0302020204030204" pitchFamily="34" charset="0"/>
              </a:rPr>
              <a:t>,</a:t>
            </a:r>
          </a:p>
          <a:p>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min_node_count</a:t>
            </a:r>
            <a:r>
              <a:rPr lang="en-US" sz="1600">
                <a:latin typeface="Consolas" panose="020B0609020204030204" pitchFamily="49" charset="0"/>
                <a:cs typeface="Calibri Light" panose="020F0302020204030204" pitchFamily="34" charset="0"/>
              </a:rPr>
              <a:t>=</a:t>
            </a:r>
            <a:r>
              <a:rPr lang="en-US" sz="1600">
                <a:solidFill>
                  <a:srgbClr val="0078D4"/>
                </a:solidFill>
                <a:latin typeface="Consolas" panose="020B0609020204030204" pitchFamily="49" charset="0"/>
                <a:cs typeface="Calibri Light" panose="020F0302020204030204" pitchFamily="34" charset="0"/>
              </a:rPr>
              <a:t>None</a:t>
            </a:r>
            <a:r>
              <a:rPr lang="en-US" sz="1600">
                <a:latin typeface="Consolas" panose="020B0609020204030204" pitchFamily="49" charset="0"/>
                <a:cs typeface="Calibri Light" panose="020F0302020204030204" pitchFamily="34" charset="0"/>
              </a:rPr>
              <a:t>, </a:t>
            </a:r>
            <a:r>
              <a:rPr lang="en-US" sz="1600" err="1">
                <a:latin typeface="Consolas" panose="020B0609020204030204" pitchFamily="49" charset="0"/>
                <a:cs typeface="Calibri Light" panose="020F0302020204030204" pitchFamily="34" charset="0"/>
              </a:rPr>
              <a:t>timeout_in_minutes</a:t>
            </a:r>
            <a:r>
              <a:rPr lang="en-US" sz="1600">
                <a:latin typeface="Consolas" panose="020B0609020204030204" pitchFamily="49" charset="0"/>
                <a:cs typeface="Calibri Light" panose="020F0302020204030204" pitchFamily="34" charset="0"/>
              </a:rPr>
              <a:t>=20)</a:t>
            </a:r>
          </a:p>
        </p:txBody>
      </p:sp>
      <p:cxnSp>
        <p:nvCxnSpPr>
          <p:cNvPr id="5" name="Connector: Elbow 4">
            <a:extLst>
              <a:ext uri="{FF2B5EF4-FFF2-40B4-BE49-F238E27FC236}">
                <a16:creationId xmlns:a16="http://schemas.microsoft.com/office/drawing/2014/main" id="{DF92B506-E22E-45E3-8A98-92E9E5975B42}"/>
              </a:ext>
            </a:extLst>
          </p:cNvPr>
          <p:cNvCxnSpPr/>
          <p:nvPr/>
        </p:nvCxnSpPr>
        <p:spPr>
          <a:xfrm flipV="1">
            <a:off x="7902497" y="1557913"/>
            <a:ext cx="2286000" cy="31223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54348B-C53F-428F-B9C4-E72F70232DB4}"/>
              </a:ext>
            </a:extLst>
          </p:cNvPr>
          <p:cNvSpPr txBox="1"/>
          <p:nvPr/>
        </p:nvSpPr>
        <p:spPr>
          <a:xfrm>
            <a:off x="10333464" y="760181"/>
            <a:ext cx="1709854" cy="1723549"/>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Zero is the default. If min is zero then the cluster is automatically deleted when no jobs are running on it. </a:t>
            </a:r>
          </a:p>
        </p:txBody>
      </p:sp>
    </p:spTree>
    <p:extLst>
      <p:ext uri="{BB962C8B-B14F-4D97-AF65-F5344CB8AC3E}">
        <p14:creationId xmlns:p14="http://schemas.microsoft.com/office/powerpoint/2010/main" val="25651610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0A22E2-6B0E-4A54-9C4B-DD064EACAC09}"/>
              </a:ext>
            </a:extLst>
          </p:cNvPr>
          <p:cNvSpPr>
            <a:spLocks noGrp="1"/>
          </p:cNvSpPr>
          <p:nvPr>
            <p:ph type="title"/>
          </p:nvPr>
        </p:nvSpPr>
        <p:spPr/>
        <p:txBody>
          <a:bodyPr/>
          <a:lstStyle/>
          <a:p>
            <a:r>
              <a:rPr lang="en-US"/>
              <a:t>Machine Learning</a:t>
            </a:r>
            <a:br>
              <a:rPr lang="en-US"/>
            </a:br>
            <a:endParaRPr lang="en-US"/>
          </a:p>
        </p:txBody>
      </p:sp>
      <p:sp>
        <p:nvSpPr>
          <p:cNvPr id="12" name="Text Placeholder 11">
            <a:extLst>
              <a:ext uri="{FF2B5EF4-FFF2-40B4-BE49-F238E27FC236}">
                <a16:creationId xmlns:a16="http://schemas.microsoft.com/office/drawing/2014/main" id="{2D736853-C58F-4096-87E3-9A22BD62D25B}"/>
              </a:ext>
            </a:extLst>
          </p:cNvPr>
          <p:cNvSpPr>
            <a:spLocks noGrp="1"/>
          </p:cNvSpPr>
          <p:nvPr>
            <p:ph type="body" sz="quarter" idx="12"/>
          </p:nvPr>
        </p:nvSpPr>
        <p:spPr>
          <a:xfrm>
            <a:off x="426423" y="991608"/>
            <a:ext cx="11339774" cy="271549"/>
          </a:xfrm>
        </p:spPr>
        <p:txBody>
          <a:bodyPr/>
          <a:lstStyle/>
          <a:p>
            <a:r>
              <a:rPr lang="en-US"/>
              <a:t>Typical E2E Process</a:t>
            </a:r>
          </a:p>
        </p:txBody>
      </p:sp>
      <p:grpSp>
        <p:nvGrpSpPr>
          <p:cNvPr id="52" name="Group 51">
            <a:extLst>
              <a:ext uri="{FF2B5EF4-FFF2-40B4-BE49-F238E27FC236}">
                <a16:creationId xmlns:a16="http://schemas.microsoft.com/office/drawing/2014/main" id="{74CA4D6B-9C72-4AC7-8393-E52A49F69E0D}"/>
              </a:ext>
            </a:extLst>
          </p:cNvPr>
          <p:cNvGrpSpPr/>
          <p:nvPr/>
        </p:nvGrpSpPr>
        <p:grpSpPr>
          <a:xfrm>
            <a:off x="-460951" y="3419460"/>
            <a:ext cx="344222" cy="350856"/>
            <a:chOff x="7158422" y="1607015"/>
            <a:chExt cx="2726357" cy="2778897"/>
          </a:xfrm>
          <a:solidFill>
            <a:schemeClr val="bg1"/>
          </a:solidFill>
        </p:grpSpPr>
        <p:sp>
          <p:nvSpPr>
            <p:cNvPr id="53" name="Freeform 242">
              <a:extLst>
                <a:ext uri="{FF2B5EF4-FFF2-40B4-BE49-F238E27FC236}">
                  <a16:creationId xmlns:a16="http://schemas.microsoft.com/office/drawing/2014/main" id="{B2B86902-51FD-4AEA-B552-7365B8AF8C3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Diamond 53">
              <a:extLst>
                <a:ext uri="{FF2B5EF4-FFF2-40B4-BE49-F238E27FC236}">
                  <a16:creationId xmlns:a16="http://schemas.microsoft.com/office/drawing/2014/main" id="{5A51D684-FFF1-4F22-B4D4-C64118488056}"/>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243">
              <a:extLst>
                <a:ext uri="{FF2B5EF4-FFF2-40B4-BE49-F238E27FC236}">
                  <a16:creationId xmlns:a16="http://schemas.microsoft.com/office/drawing/2014/main" id="{CAFEC120-EC70-4D01-B21B-599A129C279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6" name="Diamond 55">
              <a:extLst>
                <a:ext uri="{FF2B5EF4-FFF2-40B4-BE49-F238E27FC236}">
                  <a16:creationId xmlns:a16="http://schemas.microsoft.com/office/drawing/2014/main" id="{EA45A6B6-9BA3-4DA3-8DDA-AC2FE54B3912}"/>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Register and </a:t>
              </a:r>
              <a:br>
                <a:rPr lang="en-US" sz="1399">
                  <a:gradFill>
                    <a:gsLst>
                      <a:gs pos="40075">
                        <a:schemeClr val="accent2">
                          <a:lumMod val="50000"/>
                        </a:schemeClr>
                      </a:gs>
                      <a:gs pos="30000">
                        <a:schemeClr val="accent2">
                          <a:lumMod val="50000"/>
                        </a:schemeClr>
                      </a:gs>
                    </a:gsLst>
                    <a:lin ang="5400000" scaled="0"/>
                  </a:gradFill>
                  <a:latin typeface="Segoe UI"/>
                </a:rPr>
              </a:br>
              <a:r>
                <a:rPr lang="en-US" sz="1399">
                  <a:gradFill>
                    <a:gsLst>
                      <a:gs pos="40075">
                        <a:schemeClr val="accent2">
                          <a:lumMod val="50000"/>
                        </a:schemeClr>
                      </a:gs>
                      <a:gs pos="30000">
                        <a:schemeClr val="accent2">
                          <a:lumMod val="50000"/>
                        </a:schemeClr>
                      </a:gs>
                    </a:gsLst>
                    <a:lin ang="5400000" scaled="0"/>
                  </a:gra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Train &amp; </a:t>
              </a:r>
              <a:br>
                <a:rPr lang="en-US" sz="1399">
                  <a:gradFill>
                    <a:gsLst>
                      <a:gs pos="40075">
                        <a:schemeClr val="accent2">
                          <a:lumMod val="50000"/>
                        </a:schemeClr>
                      </a:gs>
                      <a:gs pos="30000">
                        <a:schemeClr val="accent2">
                          <a:lumMod val="50000"/>
                        </a:schemeClr>
                      </a:gs>
                    </a:gsLst>
                    <a:lin ang="5400000" scaled="0"/>
                  </a:gradFill>
                  <a:latin typeface="Segoe UI"/>
                </a:rPr>
              </a:br>
              <a:r>
                <a:rPr lang="en-US" sz="1399">
                  <a:gradFill>
                    <a:gsLst>
                      <a:gs pos="40075">
                        <a:schemeClr val="accent2">
                          <a:lumMod val="50000"/>
                        </a:schemeClr>
                      </a:gs>
                      <a:gs pos="30000">
                        <a:schemeClr val="accent2">
                          <a:lumMod val="50000"/>
                        </a:schemeClr>
                      </a:gs>
                    </a:gsLst>
                    <a:lin ang="5400000" scaled="0"/>
                  </a:gra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Build Image</a:t>
              </a:r>
            </a:p>
          </p:txBody>
        </p:sp>
        <p:pic>
          <p:nvPicPr>
            <p:cNvPr id="61" name="Picture 60">
              <a:extLst>
                <a:ext uri="{FF2B5EF4-FFF2-40B4-BE49-F238E27FC236}">
                  <a16:creationId xmlns:a16="http://schemas.microsoft.com/office/drawing/2014/main" id="{A2A897C6-745D-47B5-8D61-59E73335FC6F}"/>
                </a:ext>
              </a:extLst>
            </p:cNvPr>
            <p:cNvPicPr>
              <a:picLocks noChangeAspect="1"/>
            </p:cNvPicPr>
            <p:nvPr/>
          </p:nvPicPr>
          <p:blipFill>
            <a:blip r:embed="rId2">
              <a:duotone>
                <a:schemeClr val="accent2">
                  <a:shade val="45000"/>
                  <a:satMod val="135000"/>
                </a:schemeClr>
                <a:prstClr val="white"/>
              </a:duotone>
            </a:blip>
            <a:stretch>
              <a:fillRect/>
            </a:stretch>
          </p:blipFill>
          <p:spPr>
            <a:xfrm>
              <a:off x="3025474" y="2965541"/>
              <a:ext cx="581953" cy="672257"/>
            </a:xfrm>
            <a:prstGeom prst="rect">
              <a:avLst/>
            </a:prstGeom>
          </p:spPr>
        </p:pic>
        <p:pic>
          <p:nvPicPr>
            <p:cNvPr id="63" name="Picture 10" descr="https://ih1.redbubble.net/image.361353434.1330/flat,800x800,075,f.jpg">
              <a:extLst>
                <a:ext uri="{FF2B5EF4-FFF2-40B4-BE49-F238E27FC236}">
                  <a16:creationId xmlns:a16="http://schemas.microsoft.com/office/drawing/2014/main" id="{E1C85BE1-7F23-4E03-B655-A3A6EF039FF8}"/>
                </a:ext>
              </a:extLst>
            </p:cNvPr>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9277" y="4091875"/>
              <a:ext cx="1181700" cy="40916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DB9ADC2-BB42-470D-8DDD-04BBD7D6881D}"/>
                </a:ext>
              </a:extLst>
            </p:cNvPr>
            <p:cNvSpPr txBox="1"/>
            <p:nvPr/>
          </p:nvSpPr>
          <p:spPr>
            <a:xfrm>
              <a:off x="2817564" y="3523816"/>
              <a:ext cx="985991" cy="549482"/>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1836">
                  <a:solidFill>
                    <a:srgbClr val="0078D4"/>
                  </a:soli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Build model </a:t>
              </a:r>
              <a:br>
                <a:rPr lang="en-US" sz="1399">
                  <a:gradFill>
                    <a:gsLst>
                      <a:gs pos="40075">
                        <a:schemeClr val="accent2">
                          <a:lumMod val="50000"/>
                        </a:schemeClr>
                      </a:gs>
                      <a:gs pos="30000">
                        <a:schemeClr val="accent2">
                          <a:lumMod val="50000"/>
                        </a:schemeClr>
                      </a:gs>
                    </a:gsLst>
                    <a:lin ang="5400000" scaled="0"/>
                  </a:gradFill>
                  <a:latin typeface="Segoe UI"/>
                </a:rPr>
              </a:br>
              <a:r>
                <a:rPr lang="en-US" sz="1399">
                  <a:gradFill>
                    <a:gsLst>
                      <a:gs pos="40075">
                        <a:schemeClr val="accent2">
                          <a:lumMod val="50000"/>
                        </a:schemeClr>
                      </a:gs>
                      <a:gs pos="30000">
                        <a:schemeClr val="accent2">
                          <a:lumMod val="50000"/>
                        </a:schemeClr>
                      </a:gs>
                    </a:gsLst>
                    <a:lin ang="5400000" scaled="0"/>
                  </a:gra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Deploy Service</a:t>
              </a:r>
            </a:p>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68843"/>
            <a:ext cx="11268165" cy="473646"/>
            <a:chOff x="494299" y="5445050"/>
            <a:chExt cx="11268165" cy="473646"/>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502769"/>
              <a:ext cx="11268165" cy="411007"/>
              <a:chOff x="494299" y="5502769"/>
              <a:chExt cx="11268165" cy="411007"/>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596794"/>
                <a:ext cx="2330796" cy="31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chemeClr val="bg1"/>
            </a:solidFill>
            <a:ln>
              <a:noFill/>
            </a:ln>
            <a:effec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07FD2C-1E5F-44B0-8593-05FF004A46C4}"/>
              </a:ext>
            </a:extLst>
          </p:cNvPr>
          <p:cNvSpPr/>
          <p:nvPr/>
        </p:nvSpPr>
        <p:spPr>
          <a:xfrm>
            <a:off x="586740" y="1928126"/>
            <a:ext cx="11419406" cy="1815882"/>
          </a:xfrm>
          <a:prstGeom prst="rect">
            <a:avLst/>
          </a:prstGeom>
          <a:solidFill>
            <a:schemeClr val="bg1">
              <a:lumMod val="95000"/>
            </a:schemeClr>
          </a:solidFill>
        </p:spPr>
        <p:txBody>
          <a:bodyPr wrap="square">
            <a:spAutoFit/>
          </a:bodyPr>
          <a:lstStyle/>
          <a:p>
            <a:r>
              <a:rPr lang="en-US" sz="1600">
                <a:solidFill>
                  <a:srgbClr val="008000"/>
                </a:solidFill>
                <a:latin typeface="Consolas" panose="020B0609020204030204" pitchFamily="49" charset="0"/>
              </a:rPr>
              <a:t># note that while loading, we are shrinking the intensity values (X) from 0-255 to 0-1 so that the model converge faster.</a:t>
            </a:r>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'./data/train-images.gz'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 / 255.0 </a:t>
            </a:r>
          </a:p>
          <a:p>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'./data/train-labels.gz'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).reshape(-1)</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X_test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'./data/test-images.gz'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 / 255.0 </a:t>
            </a:r>
          </a:p>
          <a:p>
            <a:r>
              <a:rPr lang="en-US" sz="1600" err="1">
                <a:solidFill>
                  <a:srgbClr val="000000"/>
                </a:solidFill>
                <a:latin typeface="Consolas" panose="020B0609020204030204" pitchFamily="49" charset="0"/>
              </a:rPr>
              <a:t>y_test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'./data/test-labels.gz'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).reshape(-1)</a:t>
            </a:r>
            <a:endParaRPr lang="en-US" sz="1600"/>
          </a:p>
        </p:txBody>
      </p:sp>
      <p:sp>
        <p:nvSpPr>
          <p:cNvPr id="5" name="Rectangle 4">
            <a:extLst>
              <a:ext uri="{FF2B5EF4-FFF2-40B4-BE49-F238E27FC236}">
                <a16:creationId xmlns:a16="http://schemas.microsoft.com/office/drawing/2014/main" id="{49722AFF-94A3-49F2-84FF-AA5BD03272AF}"/>
              </a:ext>
            </a:extLst>
          </p:cNvPr>
          <p:cNvSpPr/>
          <p:nvPr/>
        </p:nvSpPr>
        <p:spPr>
          <a:xfrm>
            <a:off x="586740" y="1212404"/>
            <a:ext cx="11419406" cy="635559"/>
          </a:xfrm>
          <a:prstGeom prst="rect">
            <a:avLst/>
          </a:prstGeom>
        </p:spPr>
        <p:txBody>
          <a:bodyPr wrap="square">
            <a:spAutoFit/>
          </a:bodyPr>
          <a:lstStyle/>
          <a:p>
            <a:r>
              <a:rPr lang="en-US"/>
              <a:t>First load the compressed files into </a:t>
            </a:r>
            <a:r>
              <a:rPr lang="en-US" err="1"/>
              <a:t>numpy</a:t>
            </a:r>
            <a:r>
              <a:rPr lang="en-US"/>
              <a:t> arrays. Note the ‘</a:t>
            </a:r>
            <a:r>
              <a:rPr lang="en-US" i="1" err="1">
                <a:highlight>
                  <a:srgbClr val="D2D2D2"/>
                </a:highlight>
              </a:rPr>
              <a:t>load_data</a:t>
            </a:r>
            <a:r>
              <a:rPr lang="en-US"/>
              <a:t>’ is a custom function that simply parses the compressed files into </a:t>
            </a:r>
            <a:r>
              <a:rPr lang="en-US" err="1"/>
              <a:t>numpy</a:t>
            </a:r>
            <a:r>
              <a:rPr lang="en-US"/>
              <a:t> arrays.</a:t>
            </a:r>
          </a:p>
        </p:txBody>
      </p:sp>
      <p:sp>
        <p:nvSpPr>
          <p:cNvPr id="7" name="Rectangle 6">
            <a:extLst>
              <a:ext uri="{FF2B5EF4-FFF2-40B4-BE49-F238E27FC236}">
                <a16:creationId xmlns:a16="http://schemas.microsoft.com/office/drawing/2014/main" id="{D7159CAF-742A-4EC2-A59B-C2E2D048A366}"/>
              </a:ext>
            </a:extLst>
          </p:cNvPr>
          <p:cNvSpPr/>
          <p:nvPr/>
        </p:nvSpPr>
        <p:spPr>
          <a:xfrm>
            <a:off x="586740" y="3936725"/>
            <a:ext cx="11233553" cy="635559"/>
          </a:xfrm>
          <a:prstGeom prst="rect">
            <a:avLst/>
          </a:prstGeom>
        </p:spPr>
        <p:txBody>
          <a:bodyPr wrap="square">
            <a:spAutoFit/>
          </a:bodyPr>
          <a:lstStyle/>
          <a:p>
            <a:r>
              <a:rPr lang="en-US">
                <a:solidFill>
                  <a:srgbClr val="000000"/>
                </a:solidFill>
                <a:latin typeface="Segoe UI" panose="020B0502040204020203" pitchFamily="34" charset="0"/>
              </a:rPr>
              <a:t>Now make the data accessible remotely by uploading that data from your local machine into Azure so it can be accessed for remote training. The files are uploaded into a directory named </a:t>
            </a:r>
            <a:r>
              <a:rPr lang="en-US" err="1">
                <a:solidFill>
                  <a:srgbClr val="000000"/>
                </a:solidFill>
                <a:latin typeface="Segoe UI" panose="020B0502040204020203" pitchFamily="34" charset="0"/>
              </a:rPr>
              <a:t>mnist</a:t>
            </a:r>
            <a:r>
              <a:rPr lang="en-US">
                <a:solidFill>
                  <a:srgbClr val="000000"/>
                </a:solidFill>
                <a:latin typeface="Segoe UI" panose="020B0502040204020203" pitchFamily="34" charset="0"/>
              </a:rPr>
              <a:t> at the root of the datastore.</a:t>
            </a:r>
            <a:endParaRPr lang="en-US"/>
          </a:p>
        </p:txBody>
      </p:sp>
      <p:sp>
        <p:nvSpPr>
          <p:cNvPr id="8" name="Rectangle 7">
            <a:extLst>
              <a:ext uri="{FF2B5EF4-FFF2-40B4-BE49-F238E27FC236}">
                <a16:creationId xmlns:a16="http://schemas.microsoft.com/office/drawing/2014/main" id="{79F9ABDF-E0AF-4D7B-9637-FE25D877EEFE}"/>
              </a:ext>
            </a:extLst>
          </p:cNvPr>
          <p:cNvSpPr/>
          <p:nvPr/>
        </p:nvSpPr>
        <p:spPr>
          <a:xfrm>
            <a:off x="586740" y="4765001"/>
            <a:ext cx="11233553" cy="1077218"/>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ds = </a:t>
            </a:r>
            <a:r>
              <a:rPr lang="en-US" sz="1600" err="1">
                <a:solidFill>
                  <a:srgbClr val="000000"/>
                </a:solidFill>
                <a:latin typeface="Consolas" panose="020B0609020204030204" pitchFamily="49" charset="0"/>
              </a:rPr>
              <a:t>ws.get_default_datastore</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print(</a:t>
            </a:r>
            <a:r>
              <a:rPr lang="en-US" sz="1600" err="1">
                <a:solidFill>
                  <a:srgbClr val="000000"/>
                </a:solidFill>
                <a:latin typeface="Consolas" panose="020B0609020204030204" pitchFamily="49" charset="0"/>
              </a:rPr>
              <a:t>ds.datastore_type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ds.account_name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ds.container_name</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ds.upload</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src_dir</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target_path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overwrite=</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show_progress</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a:t>
            </a:r>
            <a:endParaRPr lang="en-US" sz="1600"/>
          </a:p>
        </p:txBody>
      </p:sp>
      <p:sp>
        <p:nvSpPr>
          <p:cNvPr id="9" name="Rectangle 8">
            <a:extLst>
              <a:ext uri="{FF2B5EF4-FFF2-40B4-BE49-F238E27FC236}">
                <a16:creationId xmlns:a16="http://schemas.microsoft.com/office/drawing/2014/main" id="{B9BA2B77-C7D1-4B2D-96B2-3BE611B07458}"/>
              </a:ext>
            </a:extLst>
          </p:cNvPr>
          <p:cNvSpPr/>
          <p:nvPr/>
        </p:nvSpPr>
        <p:spPr>
          <a:xfrm>
            <a:off x="586740" y="6057032"/>
            <a:ext cx="6188361" cy="363946"/>
          </a:xfrm>
          <a:prstGeom prst="rect">
            <a:avLst/>
          </a:prstGeom>
        </p:spPr>
        <p:txBody>
          <a:bodyPr wrap="none">
            <a:spAutoFit/>
          </a:bodyPr>
          <a:lstStyle/>
          <a:p>
            <a:r>
              <a:rPr lang="en-US">
                <a:solidFill>
                  <a:srgbClr val="000000"/>
                </a:solidFill>
                <a:latin typeface="Segoe UI" panose="020B0502040204020203" pitchFamily="34" charset="0"/>
              </a:rPr>
              <a:t>We now have everything you need to start training a model.</a:t>
            </a:r>
            <a:endParaRPr lang="en-US"/>
          </a:p>
        </p:txBody>
      </p:sp>
      <p:sp>
        <p:nvSpPr>
          <p:cNvPr id="10" name="Title 1">
            <a:extLst>
              <a:ext uri="{FF2B5EF4-FFF2-40B4-BE49-F238E27FC236}">
                <a16:creationId xmlns:a16="http://schemas.microsoft.com/office/drawing/2014/main" id="{1490E8A1-44AF-4804-8601-D4B626DDCE19}"/>
              </a:ext>
            </a:extLst>
          </p:cNvPr>
          <p:cNvSpPr txBox="1">
            <a:spLocks/>
          </p:cNvSpPr>
          <p:nvPr/>
        </p:nvSpPr>
        <p:spPr>
          <a:xfrm>
            <a:off x="539273" y="5391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a:solidFill>
                  <a:srgbClr val="A80000"/>
                </a:solidFill>
                <a:latin typeface="Segoe UI Semilight" panose="020B0402040204020203" pitchFamily="34" charset="0"/>
                <a:cs typeface="Segoe UI Semilight" panose="020B0402040204020203" pitchFamily="34" charset="0"/>
              </a:rPr>
              <a:t>Step 4 – Upload data to the cloud</a:t>
            </a:r>
          </a:p>
        </p:txBody>
      </p:sp>
    </p:spTree>
    <p:extLst>
      <p:ext uri="{BB962C8B-B14F-4D97-AF65-F5344CB8AC3E}">
        <p14:creationId xmlns:p14="http://schemas.microsoft.com/office/powerpoint/2010/main" val="298892230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5B4423-9397-43AF-B8C1-1EE366F2F209}"/>
              </a:ext>
            </a:extLst>
          </p:cNvPr>
          <p:cNvSpPr/>
          <p:nvPr/>
        </p:nvSpPr>
        <p:spPr>
          <a:xfrm>
            <a:off x="646848" y="1773795"/>
            <a:ext cx="11017250" cy="1920240"/>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%%time </a:t>
            </a:r>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sklearn.linear_model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clf.fit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a:t>
            </a:r>
          </a:p>
          <a:p>
            <a:endParaRPr lang="en-US" sz="1600">
              <a:solidFill>
                <a:srgbClr val="000000"/>
              </a:solidFill>
              <a:latin typeface="Consolas" panose="020B0609020204030204" pitchFamily="49" charset="0"/>
            </a:endParaRPr>
          </a:p>
          <a:p>
            <a:r>
              <a:rPr lang="en-US" sz="1600">
                <a:solidFill>
                  <a:srgbClr val="00B050"/>
                </a:solidFill>
                <a:latin typeface="Consolas" panose="020B0609020204030204" pitchFamily="49" charset="0"/>
              </a:rPr>
              <a:t># Next, make predictions using the test set and calculate the accuracy</a:t>
            </a:r>
          </a:p>
          <a:p>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clf.predict</a:t>
            </a:r>
            <a:r>
              <a:rPr lang="en-US" sz="1600">
                <a:latin typeface="Consolas" panose="020B0609020204030204" pitchFamily="49" charset="0"/>
              </a:rPr>
              <a:t>(</a:t>
            </a:r>
            <a:r>
              <a:rPr lang="en-US" sz="1600" err="1">
                <a:latin typeface="Consolas" panose="020B0609020204030204" pitchFamily="49" charset="0"/>
              </a:rPr>
              <a:t>X_test</a:t>
            </a:r>
            <a:r>
              <a:rPr lang="en-US" sz="1600">
                <a:latin typeface="Consolas" panose="020B0609020204030204" pitchFamily="49" charset="0"/>
              </a:rPr>
              <a:t>) </a:t>
            </a:r>
          </a:p>
          <a:p>
            <a:r>
              <a:rPr lang="en-US" sz="1600">
                <a:latin typeface="Consolas" panose="020B0609020204030204" pitchFamily="49" charset="0"/>
              </a:rPr>
              <a:t>print(</a:t>
            </a:r>
            <a:r>
              <a:rPr lang="en-US" sz="1600" err="1">
                <a:latin typeface="Consolas" panose="020B0609020204030204" pitchFamily="49" charset="0"/>
              </a:rPr>
              <a:t>np.average</a:t>
            </a:r>
            <a:r>
              <a:rPr lang="en-US" sz="1600">
                <a:latin typeface="Consolas" panose="020B0609020204030204" pitchFamily="49" charset="0"/>
              </a:rPr>
              <a:t>(</a:t>
            </a:r>
            <a:r>
              <a:rPr lang="en-US" sz="1600" err="1">
                <a:latin typeface="Consolas" panose="020B0609020204030204" pitchFamily="49" charset="0"/>
              </a:rPr>
              <a:t>y_hat</a:t>
            </a:r>
            <a:r>
              <a:rPr lang="en-US" sz="1600">
                <a:latin typeface="Consolas" panose="020B0609020204030204" pitchFamily="49" charset="0"/>
              </a:rPr>
              <a:t> == </a:t>
            </a:r>
            <a:r>
              <a:rPr lang="en-US" sz="1600" err="1">
                <a:latin typeface="Consolas" panose="020B0609020204030204" pitchFamily="49" charset="0"/>
              </a:rPr>
              <a:t>y_test</a:t>
            </a:r>
            <a:r>
              <a:rPr lang="en-US" sz="1600">
                <a:latin typeface="Consolas" panose="020B0609020204030204" pitchFamily="49" charset="0"/>
              </a:rPr>
              <a:t>))</a:t>
            </a:r>
            <a:endParaRPr lang="en-US" sz="1600">
              <a:solidFill>
                <a:srgbClr val="00B050"/>
              </a:solidFill>
              <a:latin typeface="Consolas" panose="020B0609020204030204" pitchFamily="49" charset="0"/>
            </a:endParaRPr>
          </a:p>
        </p:txBody>
      </p:sp>
      <p:sp>
        <p:nvSpPr>
          <p:cNvPr id="5" name="Rectangle 4">
            <a:extLst>
              <a:ext uri="{FF2B5EF4-FFF2-40B4-BE49-F238E27FC236}">
                <a16:creationId xmlns:a16="http://schemas.microsoft.com/office/drawing/2014/main" id="{C8433DC9-BF82-4EF2-BF63-14EE22003201}"/>
              </a:ext>
            </a:extLst>
          </p:cNvPr>
          <p:cNvSpPr/>
          <p:nvPr/>
        </p:nvSpPr>
        <p:spPr>
          <a:xfrm>
            <a:off x="646848" y="3975573"/>
            <a:ext cx="8520025" cy="369332"/>
          </a:xfrm>
          <a:prstGeom prst="rect">
            <a:avLst/>
          </a:prstGeom>
        </p:spPr>
        <p:txBody>
          <a:bodyPr wrap="square">
            <a:spAutoFit/>
          </a:bodyPr>
          <a:lstStyle/>
          <a:p>
            <a:r>
              <a:rPr lang="en-US" sz="1800">
                <a:solidFill>
                  <a:srgbClr val="000000"/>
                </a:solidFill>
                <a:latin typeface="Segoe UI Semilight" panose="020B0402040204020203" pitchFamily="34" charset="0"/>
                <a:cs typeface="Segoe UI Semilight" panose="020B0402040204020203" pitchFamily="34" charset="0"/>
              </a:rPr>
              <a:t>You should see the local model accuracy displayed. [It should be a number like 0.915]</a:t>
            </a:r>
          </a:p>
        </p:txBody>
      </p:sp>
      <p:sp>
        <p:nvSpPr>
          <p:cNvPr id="6" name="Rectangle 5">
            <a:extLst>
              <a:ext uri="{FF2B5EF4-FFF2-40B4-BE49-F238E27FC236}">
                <a16:creationId xmlns:a16="http://schemas.microsoft.com/office/drawing/2014/main" id="{63A554A7-F4C1-42A1-BB8E-06F58F3E0056}"/>
              </a:ext>
            </a:extLst>
          </p:cNvPr>
          <p:cNvSpPr/>
          <p:nvPr/>
        </p:nvSpPr>
        <p:spPr>
          <a:xfrm>
            <a:off x="527902" y="1264815"/>
            <a:ext cx="11136196" cy="369332"/>
          </a:xfrm>
          <a:prstGeom prst="rect">
            <a:avLst/>
          </a:prstGeom>
        </p:spPr>
        <p:txBody>
          <a:bodyPr wrap="square">
            <a:spAutoFit/>
          </a:bodyPr>
          <a:lstStyle/>
          <a:p>
            <a:r>
              <a:rPr lang="en-US" sz="1800">
                <a:solidFill>
                  <a:srgbClr val="000000"/>
                </a:solidFill>
                <a:latin typeface="Segoe UI Semilight" panose="020B0402040204020203" pitchFamily="34" charset="0"/>
                <a:cs typeface="Segoe UI Semilight" panose="020B0402040204020203" pitchFamily="34" charset="0"/>
              </a:rPr>
              <a:t>Train a simple logistic regression model using </a:t>
            </a:r>
            <a:r>
              <a:rPr lang="en-US" sz="1800" err="1">
                <a:solidFill>
                  <a:srgbClr val="000000"/>
                </a:solidFill>
                <a:latin typeface="Segoe UI Semilight" panose="020B0402040204020203" pitchFamily="34" charset="0"/>
                <a:cs typeface="Segoe UI Semilight" panose="020B0402040204020203" pitchFamily="34" charset="0"/>
              </a:rPr>
              <a:t>scikit</a:t>
            </a:r>
            <a:r>
              <a:rPr lang="en-US" sz="1800">
                <a:solidFill>
                  <a:srgbClr val="000000"/>
                </a:solidFill>
                <a:latin typeface="Segoe UI Semilight" panose="020B0402040204020203" pitchFamily="34" charset="0"/>
                <a:cs typeface="Segoe UI Semilight" panose="020B0402040204020203" pitchFamily="34" charset="0"/>
              </a:rPr>
              <a:t>-learn locally. This should take a minute or two.</a:t>
            </a:r>
            <a:endParaRPr lang="en-US" sz="1800" b="0" i="0">
              <a:solidFill>
                <a:srgbClr val="000000"/>
              </a:solidFill>
              <a:effectLst/>
              <a:latin typeface="Segoe UI Semilight" panose="020B0402040204020203" pitchFamily="34" charset="0"/>
              <a:cs typeface="Segoe UI Semilight" panose="020B0402040204020203" pitchFamily="34" charset="0"/>
            </a:endParaRPr>
          </a:p>
        </p:txBody>
      </p:sp>
      <p:sp>
        <p:nvSpPr>
          <p:cNvPr id="7" name="Title 1">
            <a:extLst>
              <a:ext uri="{FF2B5EF4-FFF2-40B4-BE49-F238E27FC236}">
                <a16:creationId xmlns:a16="http://schemas.microsoft.com/office/drawing/2014/main" id="{2EFB4470-3C79-4473-83E6-AA5840FBA8DC}"/>
              </a:ext>
            </a:extLst>
          </p:cNvPr>
          <p:cNvSpPr txBox="1">
            <a:spLocks/>
          </p:cNvSpPr>
          <p:nvPr/>
        </p:nvSpPr>
        <p:spPr>
          <a:xfrm>
            <a:off x="539273" y="5391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a:solidFill>
                  <a:srgbClr val="A80000"/>
                </a:solidFill>
                <a:latin typeface="Segoe UI Semilight" panose="020B0402040204020203" pitchFamily="34" charset="0"/>
                <a:cs typeface="Segoe UI Semilight" panose="020B0402040204020203" pitchFamily="34" charset="0"/>
              </a:rPr>
              <a:t>Step 5 – Train a local model</a:t>
            </a:r>
          </a:p>
        </p:txBody>
      </p:sp>
    </p:spTree>
    <p:extLst>
      <p:ext uri="{BB962C8B-B14F-4D97-AF65-F5344CB8AC3E}">
        <p14:creationId xmlns:p14="http://schemas.microsoft.com/office/powerpoint/2010/main" val="108085908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1180FC-3ECF-434E-A0F9-E1CD05350FF7}"/>
              </a:ext>
            </a:extLst>
          </p:cNvPr>
          <p:cNvSpPr/>
          <p:nvPr/>
        </p:nvSpPr>
        <p:spPr>
          <a:xfrm>
            <a:off x="587374" y="1192678"/>
            <a:ext cx="8318810" cy="1477328"/>
          </a:xfrm>
          <a:prstGeom prst="rect">
            <a:avLst/>
          </a:prstGeom>
        </p:spPr>
        <p:txBody>
          <a:bodyPr wrap="square">
            <a:spAutoFit/>
          </a:bodyPr>
          <a:lstStyle/>
          <a:p>
            <a:r>
              <a:rPr lang="en-US" sz="1800">
                <a:latin typeface="Segoe UI Semilight" panose="020B0402040204020203" pitchFamily="34" charset="0"/>
                <a:cs typeface="Segoe UI Semilight" panose="020B0402040204020203" pitchFamily="34" charset="0"/>
              </a:rPr>
              <a:t>To submit a training job to a remote you have to perform the following tasks:</a:t>
            </a:r>
          </a:p>
          <a:p>
            <a:pPr marL="285750" indent="-285750">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6.1: Create a directory</a:t>
            </a:r>
          </a:p>
          <a:p>
            <a:pPr marL="285750" indent="-285750">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6.2: Create a training script</a:t>
            </a:r>
          </a:p>
          <a:p>
            <a:pPr marL="285750" indent="-285750">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6.3: Create an estimator object</a:t>
            </a:r>
          </a:p>
          <a:p>
            <a:pPr marL="285750" indent="-285750">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6.4: Submit the job</a:t>
            </a:r>
          </a:p>
        </p:txBody>
      </p:sp>
      <p:sp>
        <p:nvSpPr>
          <p:cNvPr id="4" name="Title 1">
            <a:extLst>
              <a:ext uri="{FF2B5EF4-FFF2-40B4-BE49-F238E27FC236}">
                <a16:creationId xmlns:a16="http://schemas.microsoft.com/office/drawing/2014/main" id="{1C7A2647-D4F8-4A0E-9208-63520002D881}"/>
              </a:ext>
            </a:extLst>
          </p:cNvPr>
          <p:cNvSpPr txBox="1">
            <a:spLocks/>
          </p:cNvSpPr>
          <p:nvPr/>
        </p:nvSpPr>
        <p:spPr>
          <a:xfrm>
            <a:off x="587374" y="340347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a:solidFill>
                  <a:srgbClr val="A80000"/>
                </a:solidFill>
                <a:latin typeface="Segoe UI Semilight" panose="020B0402040204020203" pitchFamily="34" charset="0"/>
                <a:cs typeface="Segoe UI Semilight" panose="020B0402040204020203" pitchFamily="34" charset="0"/>
              </a:rPr>
              <a:t>Step 6.1 – Create a directory</a:t>
            </a:r>
          </a:p>
        </p:txBody>
      </p:sp>
      <p:sp>
        <p:nvSpPr>
          <p:cNvPr id="5" name="Rectangle 4">
            <a:extLst>
              <a:ext uri="{FF2B5EF4-FFF2-40B4-BE49-F238E27FC236}">
                <a16:creationId xmlns:a16="http://schemas.microsoft.com/office/drawing/2014/main" id="{9AC30B34-24E4-4005-BD5B-755DF948D444}"/>
              </a:ext>
            </a:extLst>
          </p:cNvPr>
          <p:cNvSpPr/>
          <p:nvPr/>
        </p:nvSpPr>
        <p:spPr>
          <a:xfrm>
            <a:off x="587374" y="3925684"/>
            <a:ext cx="11121405" cy="363946"/>
          </a:xfrm>
          <a:prstGeom prst="rect">
            <a:avLst/>
          </a:prstGeom>
        </p:spPr>
        <p:txBody>
          <a:bodyPr wrap="square">
            <a:spAutoFit/>
          </a:bodyPr>
          <a:lstStyle/>
          <a:p>
            <a:r>
              <a:rPr lang="en-US">
                <a:solidFill>
                  <a:srgbClr val="000000"/>
                </a:solidFill>
                <a:latin typeface="Segoe UI" panose="020B0502040204020203" pitchFamily="34" charset="0"/>
              </a:rPr>
              <a:t>Create a directory to deliver the required code from your computer to the remote resource.</a:t>
            </a:r>
            <a:endParaRPr lang="en-US"/>
          </a:p>
        </p:txBody>
      </p:sp>
      <p:sp>
        <p:nvSpPr>
          <p:cNvPr id="6" name="Rectangle 5">
            <a:extLst>
              <a:ext uri="{FF2B5EF4-FFF2-40B4-BE49-F238E27FC236}">
                <a16:creationId xmlns:a16="http://schemas.microsoft.com/office/drawing/2014/main" id="{15EA0455-F4D3-4184-8EBF-A800FB0BFB54}"/>
              </a:ext>
            </a:extLst>
          </p:cNvPr>
          <p:cNvSpPr/>
          <p:nvPr/>
        </p:nvSpPr>
        <p:spPr>
          <a:xfrm>
            <a:off x="587374" y="4546012"/>
            <a:ext cx="11121405" cy="731520"/>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os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script_folder</a:t>
            </a:r>
            <a:r>
              <a:rPr lang="en-US" sz="1600">
                <a:solidFill>
                  <a:srgbClr val="000000"/>
                </a:solidFill>
                <a:latin typeface="Consolas" panose="020B0609020204030204" pitchFamily="49" charset="0"/>
              </a:rPr>
              <a:t> = </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os.makedirs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script_folder</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exist_ok</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a:t>
            </a:r>
            <a:endParaRPr lang="en-US" sz="1600"/>
          </a:p>
        </p:txBody>
      </p:sp>
      <p:sp>
        <p:nvSpPr>
          <p:cNvPr id="8" name="Title 1">
            <a:extLst>
              <a:ext uri="{FF2B5EF4-FFF2-40B4-BE49-F238E27FC236}">
                <a16:creationId xmlns:a16="http://schemas.microsoft.com/office/drawing/2014/main" id="{44556BF0-413C-49EE-8ADF-E92494C01004}"/>
              </a:ext>
            </a:extLst>
          </p:cNvPr>
          <p:cNvSpPr txBox="1">
            <a:spLocks/>
          </p:cNvSpPr>
          <p:nvPr/>
        </p:nvSpPr>
        <p:spPr>
          <a:xfrm>
            <a:off x="691673" y="6915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a:solidFill>
                  <a:srgbClr val="A80000"/>
                </a:solidFill>
                <a:latin typeface="Segoe UI Semilight" panose="020B0402040204020203" pitchFamily="34" charset="0"/>
                <a:cs typeface="Segoe UI Semilight" panose="020B0402040204020203" pitchFamily="34" charset="0"/>
              </a:rPr>
              <a:t>Step 6 – Train model on remote cluster</a:t>
            </a:r>
          </a:p>
        </p:txBody>
      </p:sp>
    </p:spTree>
    <p:extLst>
      <p:ext uri="{BB962C8B-B14F-4D97-AF65-F5344CB8AC3E}">
        <p14:creationId xmlns:p14="http://schemas.microsoft.com/office/powerpoint/2010/main" val="369287261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640274" y="1126968"/>
            <a:ext cx="11017250" cy="5120640"/>
          </a:xfrm>
          <a:prstGeom prst="rect">
            <a:avLst/>
          </a:prstGeom>
          <a:solidFill>
            <a:schemeClr val="bg1">
              <a:lumMod val="95000"/>
            </a:schemeClr>
          </a:solidFill>
        </p:spPr>
        <p:txBody>
          <a:bodyPr wrap="square" anchor="ctr">
            <a:spAutoFit/>
          </a:bodyPr>
          <a:lstStyle/>
          <a:p>
            <a:pPr>
              <a:spcAft>
                <a:spcPts val="600"/>
              </a:spcAft>
            </a:pP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writefile</a:t>
            </a:r>
            <a:r>
              <a:rPr lang="en-US" sz="1600">
                <a:solidFill>
                  <a:srgbClr val="000000"/>
                </a:solidFill>
                <a:latin typeface="Consolas" panose="020B0609020204030204" pitchFamily="49" charset="0"/>
              </a:rPr>
              <a:t> $script_folder/train.py</a:t>
            </a:r>
          </a:p>
          <a:p>
            <a:pPr>
              <a:spcAft>
                <a:spcPts val="300"/>
              </a:spcAft>
            </a:pPr>
            <a:r>
              <a:rPr lang="en-US" sz="1600">
                <a:solidFill>
                  <a:srgbClr val="008000"/>
                </a:solidFill>
                <a:latin typeface="Consolas" panose="020B0609020204030204" pitchFamily="49" charset="0"/>
              </a:rPr>
              <a:t># load train and test set into </a:t>
            </a:r>
            <a:r>
              <a:rPr lang="en-US" sz="1600" err="1">
                <a:solidFill>
                  <a:srgbClr val="008000"/>
                </a:solidFill>
                <a:latin typeface="Consolas" panose="020B0609020204030204" pitchFamily="49" charset="0"/>
              </a:rPr>
              <a:t>numpy</a:t>
            </a:r>
            <a:r>
              <a:rPr lang="en-US" sz="1600">
                <a:solidFill>
                  <a:srgbClr val="008000"/>
                </a:solidFill>
                <a:latin typeface="Consolas" panose="020B0609020204030204" pitchFamily="49" charset="0"/>
              </a:rPr>
              <a:t> arrays</a:t>
            </a:r>
            <a:r>
              <a:rPr lang="en-US" sz="1600">
                <a:solidFill>
                  <a:srgbClr val="000000"/>
                </a:solidFill>
                <a:latin typeface="Consolas" panose="020B0609020204030204" pitchFamily="49" charset="0"/>
              </a:rPr>
              <a:t> </a:t>
            </a:r>
          </a:p>
          <a:p>
            <a:pPr>
              <a:spcAft>
                <a:spcPts val="300"/>
              </a:spcAft>
            </a:pPr>
            <a:r>
              <a:rPr lang="en-US" sz="1600">
                <a:solidFill>
                  <a:srgbClr val="008000"/>
                </a:solidFill>
                <a:latin typeface="Consolas" panose="020B0609020204030204" pitchFamily="49" charset="0"/>
              </a:rPr>
              <a:t># Note: we scale the pixel intensity values to 0-1 (by dividing it with 255.0) so the model can</a:t>
            </a:r>
          </a:p>
          <a:p>
            <a:pPr>
              <a:spcAft>
                <a:spcPts val="300"/>
              </a:spcAft>
            </a:pPr>
            <a:r>
              <a:rPr lang="en-US" sz="1600">
                <a:solidFill>
                  <a:srgbClr val="008000"/>
                </a:solidFill>
                <a:latin typeface="Consolas" panose="020B0609020204030204" pitchFamily="49" charset="0"/>
              </a:rPr>
              <a:t># converge faster.</a:t>
            </a:r>
          </a:p>
          <a:p>
            <a:pPr>
              <a:spcAft>
                <a:spcPts val="300"/>
              </a:spcAft>
            </a:pPr>
            <a:r>
              <a:rPr lang="en-US" sz="1600">
                <a:solidFill>
                  <a:srgbClr val="008000"/>
                </a:solidFill>
                <a:latin typeface="Consolas" panose="020B0609020204030204" pitchFamily="49" charset="0"/>
              </a:rPr>
              <a:t># ‘</a:t>
            </a:r>
            <a:r>
              <a:rPr lang="en-US" sz="1600" i="1" err="1">
                <a:solidFill>
                  <a:srgbClr val="008000"/>
                </a:solidFill>
                <a:latin typeface="Consolas" panose="020B0609020204030204" pitchFamily="49" charset="0"/>
              </a:rPr>
              <a:t>data_folder</a:t>
            </a:r>
            <a:r>
              <a:rPr lang="en-US" sz="1600" i="1">
                <a:solidFill>
                  <a:srgbClr val="008000"/>
                </a:solidFill>
                <a:latin typeface="Consolas" panose="020B0609020204030204" pitchFamily="49" charset="0"/>
              </a:rPr>
              <a:t>’ variable holds</a:t>
            </a:r>
            <a:r>
              <a:rPr lang="en-US" sz="1600">
                <a:solidFill>
                  <a:srgbClr val="008000"/>
                </a:solidFill>
                <a:latin typeface="Consolas" panose="020B0609020204030204" pitchFamily="49" charset="0"/>
              </a:rPr>
              <a:t> the location of the data files (from datastore)</a:t>
            </a:r>
          </a:p>
          <a:p>
            <a:pPr>
              <a:spcAft>
                <a:spcPts val="300"/>
              </a:spcAft>
            </a:pPr>
            <a:r>
              <a:rPr lang="en-US" sz="1600">
                <a:solidFill>
                  <a:srgbClr val="000000"/>
                </a:solidFill>
                <a:latin typeface="Consolas" panose="020B0609020204030204" pitchFamily="49" charset="0"/>
              </a:rPr>
              <a:t>Reg = </a:t>
            </a:r>
            <a:r>
              <a:rPr lang="en-US" sz="1600" i="1">
                <a:solidFill>
                  <a:srgbClr val="008000"/>
                </a:solidFill>
                <a:latin typeface="Consolas" panose="020B0609020204030204" pitchFamily="49" charset="0"/>
              </a:rPr>
              <a:t>0.8 # regularization rate of the logistic regression model.</a:t>
            </a:r>
          </a:p>
          <a:p>
            <a:pPr>
              <a:spcAft>
                <a:spcPts val="600"/>
              </a:spcAft>
            </a:pPr>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os.path.join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data_folder</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'train-images.gz'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 / 255.0 </a:t>
            </a:r>
          </a:p>
          <a:p>
            <a:pPr>
              <a:spcAft>
                <a:spcPts val="600"/>
              </a:spcAft>
            </a:pPr>
            <a:r>
              <a:rPr lang="en-US" sz="1600" err="1">
                <a:solidFill>
                  <a:srgbClr val="000000"/>
                </a:solidFill>
                <a:latin typeface="Consolas" panose="020B0609020204030204" pitchFamily="49" charset="0"/>
              </a:rPr>
              <a:t>X_test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os.path.join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data_folder</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'test-images.gz'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 / 255.0 </a:t>
            </a:r>
          </a:p>
          <a:p>
            <a:pPr>
              <a:spcAft>
                <a:spcPts val="600"/>
              </a:spcAft>
            </a:pPr>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os.path.join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data_folder</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'train-labels.gz'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).reshape(-1) </a:t>
            </a:r>
          </a:p>
          <a:p>
            <a:pPr>
              <a:spcAft>
                <a:spcPts val="600"/>
              </a:spcAft>
            </a:pPr>
            <a:r>
              <a:rPr lang="en-US" sz="1600" err="1">
                <a:solidFill>
                  <a:srgbClr val="000000"/>
                </a:solidFill>
                <a:latin typeface="Consolas" panose="020B0609020204030204" pitchFamily="49" charset="0"/>
              </a:rPr>
              <a:t>y_test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load_data</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os.path.join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data_folder</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'test-labels.gz'</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).reshape(-1) </a:t>
            </a:r>
          </a:p>
          <a:p>
            <a:pPr>
              <a:spcAft>
                <a:spcPts val="600"/>
              </a:spcAft>
            </a:pPr>
            <a:r>
              <a:rPr lang="en-US" sz="1600">
                <a:solidFill>
                  <a:srgbClr val="000000"/>
                </a:solidFill>
                <a:latin typeface="Consolas" panose="020B0609020204030204" pitchFamily="49" charset="0"/>
              </a:rPr>
              <a:t>print(</a:t>
            </a:r>
            <a:r>
              <a:rPr lang="en-US" sz="1600" err="1">
                <a:solidFill>
                  <a:srgbClr val="000000"/>
                </a:solidFill>
                <a:latin typeface="Consolas" panose="020B0609020204030204" pitchFamily="49" charset="0"/>
              </a:rPr>
              <a:t>X_train.shape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y_train.shape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X_test.shape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y_test.shape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sep</a:t>
            </a:r>
            <a:r>
              <a:rPr lang="en-US" sz="1600">
                <a:solidFill>
                  <a:srgbClr val="000000"/>
                </a:solidFill>
                <a:latin typeface="Consolas" panose="020B0609020204030204" pitchFamily="49" charset="0"/>
              </a:rPr>
              <a:t> = </a:t>
            </a:r>
            <a:r>
              <a:rPr lang="en-US" sz="1600">
                <a:solidFill>
                  <a:srgbClr val="A31515"/>
                </a:solidFill>
                <a:latin typeface="Consolas" panose="020B0609020204030204" pitchFamily="49" charset="0"/>
              </a:rPr>
              <a:t>'\n’</a:t>
            </a:r>
            <a:r>
              <a:rPr lang="en-US" sz="1600">
                <a:solidFill>
                  <a:srgbClr val="000000"/>
                </a:solidFill>
                <a:latin typeface="Consolas" panose="020B0609020204030204" pitchFamily="49" charset="0"/>
              </a:rPr>
              <a:t>) </a:t>
            </a:r>
            <a:endParaRPr lang="en-US" sz="1600">
              <a:solidFill>
                <a:srgbClr val="008000"/>
              </a:solidFill>
              <a:latin typeface="Consolas" panose="020B0609020204030204" pitchFamily="49" charset="0"/>
            </a:endParaRPr>
          </a:p>
          <a:p>
            <a:pPr>
              <a:spcBef>
                <a:spcPts val="600"/>
              </a:spcBef>
              <a:spcAft>
                <a:spcPts val="600"/>
              </a:spcAft>
            </a:pPr>
            <a:r>
              <a:rPr lang="en-US" sz="1600">
                <a:solidFill>
                  <a:srgbClr val="008000"/>
                </a:solidFill>
                <a:latin typeface="Consolas" panose="020B0609020204030204" pitchFamily="49" charset="0"/>
              </a:rPr>
              <a:t># get hold of the current run</a:t>
            </a:r>
            <a:r>
              <a:rPr lang="en-US" sz="1600">
                <a:solidFill>
                  <a:srgbClr val="000000"/>
                </a:solidFill>
                <a:latin typeface="Consolas" panose="020B0609020204030204" pitchFamily="49" charset="0"/>
              </a:rPr>
              <a:t> </a:t>
            </a:r>
          </a:p>
          <a:p>
            <a:pPr>
              <a:spcAft>
                <a:spcPts val="600"/>
              </a:spcAft>
            </a:pPr>
            <a:r>
              <a:rPr lang="en-US" sz="1600">
                <a:solidFill>
                  <a:srgbClr val="000000"/>
                </a:solidFill>
                <a:latin typeface="Consolas" panose="020B0609020204030204" pitchFamily="49" charset="0"/>
              </a:rPr>
              <a:t>run = </a:t>
            </a:r>
            <a:r>
              <a:rPr lang="en-US" sz="1600" err="1">
                <a:solidFill>
                  <a:srgbClr val="000000"/>
                </a:solidFill>
                <a:latin typeface="Consolas" panose="020B0609020204030204" pitchFamily="49" charset="0"/>
              </a:rPr>
              <a:t>Run.get_context</a:t>
            </a:r>
            <a:r>
              <a:rPr lang="en-US" sz="1600">
                <a:solidFill>
                  <a:srgbClr val="000000"/>
                </a:solidFill>
                <a:latin typeface="Consolas" panose="020B0609020204030204" pitchFamily="49" charset="0"/>
              </a:rPr>
              <a:t>() </a:t>
            </a:r>
          </a:p>
          <a:p>
            <a:pPr>
              <a:spcAft>
                <a:spcPts val="600"/>
              </a:spcAft>
            </a:pPr>
            <a:r>
              <a:rPr lang="en-US" sz="1600">
                <a:solidFill>
                  <a:srgbClr val="00B050"/>
                </a:solidFill>
                <a:latin typeface="Consolas" panose="020B0609020204030204" pitchFamily="49" charset="0"/>
              </a:rPr>
              <a:t>#Train a logistic regression model with </a:t>
            </a:r>
            <a:r>
              <a:rPr lang="en-US" sz="1600" err="1">
                <a:solidFill>
                  <a:srgbClr val="00B050"/>
                </a:solidFill>
                <a:latin typeface="Consolas" panose="020B0609020204030204" pitchFamily="49" charset="0"/>
              </a:rPr>
              <a:t>regularizaion</a:t>
            </a:r>
            <a:r>
              <a:rPr lang="en-US" sz="1600">
                <a:solidFill>
                  <a:srgbClr val="00B050"/>
                </a:solidFill>
                <a:latin typeface="Consolas" panose="020B0609020204030204" pitchFamily="49" charset="0"/>
              </a:rPr>
              <a:t> rate of’ ‘reg’ </a:t>
            </a:r>
          </a:p>
          <a:p>
            <a:pPr>
              <a:spcAft>
                <a:spcPts val="600"/>
              </a:spcAft>
            </a:pPr>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LogisticRegression</a:t>
            </a:r>
            <a:r>
              <a:rPr lang="en-US" sz="1600">
                <a:solidFill>
                  <a:srgbClr val="000000"/>
                </a:solidFill>
                <a:latin typeface="Consolas" panose="020B0609020204030204" pitchFamily="49" charset="0"/>
              </a:rPr>
              <a:t>(C=1.0/reg, </a:t>
            </a:r>
            <a:r>
              <a:rPr lang="en-US" sz="1600" err="1">
                <a:solidFill>
                  <a:srgbClr val="000000"/>
                </a:solidFill>
                <a:latin typeface="Consolas" panose="020B0609020204030204" pitchFamily="49" charset="0"/>
              </a:rPr>
              <a:t>random_state</a:t>
            </a:r>
            <a:r>
              <a:rPr lang="en-US" sz="1600">
                <a:solidFill>
                  <a:srgbClr val="000000"/>
                </a:solidFill>
                <a:latin typeface="Consolas" panose="020B0609020204030204" pitchFamily="49" charset="0"/>
              </a:rPr>
              <a:t>=42)</a:t>
            </a:r>
          </a:p>
          <a:p>
            <a:pPr>
              <a:spcAft>
                <a:spcPts val="600"/>
              </a:spcAft>
            </a:pPr>
            <a:r>
              <a:rPr lang="en-US" sz="1600" err="1">
                <a:solidFill>
                  <a:srgbClr val="000000"/>
                </a:solidFill>
                <a:latin typeface="Consolas" panose="020B0609020204030204" pitchFamily="49" charset="0"/>
              </a:rPr>
              <a:t>clf.fit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X_train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y_train</a:t>
            </a:r>
            <a:r>
              <a:rPr lang="en-US" sz="1600">
                <a:solidFill>
                  <a:srgbClr val="000000"/>
                </a:solidFill>
                <a:latin typeface="Consolas" panose="020B0609020204030204" pitchFamily="49" charset="0"/>
              </a:rPr>
              <a:t>) </a:t>
            </a:r>
          </a:p>
        </p:txBody>
      </p:sp>
      <p:sp>
        <p:nvSpPr>
          <p:cNvPr id="5" name="Title 1">
            <a:extLst>
              <a:ext uri="{FF2B5EF4-FFF2-40B4-BE49-F238E27FC236}">
                <a16:creationId xmlns:a16="http://schemas.microsoft.com/office/drawing/2014/main" id="{3896C627-1CB7-49BF-93EE-6AFCC3C0C095}"/>
              </a:ext>
            </a:extLst>
          </p:cNvPr>
          <p:cNvSpPr txBox="1">
            <a:spLocks/>
          </p:cNvSpPr>
          <p:nvPr/>
        </p:nvSpPr>
        <p:spPr>
          <a:xfrm>
            <a:off x="691673" y="6915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a:solidFill>
                  <a:srgbClr val="A80000"/>
                </a:solidFill>
                <a:latin typeface="Segoe UI Semilight" panose="020B0402040204020203" pitchFamily="34" charset="0"/>
                <a:cs typeface="Segoe UI Semilight" panose="020B0402040204020203" pitchFamily="34" charset="0"/>
              </a:rPr>
              <a:t>Step 6.2 – Create a Training Script (1/2)</a:t>
            </a:r>
          </a:p>
        </p:txBody>
      </p:sp>
    </p:spTree>
    <p:extLst>
      <p:ext uri="{BB962C8B-B14F-4D97-AF65-F5344CB8AC3E}">
        <p14:creationId xmlns:p14="http://schemas.microsoft.com/office/powerpoint/2010/main" val="392620380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89DE19-CE91-4148-B3E3-FD93AF202312}"/>
              </a:ext>
            </a:extLst>
          </p:cNvPr>
          <p:cNvSpPr/>
          <p:nvPr/>
        </p:nvSpPr>
        <p:spPr>
          <a:xfrm>
            <a:off x="587375" y="1133188"/>
            <a:ext cx="11017250" cy="4297680"/>
          </a:xfrm>
          <a:prstGeom prst="rect">
            <a:avLst/>
          </a:prstGeom>
          <a:solidFill>
            <a:schemeClr val="bg1">
              <a:lumMod val="95000"/>
            </a:schemeClr>
          </a:solidFill>
        </p:spPr>
        <p:txBody>
          <a:bodyPr wrap="square">
            <a:spAutoFit/>
          </a:bodyPr>
          <a:lstStyle/>
          <a:p>
            <a:pPr>
              <a:spcAft>
                <a:spcPts val="600"/>
              </a:spcAft>
            </a:pPr>
            <a:r>
              <a:rPr lang="en-US" sz="1600">
                <a:solidFill>
                  <a:srgbClr val="000000"/>
                </a:solidFill>
                <a:latin typeface="Consolas" panose="020B0609020204030204" pitchFamily="49" charset="0"/>
              </a:rPr>
              <a:t>print(</a:t>
            </a:r>
            <a:r>
              <a:rPr lang="en-US" sz="1600">
                <a:solidFill>
                  <a:srgbClr val="A31515"/>
                </a:solidFill>
                <a:latin typeface="Consolas" panose="020B0609020204030204" pitchFamily="49" charset="0"/>
              </a:rPr>
              <a:t>'Predict the test set’</a:t>
            </a:r>
            <a:r>
              <a:rPr lang="en-US" sz="1600">
                <a:solidFill>
                  <a:srgbClr val="000000"/>
                </a:solidFill>
                <a:latin typeface="Consolas" panose="020B0609020204030204" pitchFamily="49" charset="0"/>
              </a:rPr>
              <a:t>) </a:t>
            </a:r>
          </a:p>
          <a:p>
            <a:pPr>
              <a:spcAft>
                <a:spcPts val="600"/>
              </a:spcAft>
            </a:pPr>
            <a:r>
              <a:rPr lang="en-US" sz="1600" err="1">
                <a:solidFill>
                  <a:srgbClr val="000000"/>
                </a:solidFill>
                <a:latin typeface="Consolas" panose="020B0609020204030204" pitchFamily="49" charset="0"/>
              </a:rPr>
              <a:t>y_hat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clf.predict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X_test</a:t>
            </a:r>
            <a:r>
              <a:rPr lang="en-US" sz="1600">
                <a:solidFill>
                  <a:srgbClr val="000000"/>
                </a:solidFill>
                <a:latin typeface="Consolas" panose="020B0609020204030204" pitchFamily="49" charset="0"/>
              </a:rPr>
              <a:t>) </a:t>
            </a:r>
          </a:p>
          <a:p>
            <a:pPr>
              <a:spcBef>
                <a:spcPts val="1200"/>
              </a:spcBef>
            </a:pPr>
            <a:r>
              <a:rPr lang="en-US" sz="1600">
                <a:solidFill>
                  <a:srgbClr val="008000"/>
                </a:solidFill>
                <a:latin typeface="Consolas" panose="020B0609020204030204" pitchFamily="49" charset="0"/>
              </a:rPr>
              <a:t># calculate accuracy on the prediction</a:t>
            </a:r>
            <a:r>
              <a:rPr lang="en-US" sz="1600">
                <a:solidFill>
                  <a:srgbClr val="000000"/>
                </a:solidFill>
                <a:latin typeface="Consolas" panose="020B0609020204030204" pitchFamily="49" charset="0"/>
              </a:rPr>
              <a:t> </a:t>
            </a:r>
          </a:p>
          <a:p>
            <a:pPr>
              <a:spcAft>
                <a:spcPts val="600"/>
              </a:spcAft>
            </a:pPr>
            <a:r>
              <a:rPr lang="en-US" sz="1600">
                <a:solidFill>
                  <a:srgbClr val="000000"/>
                </a:solidFill>
                <a:latin typeface="Consolas" panose="020B0609020204030204" pitchFamily="49" charset="0"/>
              </a:rPr>
              <a:t>acc = </a:t>
            </a:r>
            <a:r>
              <a:rPr lang="en-US" sz="1600" err="1">
                <a:solidFill>
                  <a:srgbClr val="000000"/>
                </a:solidFill>
                <a:latin typeface="Consolas" panose="020B0609020204030204" pitchFamily="49" charset="0"/>
              </a:rPr>
              <a:t>np.average</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y_hat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y_test</a:t>
            </a:r>
            <a:r>
              <a:rPr lang="en-US" sz="1600">
                <a:solidFill>
                  <a:srgbClr val="000000"/>
                </a:solidFill>
                <a:latin typeface="Consolas" panose="020B0609020204030204" pitchFamily="49" charset="0"/>
              </a:rPr>
              <a:t>) </a:t>
            </a:r>
          </a:p>
          <a:p>
            <a:pPr>
              <a:spcAft>
                <a:spcPts val="600"/>
              </a:spcAft>
            </a:pPr>
            <a:r>
              <a:rPr lang="en-US" sz="1600">
                <a:solidFill>
                  <a:srgbClr val="000000"/>
                </a:solidFill>
                <a:latin typeface="Consolas" panose="020B0609020204030204" pitchFamily="49" charset="0"/>
              </a:rPr>
              <a:t>print(</a:t>
            </a:r>
            <a:r>
              <a:rPr lang="en-US" sz="1600">
                <a:solidFill>
                  <a:srgbClr val="A31515"/>
                </a:solidFill>
                <a:latin typeface="Consolas" panose="020B0609020204030204" pitchFamily="49" charset="0"/>
              </a:rPr>
              <a:t>'Accuracy is'</a:t>
            </a:r>
            <a:r>
              <a:rPr lang="en-US" sz="1600">
                <a:solidFill>
                  <a:srgbClr val="000000"/>
                </a:solidFill>
                <a:latin typeface="Consolas" panose="020B0609020204030204" pitchFamily="49" charset="0"/>
              </a:rPr>
              <a:t>, acc) </a:t>
            </a:r>
          </a:p>
          <a:p>
            <a:pPr>
              <a:spcAft>
                <a:spcPts val="600"/>
              </a:spcAft>
            </a:pPr>
            <a:endParaRPr lang="en-US" sz="1600">
              <a:solidFill>
                <a:srgbClr val="000000"/>
              </a:solidFill>
              <a:latin typeface="Consolas" panose="020B0609020204030204" pitchFamily="49" charset="0"/>
            </a:endParaRPr>
          </a:p>
          <a:p>
            <a:pPr>
              <a:spcAft>
                <a:spcPts val="600"/>
              </a:spcAft>
            </a:pPr>
            <a:r>
              <a:rPr lang="en-US" sz="1600">
                <a:solidFill>
                  <a:srgbClr val="000000"/>
                </a:solidFill>
                <a:latin typeface="Consolas" panose="020B0609020204030204" pitchFamily="49" charset="0"/>
              </a:rPr>
              <a:t>run.log(</a:t>
            </a:r>
            <a:r>
              <a:rPr lang="en-US" sz="1600">
                <a:solidFill>
                  <a:srgbClr val="A31515"/>
                </a:solidFill>
                <a:latin typeface="Consolas" panose="020B0609020204030204" pitchFamily="49" charset="0"/>
              </a:rPr>
              <a:t>'regularization rate'</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np.float</a:t>
            </a:r>
            <a:r>
              <a:rPr lang="en-US" sz="1600">
                <a:solidFill>
                  <a:srgbClr val="000000"/>
                </a:solidFill>
                <a:latin typeface="Consolas" panose="020B0609020204030204" pitchFamily="49" charset="0"/>
              </a:rPr>
              <a:t>(args.reg)) </a:t>
            </a:r>
          </a:p>
          <a:p>
            <a:pPr>
              <a:spcAft>
                <a:spcPts val="600"/>
              </a:spcAft>
            </a:pPr>
            <a:r>
              <a:rPr lang="en-US" sz="1600">
                <a:solidFill>
                  <a:srgbClr val="000000"/>
                </a:solidFill>
                <a:latin typeface="Consolas" panose="020B0609020204030204" pitchFamily="49" charset="0"/>
              </a:rPr>
              <a:t>run.log(</a:t>
            </a:r>
            <a:r>
              <a:rPr lang="en-US" sz="1600">
                <a:solidFill>
                  <a:srgbClr val="A31515"/>
                </a:solidFill>
                <a:latin typeface="Consolas" panose="020B0609020204030204" pitchFamily="49" charset="0"/>
              </a:rPr>
              <a:t>'accuracy'</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np.float</a:t>
            </a:r>
            <a:r>
              <a:rPr lang="en-US" sz="1600">
                <a:solidFill>
                  <a:srgbClr val="000000"/>
                </a:solidFill>
                <a:latin typeface="Consolas" panose="020B0609020204030204" pitchFamily="49" charset="0"/>
              </a:rPr>
              <a:t>(acc)) </a:t>
            </a:r>
            <a:r>
              <a:rPr lang="en-US" sz="1600" err="1">
                <a:solidFill>
                  <a:srgbClr val="000000"/>
                </a:solidFill>
                <a:latin typeface="Consolas" panose="020B0609020204030204" pitchFamily="49" charset="0"/>
              </a:rPr>
              <a:t>os.makedirs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'outputs'</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exist_ok</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 </a:t>
            </a:r>
          </a:p>
          <a:p>
            <a:pPr>
              <a:spcAft>
                <a:spcPts val="600"/>
              </a:spcAft>
            </a:pPr>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The training script saves the model into a directory named ‘outputs’. Note files saved in the </a:t>
            </a:r>
          </a:p>
          <a:p>
            <a:r>
              <a:rPr lang="en-US" sz="1600">
                <a:solidFill>
                  <a:srgbClr val="008000"/>
                </a:solidFill>
                <a:latin typeface="Consolas" panose="020B0609020204030204" pitchFamily="49" charset="0"/>
              </a:rPr>
              <a:t># outputs folder are automatically uploaded into experiment record. Anything written in this </a:t>
            </a:r>
          </a:p>
          <a:p>
            <a:pPr>
              <a:spcAft>
                <a:spcPts val="600"/>
              </a:spcAft>
            </a:pPr>
            <a:r>
              <a:rPr lang="en-US" sz="1600">
                <a:solidFill>
                  <a:srgbClr val="008000"/>
                </a:solidFill>
                <a:latin typeface="Consolas" panose="020B0609020204030204" pitchFamily="49" charset="0"/>
              </a:rPr>
              <a:t># directory is automatically uploaded into the workspace.</a:t>
            </a:r>
            <a:endParaRPr lang="en-US" sz="1600">
              <a:solidFill>
                <a:srgbClr val="000000"/>
              </a:solidFill>
              <a:latin typeface="Consolas" panose="020B0609020204030204" pitchFamily="49" charset="0"/>
            </a:endParaRPr>
          </a:p>
          <a:p>
            <a:pPr>
              <a:spcAft>
                <a:spcPts val="600"/>
              </a:spcAft>
            </a:pPr>
            <a:r>
              <a:rPr lang="en-US" sz="1600" err="1">
                <a:solidFill>
                  <a:srgbClr val="000000"/>
                </a:solidFill>
                <a:latin typeface="Consolas" panose="020B0609020204030204" pitchFamily="49" charset="0"/>
              </a:rPr>
              <a:t>joblib.dump</a:t>
            </a:r>
            <a:r>
              <a:rPr lang="en-US" sz="1600">
                <a:solidFill>
                  <a:srgbClr val="000000"/>
                </a:solidFill>
                <a:latin typeface="Consolas" panose="020B0609020204030204" pitchFamily="49" charset="0"/>
              </a:rPr>
              <a:t>(value=</a:t>
            </a:r>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filename=</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endParaRPr lang="en-US" sz="1600">
              <a:latin typeface="Consolas" panose="020B0609020204030204" pitchFamily="49" charset="0"/>
            </a:endParaRPr>
          </a:p>
        </p:txBody>
      </p:sp>
      <p:sp>
        <p:nvSpPr>
          <p:cNvPr id="5" name="Title 1">
            <a:extLst>
              <a:ext uri="{FF2B5EF4-FFF2-40B4-BE49-F238E27FC236}">
                <a16:creationId xmlns:a16="http://schemas.microsoft.com/office/drawing/2014/main" id="{9BF727D6-BEF4-4839-A754-C5348599C25E}"/>
              </a:ext>
            </a:extLst>
          </p:cNvPr>
          <p:cNvSpPr txBox="1">
            <a:spLocks/>
          </p:cNvSpPr>
          <p:nvPr/>
        </p:nvSpPr>
        <p:spPr>
          <a:xfrm>
            <a:off x="691673" y="6915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a:solidFill>
                  <a:srgbClr val="A80000"/>
                </a:solidFill>
                <a:latin typeface="Segoe UI Semilight" panose="020B0402040204020203" pitchFamily="34" charset="0"/>
                <a:cs typeface="Segoe UI Semilight" panose="020B0402040204020203" pitchFamily="34" charset="0"/>
              </a:rPr>
              <a:t>Step 6.2 – Create a Training Script (2/2)</a:t>
            </a:r>
          </a:p>
        </p:txBody>
      </p:sp>
    </p:spTree>
    <p:extLst>
      <p:ext uri="{BB962C8B-B14F-4D97-AF65-F5344CB8AC3E}">
        <p14:creationId xmlns:p14="http://schemas.microsoft.com/office/powerpoint/2010/main" val="23484087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819FB3-1E57-494C-A463-E37F99226DBD}"/>
              </a:ext>
            </a:extLst>
          </p:cNvPr>
          <p:cNvSpPr/>
          <p:nvPr/>
        </p:nvSpPr>
        <p:spPr>
          <a:xfrm>
            <a:off x="605318" y="1068935"/>
            <a:ext cx="4735553" cy="363946"/>
          </a:xfrm>
          <a:prstGeom prst="rect">
            <a:avLst/>
          </a:prstGeom>
        </p:spPr>
        <p:txBody>
          <a:bodyPr wrap="square">
            <a:spAutoFit/>
          </a:bodyPr>
          <a:lstStyle/>
          <a:p>
            <a:r>
              <a:rPr lang="en-US">
                <a:latin typeface="Segoe UI Semilight" panose="020B0402040204020203" pitchFamily="34" charset="0"/>
                <a:cs typeface="Segoe UI Semilight" panose="020B0402040204020203" pitchFamily="34" charset="0"/>
              </a:rPr>
              <a:t>An estimator object is used to submit the run.</a:t>
            </a:r>
          </a:p>
        </p:txBody>
      </p:sp>
      <p:sp>
        <p:nvSpPr>
          <p:cNvPr id="7" name="Rectangle 6">
            <a:extLst>
              <a:ext uri="{FF2B5EF4-FFF2-40B4-BE49-F238E27FC236}">
                <a16:creationId xmlns:a16="http://schemas.microsoft.com/office/drawing/2014/main" id="{CEF0810E-B044-4D0E-8E24-49B9F5C3511D}"/>
              </a:ext>
            </a:extLst>
          </p:cNvPr>
          <p:cNvSpPr/>
          <p:nvPr/>
        </p:nvSpPr>
        <p:spPr>
          <a:xfrm>
            <a:off x="605319" y="1413888"/>
            <a:ext cx="10905892" cy="2462213"/>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azureml.train.estimator</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Estimator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 { </a:t>
            </a:r>
            <a:r>
              <a:rPr lang="en-US" sz="1600">
                <a:solidFill>
                  <a:srgbClr val="A31515"/>
                </a:solidFill>
                <a:latin typeface="Consolas" panose="020B0609020204030204" pitchFamily="49" charset="0"/>
              </a:rPr>
              <a:t>'--data-folder'</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ds.as_mount</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'--regularization'</a:t>
            </a:r>
            <a:r>
              <a:rPr lang="en-US" sz="1600">
                <a:solidFill>
                  <a:srgbClr val="000000"/>
                </a:solidFill>
                <a:latin typeface="Consolas" panose="020B0609020204030204" pitchFamily="49" charset="0"/>
              </a:rPr>
              <a:t>: 0.8 }</a:t>
            </a:r>
          </a:p>
          <a:p>
            <a:r>
              <a:rPr lang="en-US" sz="1600">
                <a:solidFill>
                  <a:srgbClr val="000000"/>
                </a:solidFill>
                <a:latin typeface="Consolas" panose="020B0609020204030204" pitchFamily="49" charset="0"/>
              </a:rPr>
              <a:t> </a:t>
            </a:r>
          </a:p>
          <a:p>
            <a:pPr>
              <a:spcAft>
                <a:spcPts val="300"/>
              </a:spcAft>
            </a:pP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 Estimator(</a:t>
            </a:r>
            <a:r>
              <a:rPr lang="en-US" sz="1600" err="1">
                <a:solidFill>
                  <a:srgbClr val="000000"/>
                </a:solidFill>
                <a:latin typeface="Consolas" panose="020B0609020204030204" pitchFamily="49" charset="0"/>
              </a:rPr>
              <a:t>source_directory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script_folder</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script_params</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compute_target</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entry_script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'train.py’</a:t>
            </a:r>
            <a:r>
              <a:rPr lang="en-US" sz="1600">
                <a:solidFill>
                  <a:srgbClr val="000000"/>
                </a:solidFill>
                <a:latin typeface="Consolas" panose="020B0609020204030204" pitchFamily="49" charset="0"/>
              </a:rPr>
              <a:t>, </a:t>
            </a:r>
          </a:p>
          <a:p>
            <a:pPr>
              <a:spcAft>
                <a:spcPts val="3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conda_packages</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a:t>
            </a:r>
            <a:endParaRPr lang="en-US" sz="1600"/>
          </a:p>
        </p:txBody>
      </p:sp>
      <p:cxnSp>
        <p:nvCxnSpPr>
          <p:cNvPr id="9" name="Straight Arrow Connector 8">
            <a:extLst>
              <a:ext uri="{FF2B5EF4-FFF2-40B4-BE49-F238E27FC236}">
                <a16:creationId xmlns:a16="http://schemas.microsoft.com/office/drawing/2014/main" id="{4A396D62-0B9F-4DBC-BBF9-13C1C462DC6B}"/>
              </a:ext>
            </a:extLst>
          </p:cNvPr>
          <p:cNvCxnSpPr/>
          <p:nvPr/>
        </p:nvCxnSpPr>
        <p:spPr>
          <a:xfrm>
            <a:off x="947212" y="2845870"/>
            <a:ext cx="0" cy="1511405"/>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AF359E-17E0-49A6-9C17-AF3F97E2941A}"/>
              </a:ext>
            </a:extLst>
          </p:cNvPr>
          <p:cNvSpPr txBox="1"/>
          <p:nvPr/>
        </p:nvSpPr>
        <p:spPr>
          <a:xfrm>
            <a:off x="335092" y="4318652"/>
            <a:ext cx="1337593" cy="492443"/>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Name of estimator</a:t>
            </a:r>
          </a:p>
        </p:txBody>
      </p:sp>
      <p:cxnSp>
        <p:nvCxnSpPr>
          <p:cNvPr id="11" name="Straight Arrow Connector 10">
            <a:extLst>
              <a:ext uri="{FF2B5EF4-FFF2-40B4-BE49-F238E27FC236}">
                <a16:creationId xmlns:a16="http://schemas.microsoft.com/office/drawing/2014/main" id="{8D99CB15-EAB2-4024-8A18-B69AE1FAAF4C}"/>
              </a:ext>
            </a:extLst>
          </p:cNvPr>
          <p:cNvCxnSpPr/>
          <p:nvPr/>
        </p:nvCxnSpPr>
        <p:spPr>
          <a:xfrm>
            <a:off x="3525417" y="3839226"/>
            <a:ext cx="0" cy="45720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EE73C7-7601-4BC6-9108-79C7AC9699FD}"/>
              </a:ext>
            </a:extLst>
          </p:cNvPr>
          <p:cNvSpPr txBox="1"/>
          <p:nvPr/>
        </p:nvSpPr>
        <p:spPr>
          <a:xfrm>
            <a:off x="2632428" y="4318652"/>
            <a:ext cx="1785977" cy="492443"/>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Python Packages needed for training</a:t>
            </a:r>
          </a:p>
        </p:txBody>
      </p:sp>
      <p:cxnSp>
        <p:nvCxnSpPr>
          <p:cNvPr id="16" name="Connector: Elbow 15">
            <a:extLst>
              <a:ext uri="{FF2B5EF4-FFF2-40B4-BE49-F238E27FC236}">
                <a16:creationId xmlns:a16="http://schemas.microsoft.com/office/drawing/2014/main" id="{368F07C4-5EF9-4709-AAA9-C28F5FA0088B}"/>
              </a:ext>
            </a:extLst>
          </p:cNvPr>
          <p:cNvCxnSpPr>
            <a:cxnSpLocks/>
          </p:cNvCxnSpPr>
          <p:nvPr/>
        </p:nvCxnSpPr>
        <p:spPr>
          <a:xfrm rot="16200000" flipH="1">
            <a:off x="5354997" y="3344873"/>
            <a:ext cx="960011" cy="1097280"/>
          </a:xfrm>
          <a:prstGeom prst="bentConnector3">
            <a:avLst>
              <a:gd name="adj1" fmla="val 40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C99CB4-04C1-48E2-89F1-E3AF0F62A287}"/>
              </a:ext>
            </a:extLst>
          </p:cNvPr>
          <p:cNvSpPr txBox="1"/>
          <p:nvPr/>
        </p:nvSpPr>
        <p:spPr>
          <a:xfrm>
            <a:off x="5465623" y="4318652"/>
            <a:ext cx="1785977" cy="492443"/>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Training Script Name</a:t>
            </a:r>
          </a:p>
        </p:txBody>
      </p:sp>
      <p:cxnSp>
        <p:nvCxnSpPr>
          <p:cNvPr id="21" name="Connector: Elbow 20">
            <a:extLst>
              <a:ext uri="{FF2B5EF4-FFF2-40B4-BE49-F238E27FC236}">
                <a16:creationId xmlns:a16="http://schemas.microsoft.com/office/drawing/2014/main" id="{3D14BE09-F6A6-490F-98DD-11046E593F10}"/>
              </a:ext>
            </a:extLst>
          </p:cNvPr>
          <p:cNvCxnSpPr/>
          <p:nvPr/>
        </p:nvCxnSpPr>
        <p:spPr>
          <a:xfrm rot="16200000" flipH="1">
            <a:off x="6374409" y="2719944"/>
            <a:ext cx="1188720" cy="2011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2BBCA4D-5E98-4F7E-BDF1-3EEA801FA016}"/>
              </a:ext>
            </a:extLst>
          </p:cNvPr>
          <p:cNvSpPr txBox="1"/>
          <p:nvPr/>
        </p:nvSpPr>
        <p:spPr>
          <a:xfrm>
            <a:off x="7370719" y="4318652"/>
            <a:ext cx="1391646"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Compute target (Batch AI in this case)</a:t>
            </a:r>
          </a:p>
        </p:txBody>
      </p:sp>
      <p:sp>
        <p:nvSpPr>
          <p:cNvPr id="24" name="Rectangle 23">
            <a:extLst>
              <a:ext uri="{FF2B5EF4-FFF2-40B4-BE49-F238E27FC236}">
                <a16:creationId xmlns:a16="http://schemas.microsoft.com/office/drawing/2014/main" id="{2539BE0F-F253-420E-A74E-60AE65FC3A36}"/>
              </a:ext>
            </a:extLst>
          </p:cNvPr>
          <p:cNvSpPr/>
          <p:nvPr/>
        </p:nvSpPr>
        <p:spPr>
          <a:xfrm>
            <a:off x="9093919" y="4318652"/>
            <a:ext cx="2077213" cy="492443"/>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Parameters required from the training script</a:t>
            </a:r>
          </a:p>
        </p:txBody>
      </p:sp>
      <p:cxnSp>
        <p:nvCxnSpPr>
          <p:cNvPr id="25" name="Connector: Elbow 24">
            <a:extLst>
              <a:ext uri="{FF2B5EF4-FFF2-40B4-BE49-F238E27FC236}">
                <a16:creationId xmlns:a16="http://schemas.microsoft.com/office/drawing/2014/main" id="{DF51498E-2FF1-4457-B2D5-BB369DEC8ED5}"/>
              </a:ext>
            </a:extLst>
          </p:cNvPr>
          <p:cNvCxnSpPr/>
          <p:nvPr/>
        </p:nvCxnSpPr>
        <p:spPr>
          <a:xfrm rot="16200000" flipH="1">
            <a:off x="7178767" y="1417555"/>
            <a:ext cx="1371600" cy="4297680"/>
          </a:xfrm>
          <a:prstGeom prst="bentConnector3">
            <a:avLst>
              <a:gd name="adj1" fmla="val 19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56A13F9-6C97-4E59-BA6C-5499574BF12E}"/>
              </a:ext>
            </a:extLst>
          </p:cNvPr>
          <p:cNvSpPr/>
          <p:nvPr/>
        </p:nvSpPr>
        <p:spPr>
          <a:xfrm>
            <a:off x="8922936" y="324528"/>
            <a:ext cx="2782091" cy="984885"/>
          </a:xfrm>
          <a:prstGeom prst="rect">
            <a:avLst/>
          </a:prstGeom>
          <a:noFill/>
        </p:spPr>
        <p:txBody>
          <a:bodyPr wrap="square" lIns="0" tIns="0" rIns="0" bIns="0" rtlCol="0">
            <a:spAutoFit/>
          </a:bodyPr>
          <a:lstStyle/>
          <a:p>
            <a:r>
              <a:rPr lang="en-US" sz="1600">
                <a:gradFill>
                  <a:gsLst>
                    <a:gs pos="2917">
                      <a:schemeClr val="tx1"/>
                    </a:gs>
                    <a:gs pos="30000">
                      <a:schemeClr val="tx1"/>
                    </a:gs>
                  </a:gsLst>
                  <a:lin ang="5400000" scaled="0"/>
                </a:gradFill>
              </a:rPr>
              <a:t>The directory that contains the scripts. All the files in this directory are uploaded into the cluster nodes for execution</a:t>
            </a:r>
          </a:p>
        </p:txBody>
      </p:sp>
      <p:cxnSp>
        <p:nvCxnSpPr>
          <p:cNvPr id="27" name="Connector: Elbow 26">
            <a:extLst>
              <a:ext uri="{FF2B5EF4-FFF2-40B4-BE49-F238E27FC236}">
                <a16:creationId xmlns:a16="http://schemas.microsoft.com/office/drawing/2014/main" id="{3E6E71C7-183A-422B-9CFD-831B225E7718}"/>
              </a:ext>
            </a:extLst>
          </p:cNvPr>
          <p:cNvCxnSpPr>
            <a:cxnSpLocks/>
          </p:cNvCxnSpPr>
          <p:nvPr/>
        </p:nvCxnSpPr>
        <p:spPr>
          <a:xfrm rot="5400000" flipH="1" flipV="1">
            <a:off x="7426462" y="-98534"/>
            <a:ext cx="1280160" cy="4114800"/>
          </a:xfrm>
          <a:prstGeom prst="bentConnector3">
            <a:avLst>
              <a:gd name="adj1" fmla="val 40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DCC65E5B-39E6-4388-821C-5C82C0677A50}"/>
              </a:ext>
            </a:extLst>
          </p:cNvPr>
          <p:cNvSpPr txBox="1">
            <a:spLocks/>
          </p:cNvSpPr>
          <p:nvPr/>
        </p:nvSpPr>
        <p:spPr>
          <a:xfrm>
            <a:off x="605319" y="5271444"/>
            <a:ext cx="10905892" cy="332399"/>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pPr defTabSz="914367">
              <a:lnSpc>
                <a:spcPct val="90000"/>
              </a:lnSpc>
            </a:pPr>
            <a:r>
              <a:rPr lang="en-US" spc="0">
                <a:solidFill>
                  <a:srgbClr val="A80000"/>
                </a:solidFill>
              </a:rPr>
              <a:t>Step 6.4 – Submit the job  to the cluster for training</a:t>
            </a:r>
          </a:p>
        </p:txBody>
      </p:sp>
      <p:sp>
        <p:nvSpPr>
          <p:cNvPr id="29" name="Rectangle 28">
            <a:extLst>
              <a:ext uri="{FF2B5EF4-FFF2-40B4-BE49-F238E27FC236}">
                <a16:creationId xmlns:a16="http://schemas.microsoft.com/office/drawing/2014/main" id="{8DB9BFC7-7519-48A3-9819-5DC7646586EB}"/>
              </a:ext>
            </a:extLst>
          </p:cNvPr>
          <p:cNvSpPr/>
          <p:nvPr/>
        </p:nvSpPr>
        <p:spPr>
          <a:xfrm>
            <a:off x="605318" y="5739932"/>
            <a:ext cx="10905891" cy="584775"/>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run = </a:t>
            </a:r>
            <a:r>
              <a:rPr lang="en-US" sz="1600" err="1">
                <a:solidFill>
                  <a:srgbClr val="000000"/>
                </a:solidFill>
                <a:latin typeface="Consolas" panose="020B0609020204030204" pitchFamily="49" charset="0"/>
              </a:rPr>
              <a:t>exp.submit</a:t>
            </a:r>
            <a:r>
              <a:rPr lang="en-US" sz="1600">
                <a:solidFill>
                  <a:srgbClr val="000000"/>
                </a:solidFill>
                <a:latin typeface="Consolas" panose="020B0609020204030204" pitchFamily="49" charset="0"/>
              </a:rPr>
              <a:t>(config=</a:t>
            </a:r>
            <a:r>
              <a:rPr lang="en-US" sz="1600" err="1">
                <a:solidFill>
                  <a:srgbClr val="000000"/>
                </a:solidFill>
                <a:latin typeface="Consolas" panose="020B0609020204030204" pitchFamily="49" charset="0"/>
              </a:rPr>
              <a:t>est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run</a:t>
            </a:r>
            <a:endParaRPr lang="en-US" sz="1600"/>
          </a:p>
        </p:txBody>
      </p:sp>
      <p:sp>
        <p:nvSpPr>
          <p:cNvPr id="19" name="Title 1">
            <a:extLst>
              <a:ext uri="{FF2B5EF4-FFF2-40B4-BE49-F238E27FC236}">
                <a16:creationId xmlns:a16="http://schemas.microsoft.com/office/drawing/2014/main" id="{846D25B5-5372-4B8E-8C0A-A07B49591488}"/>
              </a:ext>
            </a:extLst>
          </p:cNvPr>
          <p:cNvSpPr txBox="1">
            <a:spLocks/>
          </p:cNvSpPr>
          <p:nvPr/>
        </p:nvSpPr>
        <p:spPr>
          <a:xfrm>
            <a:off x="691673" y="691599"/>
            <a:ext cx="10477977" cy="3323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a:lstStyle>
          <a:p>
            <a:r>
              <a:rPr lang="en-US" sz="2400">
                <a:solidFill>
                  <a:srgbClr val="A80000"/>
                </a:solidFill>
                <a:latin typeface="Segoe UI Semilight" panose="020B0402040204020203" pitchFamily="34" charset="0"/>
                <a:cs typeface="Segoe UI Semilight" panose="020B0402040204020203" pitchFamily="34" charset="0"/>
              </a:rPr>
              <a:t>Step 6.3 – Create an Estimator</a:t>
            </a:r>
          </a:p>
        </p:txBody>
      </p:sp>
    </p:spTree>
    <p:extLst>
      <p:ext uri="{BB962C8B-B14F-4D97-AF65-F5344CB8AC3E}">
        <p14:creationId xmlns:p14="http://schemas.microsoft.com/office/powerpoint/2010/main" val="232103980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9221-3DCA-46FD-ABF5-B3F0260E2647}"/>
              </a:ext>
            </a:extLst>
          </p:cNvPr>
          <p:cNvSpPr>
            <a:spLocks noGrp="1"/>
          </p:cNvSpPr>
          <p:nvPr>
            <p:ph type="title"/>
          </p:nvPr>
        </p:nvSpPr>
        <p:spPr/>
        <p:txBody>
          <a:bodyPr/>
          <a:lstStyle/>
          <a:p>
            <a:r>
              <a:rPr lang="en-US"/>
              <a:t>What happens after you submit the job?</a:t>
            </a:r>
          </a:p>
        </p:txBody>
      </p:sp>
      <p:sp>
        <p:nvSpPr>
          <p:cNvPr id="8" name="Rectangle 7">
            <a:extLst>
              <a:ext uri="{FF2B5EF4-FFF2-40B4-BE49-F238E27FC236}">
                <a16:creationId xmlns:a16="http://schemas.microsoft.com/office/drawing/2014/main" id="{910585F0-7179-4ADB-AF80-701519E1E02F}"/>
              </a:ext>
            </a:extLst>
          </p:cNvPr>
          <p:cNvSpPr/>
          <p:nvPr/>
        </p:nvSpPr>
        <p:spPr>
          <a:xfrm>
            <a:off x="7847306" y="4621654"/>
            <a:ext cx="3533208" cy="927754"/>
          </a:xfrm>
          <a:prstGeom prst="rect">
            <a:avLst/>
          </a:prstGeom>
        </p:spPr>
        <p:txBody>
          <a:bodyPr wrap="square">
            <a:spAutoFit/>
          </a:bodyPr>
          <a:lstStyle/>
          <a:p>
            <a:pPr>
              <a:lnSpc>
                <a:spcPct val="90000"/>
              </a:lnSpc>
              <a:spcAft>
                <a:spcPts val="196"/>
              </a:spcAft>
            </a:pPr>
            <a:r>
              <a:rPr lang="en-US" altLang="en-US" sz="1730" b="1" kern="0">
                <a:solidFill>
                  <a:schemeClr val="tx2"/>
                </a:solidFill>
                <a:latin typeface="Segoe UI Semibold" panose="020B0502040204020203" pitchFamily="34" charset="0"/>
                <a:cs typeface="Segoe UI Semibold" panose="020B0502040204020203" pitchFamily="34" charset="0"/>
              </a:rPr>
              <a:t>Post-Processing</a:t>
            </a:r>
          </a:p>
          <a:p>
            <a:pPr>
              <a:lnSpc>
                <a:spcPct val="90000"/>
              </a:lnSpc>
            </a:pPr>
            <a:r>
              <a:rPr lang="en-US" sz="1372">
                <a:latin typeface="Segoe UI" panose="020B0502040204020203" pitchFamily="34" charset="0"/>
                <a:cs typeface="Segoe UI" panose="020B0502040204020203" pitchFamily="34" charset="0"/>
              </a:rPr>
              <a:t>The ./outputs directory of the run is copied over to the run history in your workspace so you can access these results.</a:t>
            </a:r>
          </a:p>
        </p:txBody>
      </p:sp>
      <p:sp>
        <p:nvSpPr>
          <p:cNvPr id="9" name="Rectangle 8">
            <a:extLst>
              <a:ext uri="{FF2B5EF4-FFF2-40B4-BE49-F238E27FC236}">
                <a16:creationId xmlns:a16="http://schemas.microsoft.com/office/drawing/2014/main" id="{39177E2E-8F9B-46A3-A536-0B54682EFCA2}"/>
              </a:ext>
            </a:extLst>
          </p:cNvPr>
          <p:cNvSpPr/>
          <p:nvPr/>
        </p:nvSpPr>
        <p:spPr>
          <a:xfrm>
            <a:off x="1694497" y="4621654"/>
            <a:ext cx="4111771" cy="1497911"/>
          </a:xfrm>
          <a:prstGeom prst="rect">
            <a:avLst/>
          </a:prstGeom>
        </p:spPr>
        <p:txBody>
          <a:bodyPr wrap="square">
            <a:spAutoFit/>
          </a:bodyPr>
          <a:lstStyle/>
          <a:p>
            <a:pPr>
              <a:lnSpc>
                <a:spcPct val="90000"/>
              </a:lnSpc>
              <a:spcAft>
                <a:spcPts val="196"/>
              </a:spcAft>
            </a:pPr>
            <a:r>
              <a:rPr lang="en-US" altLang="en-US" sz="1730" b="1" kern="0">
                <a:solidFill>
                  <a:schemeClr val="tx2"/>
                </a:solidFill>
                <a:latin typeface="Segoe UI Semibold" panose="020B0502040204020203" pitchFamily="34" charset="0"/>
                <a:cs typeface="Segoe UI Semibold" panose="020B0502040204020203" pitchFamily="34" charset="0"/>
              </a:rPr>
              <a:t>Running</a:t>
            </a:r>
          </a:p>
          <a:p>
            <a:pPr>
              <a:lnSpc>
                <a:spcPct val="90000"/>
              </a:lnSpc>
            </a:pPr>
            <a:r>
              <a:rPr lang="en-US" sz="1372">
                <a:latin typeface="Segoe UI" panose="020B0502040204020203" pitchFamily="34" charset="0"/>
                <a:cs typeface="Segoe UI" panose="020B0502040204020203" pitchFamily="34" charset="0"/>
              </a:rPr>
              <a:t>In this stage, the necessary scripts and files are sent to the compute target, then data stores are mounted/copied, then the </a:t>
            </a:r>
            <a:r>
              <a:rPr lang="en-US" sz="1372" err="1">
                <a:latin typeface="Segoe UI" panose="020B0502040204020203" pitchFamily="34" charset="0"/>
                <a:cs typeface="Segoe UI" panose="020B0502040204020203" pitchFamily="34" charset="0"/>
              </a:rPr>
              <a:t>entry_script</a:t>
            </a:r>
            <a:r>
              <a:rPr lang="en-US" sz="1372">
                <a:latin typeface="Segoe UI" panose="020B0502040204020203" pitchFamily="34" charset="0"/>
                <a:cs typeface="Segoe UI" panose="020B0502040204020203" pitchFamily="34" charset="0"/>
              </a:rPr>
              <a:t> is run. While the job is running, </a:t>
            </a:r>
            <a:r>
              <a:rPr lang="en-US" sz="1372" err="1">
                <a:latin typeface="Segoe UI" panose="020B0502040204020203" pitchFamily="34" charset="0"/>
                <a:cs typeface="Segoe UI" panose="020B0502040204020203" pitchFamily="34" charset="0"/>
              </a:rPr>
              <a:t>stdout</a:t>
            </a:r>
            <a:r>
              <a:rPr lang="en-US" sz="1372">
                <a:latin typeface="Segoe UI" panose="020B0502040204020203" pitchFamily="34" charset="0"/>
                <a:cs typeface="Segoe UI" panose="020B0502040204020203" pitchFamily="34" charset="0"/>
              </a:rPr>
              <a:t> and the ./logs directory are streamed to the run history. You can monitor the run's progress using these logs.</a:t>
            </a:r>
          </a:p>
        </p:txBody>
      </p:sp>
      <p:sp>
        <p:nvSpPr>
          <p:cNvPr id="10" name="Rectangle 9">
            <a:extLst>
              <a:ext uri="{FF2B5EF4-FFF2-40B4-BE49-F238E27FC236}">
                <a16:creationId xmlns:a16="http://schemas.microsoft.com/office/drawing/2014/main" id="{563D0EDF-5454-4599-9D5F-9A64E87D35D3}"/>
              </a:ext>
            </a:extLst>
          </p:cNvPr>
          <p:cNvSpPr/>
          <p:nvPr/>
        </p:nvSpPr>
        <p:spPr>
          <a:xfrm>
            <a:off x="1694497" y="1934551"/>
            <a:ext cx="4111771" cy="2196307"/>
          </a:xfrm>
          <a:prstGeom prst="rect">
            <a:avLst/>
          </a:prstGeom>
        </p:spPr>
        <p:txBody>
          <a:bodyPr wrap="square">
            <a:spAutoFit/>
          </a:bodyPr>
          <a:lstStyle/>
          <a:p>
            <a:pPr>
              <a:lnSpc>
                <a:spcPct val="90000"/>
              </a:lnSpc>
              <a:spcAft>
                <a:spcPts val="196"/>
              </a:spcAft>
            </a:pPr>
            <a:r>
              <a:rPr lang="en-US" altLang="en-US" sz="1730" b="1" kern="0">
                <a:solidFill>
                  <a:schemeClr val="tx2"/>
                </a:solidFill>
                <a:latin typeface="Segoe UI Semibold" panose="020B0502040204020203" pitchFamily="34" charset="0"/>
                <a:cs typeface="Segoe UI Semibold" panose="020B0502040204020203" pitchFamily="34" charset="0"/>
                <a:sym typeface="Arial" panose="020B0604020202020204" pitchFamily="34" charset="0"/>
              </a:rPr>
              <a:t>Image creation</a:t>
            </a:r>
          </a:p>
          <a:p>
            <a:pPr>
              <a:lnSpc>
                <a:spcPct val="90000"/>
              </a:lnSpc>
              <a:spcAft>
                <a:spcPts val="988"/>
              </a:spcAft>
            </a:pPr>
            <a:r>
              <a:rPr lang="en-US" sz="1372">
                <a:latin typeface="Segoe UI" panose="020B0502040204020203" pitchFamily="34" charset="0"/>
                <a:cs typeface="Segoe UI" panose="020B0502040204020203" pitchFamily="34" charset="0"/>
              </a:rPr>
              <a:t>A Docker image is created matching the Python environment specified by the estimator. The image is uploaded to the workspace. Image creation and uploading takes about 5 minutes.</a:t>
            </a:r>
          </a:p>
          <a:p>
            <a:pPr>
              <a:lnSpc>
                <a:spcPct val="90000"/>
              </a:lnSpc>
              <a:spcAft>
                <a:spcPts val="988"/>
              </a:spcAft>
            </a:pPr>
            <a:r>
              <a:rPr lang="en-US" sz="1372">
                <a:latin typeface="Segoe UI" panose="020B0502040204020203" pitchFamily="34" charset="0"/>
                <a:cs typeface="Segoe UI" panose="020B0502040204020203" pitchFamily="34" charset="0"/>
              </a:rPr>
              <a:t>This happens once for each Python environment since the container is cached for subsequent runs. During image creation, logs are streamed to the run history. You can monitor the image creation progress using these logs.</a:t>
            </a:r>
          </a:p>
        </p:txBody>
      </p:sp>
      <p:sp>
        <p:nvSpPr>
          <p:cNvPr id="12" name="Rectangle 11">
            <a:extLst>
              <a:ext uri="{FF2B5EF4-FFF2-40B4-BE49-F238E27FC236}">
                <a16:creationId xmlns:a16="http://schemas.microsoft.com/office/drawing/2014/main" id="{FB7A5646-C5C0-4E4D-9BC9-84F7426BFEE8}"/>
              </a:ext>
            </a:extLst>
          </p:cNvPr>
          <p:cNvSpPr/>
          <p:nvPr/>
        </p:nvSpPr>
        <p:spPr>
          <a:xfrm>
            <a:off x="7847306" y="1934551"/>
            <a:ext cx="3533208" cy="1117807"/>
          </a:xfrm>
          <a:prstGeom prst="rect">
            <a:avLst/>
          </a:prstGeom>
        </p:spPr>
        <p:txBody>
          <a:bodyPr wrap="square">
            <a:spAutoFit/>
          </a:bodyPr>
          <a:lstStyle/>
          <a:p>
            <a:pPr lvl="0">
              <a:lnSpc>
                <a:spcPct val="90000"/>
              </a:lnSpc>
              <a:spcAft>
                <a:spcPts val="196"/>
              </a:spcAft>
            </a:pPr>
            <a:r>
              <a:rPr lang="en-US" altLang="en-US" sz="1730" b="1" kern="0">
                <a:solidFill>
                  <a:srgbClr val="0078D4"/>
                </a:solidFill>
                <a:latin typeface="Segoe UI Semibold" panose="020B0502040204020203" pitchFamily="34" charset="0"/>
                <a:cs typeface="Segoe UI Semibold" panose="020B0502040204020203" pitchFamily="34" charset="0"/>
                <a:sym typeface="Arial" panose="020B0604020202020204" pitchFamily="34" charset="0"/>
              </a:rPr>
              <a:t>Scaling</a:t>
            </a:r>
          </a:p>
          <a:p>
            <a:pPr lvl="0">
              <a:lnSpc>
                <a:spcPct val="90000"/>
              </a:lnSpc>
              <a:spcAft>
                <a:spcPts val="988"/>
              </a:spcAft>
            </a:pPr>
            <a:r>
              <a:rPr lang="en-US" sz="1372">
                <a:solidFill>
                  <a:prstClr val="black"/>
                </a:solidFill>
                <a:latin typeface="Segoe UI" panose="020B0502040204020203" pitchFamily="34" charset="0"/>
                <a:cs typeface="Segoe UI" panose="020B0502040204020203" pitchFamily="34" charset="0"/>
              </a:rPr>
              <a:t>If the remote cluster requires more nodes to execute the run than currently available, additional nodes are added automatically. Scaling typically takes about 5 minutes.</a:t>
            </a:r>
          </a:p>
        </p:txBody>
      </p:sp>
      <p:grpSp>
        <p:nvGrpSpPr>
          <p:cNvPr id="14" name="Group 13">
            <a:extLst>
              <a:ext uri="{FF2B5EF4-FFF2-40B4-BE49-F238E27FC236}">
                <a16:creationId xmlns:a16="http://schemas.microsoft.com/office/drawing/2014/main" id="{DE8F3C4E-9FAC-41D1-A85F-D82891E2CE49}"/>
              </a:ext>
            </a:extLst>
          </p:cNvPr>
          <p:cNvGrpSpPr/>
          <p:nvPr/>
        </p:nvGrpSpPr>
        <p:grpSpPr>
          <a:xfrm>
            <a:off x="545986" y="1974661"/>
            <a:ext cx="841372" cy="556229"/>
            <a:chOff x="5429065" y="4114800"/>
            <a:chExt cx="689178" cy="455613"/>
          </a:xfrm>
        </p:grpSpPr>
        <p:sp>
          <p:nvSpPr>
            <p:cNvPr id="43" name="Freeform 67">
              <a:extLst>
                <a:ext uri="{FF2B5EF4-FFF2-40B4-BE49-F238E27FC236}">
                  <a16:creationId xmlns:a16="http://schemas.microsoft.com/office/drawing/2014/main" id="{00223674-B24E-4514-BD18-AB5D846D940C}"/>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72">
              <a:extLst>
                <a:ext uri="{FF2B5EF4-FFF2-40B4-BE49-F238E27FC236}">
                  <a16:creationId xmlns:a16="http://schemas.microsoft.com/office/drawing/2014/main" id="{608074A6-1375-425E-B5B9-085A8DA5F3AC}"/>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73">
              <a:extLst>
                <a:ext uri="{FF2B5EF4-FFF2-40B4-BE49-F238E27FC236}">
                  <a16:creationId xmlns:a16="http://schemas.microsoft.com/office/drawing/2014/main" id="{B3033C2D-2EF5-4042-B127-BC193B1153CD}"/>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74">
              <a:extLst>
                <a:ext uri="{FF2B5EF4-FFF2-40B4-BE49-F238E27FC236}">
                  <a16:creationId xmlns:a16="http://schemas.microsoft.com/office/drawing/2014/main" id="{8F71DA5C-FDB6-48B0-8C6E-9855EBBB1B65}"/>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75">
              <a:extLst>
                <a:ext uri="{FF2B5EF4-FFF2-40B4-BE49-F238E27FC236}">
                  <a16:creationId xmlns:a16="http://schemas.microsoft.com/office/drawing/2014/main" id="{9F6F57B7-38E6-47BF-AC01-F45C96F4EB4D}"/>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76">
              <a:extLst>
                <a:ext uri="{FF2B5EF4-FFF2-40B4-BE49-F238E27FC236}">
                  <a16:creationId xmlns:a16="http://schemas.microsoft.com/office/drawing/2014/main" id="{26A6ECB5-9118-45FD-AFE8-79A387D7BC63}"/>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77">
              <a:extLst>
                <a:ext uri="{FF2B5EF4-FFF2-40B4-BE49-F238E27FC236}">
                  <a16:creationId xmlns:a16="http://schemas.microsoft.com/office/drawing/2014/main" id="{1AE52264-1D2E-4992-BC81-F2D2E43A179E}"/>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78">
              <a:extLst>
                <a:ext uri="{FF2B5EF4-FFF2-40B4-BE49-F238E27FC236}">
                  <a16:creationId xmlns:a16="http://schemas.microsoft.com/office/drawing/2014/main" id="{101E4922-4A58-4BF4-BD7D-2FB662614A39}"/>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79">
              <a:extLst>
                <a:ext uri="{FF2B5EF4-FFF2-40B4-BE49-F238E27FC236}">
                  <a16:creationId xmlns:a16="http://schemas.microsoft.com/office/drawing/2014/main" id="{FF30D022-EB4B-4C3B-8C4E-2135A8818CC2}"/>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80">
              <a:extLst>
                <a:ext uri="{FF2B5EF4-FFF2-40B4-BE49-F238E27FC236}">
                  <a16:creationId xmlns:a16="http://schemas.microsoft.com/office/drawing/2014/main" id="{B948E8DD-1E5E-459B-9B0C-7905C60F16D4}"/>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3" name="Oval 81">
              <a:extLst>
                <a:ext uri="{FF2B5EF4-FFF2-40B4-BE49-F238E27FC236}">
                  <a16:creationId xmlns:a16="http://schemas.microsoft.com/office/drawing/2014/main" id="{AED9489F-0F98-4F9C-8631-525BC8BD42C5}"/>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82">
              <a:extLst>
                <a:ext uri="{FF2B5EF4-FFF2-40B4-BE49-F238E27FC236}">
                  <a16:creationId xmlns:a16="http://schemas.microsoft.com/office/drawing/2014/main" id="{99278795-59D7-462C-B9F7-4A48FEEC2AF4}"/>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84">
              <a:extLst>
                <a:ext uri="{FF2B5EF4-FFF2-40B4-BE49-F238E27FC236}">
                  <a16:creationId xmlns:a16="http://schemas.microsoft.com/office/drawing/2014/main" id="{FE70E928-3538-4326-B398-08F64704B040}"/>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 name="scale_2">
            <a:extLst>
              <a:ext uri="{FF2B5EF4-FFF2-40B4-BE49-F238E27FC236}">
                <a16:creationId xmlns:a16="http://schemas.microsoft.com/office/drawing/2014/main" id="{03DC81D8-7401-46C1-A410-CDF5CFB20E71}"/>
              </a:ext>
            </a:extLst>
          </p:cNvPr>
          <p:cNvSpPr>
            <a:spLocks noChangeAspect="1" noEditPoints="1"/>
          </p:cNvSpPr>
          <p:nvPr/>
        </p:nvSpPr>
        <p:spPr bwMode="auto">
          <a:xfrm>
            <a:off x="605752" y="4647765"/>
            <a:ext cx="561043" cy="563393"/>
          </a:xfrm>
          <a:custGeom>
            <a:avLst/>
            <a:gdLst>
              <a:gd name="T0" fmla="*/ 185 w 239"/>
              <a:gd name="T1" fmla="*/ 0 h 240"/>
              <a:gd name="T2" fmla="*/ 239 w 239"/>
              <a:gd name="T3" fmla="*/ 0 h 240"/>
              <a:gd name="T4" fmla="*/ 239 w 239"/>
              <a:gd name="T5" fmla="*/ 54 h 240"/>
              <a:gd name="T6" fmla="*/ 167 w 239"/>
              <a:gd name="T7" fmla="*/ 0 h 240"/>
              <a:gd name="T8" fmla="*/ 0 w 239"/>
              <a:gd name="T9" fmla="*/ 0 h 240"/>
              <a:gd name="T10" fmla="*/ 0 w 239"/>
              <a:gd name="T11" fmla="*/ 240 h 240"/>
              <a:gd name="T12" fmla="*/ 239 w 239"/>
              <a:gd name="T13" fmla="*/ 240 h 240"/>
              <a:gd name="T14" fmla="*/ 239 w 239"/>
              <a:gd name="T15" fmla="*/ 74 h 240"/>
              <a:gd name="T16" fmla="*/ 147 w 239"/>
              <a:gd name="T17" fmla="*/ 92 h 240"/>
              <a:gd name="T18" fmla="*/ 239 w 239"/>
              <a:gd name="T19" fmla="*/ 0 h 240"/>
              <a:gd name="T20" fmla="*/ 127 w 239"/>
              <a:gd name="T21" fmla="*/ 240 h 240"/>
              <a:gd name="T22" fmla="*/ 127 w 239"/>
              <a:gd name="T23" fmla="*/ 112 h 240"/>
              <a:gd name="T24" fmla="*/ 0 w 239"/>
              <a:gd name="T25" fmla="*/ 1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40">
                <a:moveTo>
                  <a:pt x="185" y="0"/>
                </a:moveTo>
                <a:lnTo>
                  <a:pt x="239" y="0"/>
                </a:lnTo>
                <a:lnTo>
                  <a:pt x="239" y="54"/>
                </a:lnTo>
                <a:moveTo>
                  <a:pt x="167" y="0"/>
                </a:moveTo>
                <a:lnTo>
                  <a:pt x="0" y="0"/>
                </a:lnTo>
                <a:lnTo>
                  <a:pt x="0" y="240"/>
                </a:lnTo>
                <a:lnTo>
                  <a:pt x="239" y="240"/>
                </a:lnTo>
                <a:lnTo>
                  <a:pt x="239" y="74"/>
                </a:lnTo>
                <a:moveTo>
                  <a:pt x="147" y="92"/>
                </a:moveTo>
                <a:lnTo>
                  <a:pt x="239" y="0"/>
                </a:lnTo>
                <a:moveTo>
                  <a:pt x="127" y="240"/>
                </a:moveTo>
                <a:lnTo>
                  <a:pt x="127" y="112"/>
                </a:lnTo>
                <a:lnTo>
                  <a:pt x="0" y="112"/>
                </a:lnTo>
              </a:path>
            </a:pathLst>
          </a:custGeom>
          <a:noFill/>
          <a:ln w="1905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16" name="Group 15">
            <a:extLst>
              <a:ext uri="{FF2B5EF4-FFF2-40B4-BE49-F238E27FC236}">
                <a16:creationId xmlns:a16="http://schemas.microsoft.com/office/drawing/2014/main" id="{C196A3A6-CB1C-4760-AF93-BE0E39A09FD6}"/>
              </a:ext>
            </a:extLst>
          </p:cNvPr>
          <p:cNvGrpSpPr/>
          <p:nvPr/>
        </p:nvGrpSpPr>
        <p:grpSpPr>
          <a:xfrm>
            <a:off x="6444722" y="2051308"/>
            <a:ext cx="993584" cy="418190"/>
            <a:chOff x="556927" y="3779486"/>
            <a:chExt cx="892331" cy="375574"/>
          </a:xfrm>
        </p:grpSpPr>
        <p:grpSp>
          <p:nvGrpSpPr>
            <p:cNvPr id="22" name="Group 21">
              <a:extLst>
                <a:ext uri="{FF2B5EF4-FFF2-40B4-BE49-F238E27FC236}">
                  <a16:creationId xmlns:a16="http://schemas.microsoft.com/office/drawing/2014/main" id="{6BD0F4A4-FEE8-40E8-AE95-A235E9B4A4DF}"/>
                </a:ext>
              </a:extLst>
            </p:cNvPr>
            <p:cNvGrpSpPr/>
            <p:nvPr/>
          </p:nvGrpSpPr>
          <p:grpSpPr>
            <a:xfrm>
              <a:off x="1036224" y="3779486"/>
              <a:ext cx="413034" cy="95930"/>
              <a:chOff x="1101428" y="3763208"/>
              <a:chExt cx="413034" cy="95930"/>
            </a:xfrm>
          </p:grpSpPr>
          <p:sp>
            <p:nvSpPr>
              <p:cNvPr id="38" name="Freeform 22">
                <a:extLst>
                  <a:ext uri="{FF2B5EF4-FFF2-40B4-BE49-F238E27FC236}">
                    <a16:creationId xmlns:a16="http://schemas.microsoft.com/office/drawing/2014/main" id="{9BA217A1-4BD5-43F9-A50C-A379091653E2}"/>
                  </a:ext>
                </a:extLst>
              </p:cNvPr>
              <p:cNvSpPr>
                <a:spLocks/>
              </p:cNvSpPr>
              <p:nvPr/>
            </p:nvSpPr>
            <p:spPr bwMode="auto">
              <a:xfrm>
                <a:off x="122134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9" name="Freeform 23">
                <a:extLst>
                  <a:ext uri="{FF2B5EF4-FFF2-40B4-BE49-F238E27FC236}">
                    <a16:creationId xmlns:a16="http://schemas.microsoft.com/office/drawing/2014/main" id="{321A15B2-2673-4741-81D2-0F49B05E4001}"/>
                  </a:ext>
                </a:extLst>
              </p:cNvPr>
              <p:cNvSpPr>
                <a:spLocks/>
              </p:cNvSpPr>
              <p:nvPr/>
            </p:nvSpPr>
            <p:spPr bwMode="auto">
              <a:xfrm>
                <a:off x="1395881" y="3763208"/>
                <a:ext cx="0" cy="94598"/>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0" name="Freeform 24">
                <a:extLst>
                  <a:ext uri="{FF2B5EF4-FFF2-40B4-BE49-F238E27FC236}">
                    <a16:creationId xmlns:a16="http://schemas.microsoft.com/office/drawing/2014/main" id="{B02A23A6-7CA9-460B-9968-9DBBEF01B8FF}"/>
                  </a:ext>
                </a:extLst>
              </p:cNvPr>
              <p:cNvSpPr>
                <a:spLocks/>
              </p:cNvSpPr>
              <p:nvPr/>
            </p:nvSpPr>
            <p:spPr bwMode="auto">
              <a:xfrm>
                <a:off x="1101428" y="3763208"/>
                <a:ext cx="62621"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1" name="Freeform 25">
                <a:extLst>
                  <a:ext uri="{FF2B5EF4-FFF2-40B4-BE49-F238E27FC236}">
                    <a16:creationId xmlns:a16="http://schemas.microsoft.com/office/drawing/2014/main" id="{9B579A19-3C7E-4230-ABCA-F0C67F37A193}"/>
                  </a:ext>
                </a:extLst>
              </p:cNvPr>
              <p:cNvSpPr>
                <a:spLocks/>
              </p:cNvSpPr>
              <p:nvPr/>
            </p:nvSpPr>
            <p:spPr bwMode="auto">
              <a:xfrm>
                <a:off x="1278633" y="3763208"/>
                <a:ext cx="58624" cy="95930"/>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2" name="Freeform 26">
                <a:extLst>
                  <a:ext uri="{FF2B5EF4-FFF2-40B4-BE49-F238E27FC236}">
                    <a16:creationId xmlns:a16="http://schemas.microsoft.com/office/drawing/2014/main" id="{93B94A5A-084A-4FF4-AFB5-A0F008EEC797}"/>
                  </a:ext>
                </a:extLst>
              </p:cNvPr>
              <p:cNvSpPr>
                <a:spLocks/>
              </p:cNvSpPr>
              <p:nvPr/>
            </p:nvSpPr>
            <p:spPr bwMode="auto">
              <a:xfrm>
                <a:off x="1453173" y="3763208"/>
                <a:ext cx="61289" cy="9593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3" name="Group 22">
              <a:extLst>
                <a:ext uri="{FF2B5EF4-FFF2-40B4-BE49-F238E27FC236}">
                  <a16:creationId xmlns:a16="http://schemas.microsoft.com/office/drawing/2014/main" id="{46129084-5397-4164-87AF-7D85ABEAE637}"/>
                </a:ext>
              </a:extLst>
            </p:cNvPr>
            <p:cNvGrpSpPr/>
            <p:nvPr/>
          </p:nvGrpSpPr>
          <p:grpSpPr>
            <a:xfrm>
              <a:off x="1067236" y="3919761"/>
              <a:ext cx="351745" cy="95930"/>
              <a:chOff x="1132440" y="4078979"/>
              <a:chExt cx="351745" cy="95930"/>
            </a:xfrm>
          </p:grpSpPr>
          <p:sp>
            <p:nvSpPr>
              <p:cNvPr id="33" name="Freeform 27">
                <a:extLst>
                  <a:ext uri="{FF2B5EF4-FFF2-40B4-BE49-F238E27FC236}">
                    <a16:creationId xmlns:a16="http://schemas.microsoft.com/office/drawing/2014/main" id="{6F7A2860-7914-47FE-BDDB-0F91A6B0D9DC}"/>
                  </a:ext>
                </a:extLst>
              </p:cNvPr>
              <p:cNvSpPr>
                <a:spLocks/>
              </p:cNvSpPr>
              <p:nvPr/>
            </p:nvSpPr>
            <p:spPr bwMode="auto">
              <a:xfrm>
                <a:off x="1132440"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4" name="Freeform 28">
                <a:extLst>
                  <a:ext uri="{FF2B5EF4-FFF2-40B4-BE49-F238E27FC236}">
                    <a16:creationId xmlns:a16="http://schemas.microsoft.com/office/drawing/2014/main" id="{05704D26-DAB0-482D-B006-E127921F18DF}"/>
                  </a:ext>
                </a:extLst>
              </p:cNvPr>
              <p:cNvSpPr>
                <a:spLocks/>
              </p:cNvSpPr>
              <p:nvPr/>
            </p:nvSpPr>
            <p:spPr bwMode="auto">
              <a:xfrm>
                <a:off x="130964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5" name="Freeform 29">
                <a:extLst>
                  <a:ext uri="{FF2B5EF4-FFF2-40B4-BE49-F238E27FC236}">
                    <a16:creationId xmlns:a16="http://schemas.microsoft.com/office/drawing/2014/main" id="{73A9A7DF-7381-473E-8955-53BF8DB1119F}"/>
                  </a:ext>
                </a:extLst>
              </p:cNvPr>
              <p:cNvSpPr>
                <a:spLocks/>
              </p:cNvSpPr>
              <p:nvPr/>
            </p:nvSpPr>
            <p:spPr bwMode="auto">
              <a:xfrm>
                <a:off x="1484185" y="4078979"/>
                <a:ext cx="0" cy="9593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6" name="Freeform 30">
                <a:extLst>
                  <a:ext uri="{FF2B5EF4-FFF2-40B4-BE49-F238E27FC236}">
                    <a16:creationId xmlns:a16="http://schemas.microsoft.com/office/drawing/2014/main" id="{D7D0C83B-340C-460A-BB0D-24366F940891}"/>
                  </a:ext>
                </a:extLst>
              </p:cNvPr>
              <p:cNvSpPr>
                <a:spLocks/>
              </p:cNvSpPr>
              <p:nvPr/>
            </p:nvSpPr>
            <p:spPr bwMode="auto">
              <a:xfrm>
                <a:off x="1189732" y="4078979"/>
                <a:ext cx="62621" cy="9593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7" name="Freeform 31">
                <a:extLst>
                  <a:ext uri="{FF2B5EF4-FFF2-40B4-BE49-F238E27FC236}">
                    <a16:creationId xmlns:a16="http://schemas.microsoft.com/office/drawing/2014/main" id="{A515A72D-9AA9-4562-AAE9-E975BD6A74A1}"/>
                  </a:ext>
                </a:extLst>
              </p:cNvPr>
              <p:cNvSpPr>
                <a:spLocks/>
              </p:cNvSpPr>
              <p:nvPr/>
            </p:nvSpPr>
            <p:spPr bwMode="auto">
              <a:xfrm>
                <a:off x="1366937" y="4078979"/>
                <a:ext cx="58624" cy="9593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4" name="Group 23">
              <a:extLst>
                <a:ext uri="{FF2B5EF4-FFF2-40B4-BE49-F238E27FC236}">
                  <a16:creationId xmlns:a16="http://schemas.microsoft.com/office/drawing/2014/main" id="{A1FB3105-8246-43F6-9BDC-29E974154C9B}"/>
                </a:ext>
              </a:extLst>
            </p:cNvPr>
            <p:cNvGrpSpPr/>
            <p:nvPr/>
          </p:nvGrpSpPr>
          <p:grpSpPr>
            <a:xfrm>
              <a:off x="1035338" y="4060462"/>
              <a:ext cx="411702" cy="94598"/>
              <a:chOff x="1100542" y="3925757"/>
              <a:chExt cx="411702" cy="94598"/>
            </a:xfrm>
          </p:grpSpPr>
          <p:sp>
            <p:nvSpPr>
              <p:cNvPr id="28" name="Freeform 33">
                <a:extLst>
                  <a:ext uri="{FF2B5EF4-FFF2-40B4-BE49-F238E27FC236}">
                    <a16:creationId xmlns:a16="http://schemas.microsoft.com/office/drawing/2014/main" id="{0442AC8A-D87C-4F58-A1CC-E0C20D49CCFE}"/>
                  </a:ext>
                </a:extLst>
              </p:cNvPr>
              <p:cNvSpPr>
                <a:spLocks/>
              </p:cNvSpPr>
              <p:nvPr/>
            </p:nvSpPr>
            <p:spPr bwMode="auto">
              <a:xfrm>
                <a:off x="1220455"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9" name="Freeform 34">
                <a:extLst>
                  <a:ext uri="{FF2B5EF4-FFF2-40B4-BE49-F238E27FC236}">
                    <a16:creationId xmlns:a16="http://schemas.microsoft.com/office/drawing/2014/main" id="{F7D86E44-D669-49C0-B475-8951B649798C}"/>
                  </a:ext>
                </a:extLst>
              </p:cNvPr>
              <p:cNvSpPr>
                <a:spLocks/>
              </p:cNvSpPr>
              <p:nvPr/>
            </p:nvSpPr>
            <p:spPr bwMode="auto">
              <a:xfrm>
                <a:off x="1393663" y="3925757"/>
                <a:ext cx="0" cy="90601"/>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0" name="Freeform 35">
                <a:extLst>
                  <a:ext uri="{FF2B5EF4-FFF2-40B4-BE49-F238E27FC236}">
                    <a16:creationId xmlns:a16="http://schemas.microsoft.com/office/drawing/2014/main" id="{5B836034-3363-4BA5-83FB-E083B03B84AE}"/>
                  </a:ext>
                </a:extLst>
              </p:cNvPr>
              <p:cNvSpPr>
                <a:spLocks/>
              </p:cNvSpPr>
              <p:nvPr/>
            </p:nvSpPr>
            <p:spPr bwMode="auto">
              <a:xfrm>
                <a:off x="1100542" y="3925757"/>
                <a:ext cx="61289" cy="94598"/>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1" name="Freeform 36">
                <a:extLst>
                  <a:ext uri="{FF2B5EF4-FFF2-40B4-BE49-F238E27FC236}">
                    <a16:creationId xmlns:a16="http://schemas.microsoft.com/office/drawing/2014/main" id="{39ADE84F-FE28-4192-A0C0-3DC5F4A53170}"/>
                  </a:ext>
                </a:extLst>
              </p:cNvPr>
              <p:cNvSpPr>
                <a:spLocks/>
              </p:cNvSpPr>
              <p:nvPr/>
            </p:nvSpPr>
            <p:spPr bwMode="auto">
              <a:xfrm>
                <a:off x="127774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32" name="Freeform 37">
                <a:extLst>
                  <a:ext uri="{FF2B5EF4-FFF2-40B4-BE49-F238E27FC236}">
                    <a16:creationId xmlns:a16="http://schemas.microsoft.com/office/drawing/2014/main" id="{52EA30F1-C412-4836-AD5D-906325A54F66}"/>
                  </a:ext>
                </a:extLst>
              </p:cNvPr>
              <p:cNvSpPr>
                <a:spLocks/>
              </p:cNvSpPr>
              <p:nvPr/>
            </p:nvSpPr>
            <p:spPr bwMode="auto">
              <a:xfrm>
                <a:off x="1452287" y="3925757"/>
                <a:ext cx="59957" cy="94598"/>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cxnSp>
          <p:nvCxnSpPr>
            <p:cNvPr id="25" name="Straight Connector 24">
              <a:extLst>
                <a:ext uri="{FF2B5EF4-FFF2-40B4-BE49-F238E27FC236}">
                  <a16:creationId xmlns:a16="http://schemas.microsoft.com/office/drawing/2014/main" id="{3257276E-5DDF-4A97-8BAA-8B36CD3420C3}"/>
                </a:ext>
              </a:extLst>
            </p:cNvPr>
            <p:cNvCxnSpPr/>
            <p:nvPr/>
          </p:nvCxnSpPr>
          <p:spPr>
            <a:xfrm>
              <a:off x="629385" y="3831721"/>
              <a:ext cx="304061" cy="0"/>
            </a:xfrm>
            <a:prstGeom prst="line">
              <a:avLst/>
            </a:prstGeom>
            <a:grpFill/>
            <a:ln w="19050" cap="flat">
              <a:solidFill>
                <a:schemeClr val="tx2"/>
              </a:solidFill>
              <a:prstDash val="solid"/>
              <a:miter lim="800000"/>
              <a:headEnd/>
              <a:tailEnd/>
            </a:ln>
          </p:spPr>
        </p:cxnSp>
        <p:cxnSp>
          <p:nvCxnSpPr>
            <p:cNvPr id="26" name="Straight Connector 25">
              <a:extLst>
                <a:ext uri="{FF2B5EF4-FFF2-40B4-BE49-F238E27FC236}">
                  <a16:creationId xmlns:a16="http://schemas.microsoft.com/office/drawing/2014/main" id="{E7117C6B-A82C-4CFB-B863-06C6CFD67128}"/>
                </a:ext>
              </a:extLst>
            </p:cNvPr>
            <p:cNvCxnSpPr/>
            <p:nvPr/>
          </p:nvCxnSpPr>
          <p:spPr>
            <a:xfrm>
              <a:off x="556927" y="3967726"/>
              <a:ext cx="376518" cy="0"/>
            </a:xfrm>
            <a:prstGeom prst="line">
              <a:avLst/>
            </a:prstGeom>
            <a:grpFill/>
            <a:ln w="19050" cap="flat">
              <a:solidFill>
                <a:schemeClr val="tx2"/>
              </a:solidFill>
              <a:prstDash val="solid"/>
              <a:miter lim="800000"/>
              <a:headEnd/>
              <a:tailEnd/>
            </a:ln>
          </p:spPr>
        </p:cxnSp>
        <p:cxnSp>
          <p:nvCxnSpPr>
            <p:cNvPr id="27" name="Straight Connector 26">
              <a:extLst>
                <a:ext uri="{FF2B5EF4-FFF2-40B4-BE49-F238E27FC236}">
                  <a16:creationId xmlns:a16="http://schemas.microsoft.com/office/drawing/2014/main" id="{5B91A671-808D-4131-9F1F-5004D4B0E240}"/>
                </a:ext>
              </a:extLst>
            </p:cNvPr>
            <p:cNvCxnSpPr/>
            <p:nvPr/>
          </p:nvCxnSpPr>
          <p:spPr>
            <a:xfrm>
              <a:off x="750566" y="4111602"/>
              <a:ext cx="182880" cy="0"/>
            </a:xfrm>
            <a:prstGeom prst="line">
              <a:avLst/>
            </a:prstGeom>
            <a:grpFill/>
            <a:ln w="19050" cap="flat">
              <a:solidFill>
                <a:schemeClr val="tx2"/>
              </a:solidFill>
              <a:prstDash val="solid"/>
              <a:miter lim="800000"/>
              <a:headEnd/>
              <a:tailEnd/>
            </a:ln>
          </p:spPr>
        </p:cxnSp>
      </p:grpSp>
      <p:grpSp>
        <p:nvGrpSpPr>
          <p:cNvPr id="17" name="Group 16">
            <a:extLst>
              <a:ext uri="{FF2B5EF4-FFF2-40B4-BE49-F238E27FC236}">
                <a16:creationId xmlns:a16="http://schemas.microsoft.com/office/drawing/2014/main" id="{F4841703-1B0B-4F0C-AC57-5CC5FFAFEF51}"/>
              </a:ext>
            </a:extLst>
          </p:cNvPr>
          <p:cNvGrpSpPr/>
          <p:nvPr/>
        </p:nvGrpSpPr>
        <p:grpSpPr>
          <a:xfrm>
            <a:off x="6805375" y="4603204"/>
            <a:ext cx="647284" cy="654591"/>
            <a:chOff x="1015534" y="3888331"/>
            <a:chExt cx="412517" cy="417174"/>
          </a:xfrm>
        </p:grpSpPr>
        <p:sp>
          <p:nvSpPr>
            <p:cNvPr id="18" name="Freeform 938">
              <a:extLst>
                <a:ext uri="{FF2B5EF4-FFF2-40B4-BE49-F238E27FC236}">
                  <a16:creationId xmlns:a16="http://schemas.microsoft.com/office/drawing/2014/main" id="{BF4DB6F1-C36B-4CF2-A4B6-303EE5352D77}"/>
                </a:ext>
              </a:extLst>
            </p:cNvPr>
            <p:cNvSpPr/>
            <p:nvPr/>
          </p:nvSpPr>
          <p:spPr>
            <a:xfrm>
              <a:off x="1015534" y="3888331"/>
              <a:ext cx="205394" cy="415479"/>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19" name="Freeform 939">
              <a:extLst>
                <a:ext uri="{FF2B5EF4-FFF2-40B4-BE49-F238E27FC236}">
                  <a16:creationId xmlns:a16="http://schemas.microsoft.com/office/drawing/2014/main" id="{530BEB19-4302-4554-BE88-B791FC1EB2D3}"/>
                </a:ext>
              </a:extLst>
            </p:cNvPr>
            <p:cNvSpPr/>
            <p:nvPr/>
          </p:nvSpPr>
          <p:spPr>
            <a:xfrm>
              <a:off x="1274918" y="3888331"/>
              <a:ext cx="79810" cy="179572"/>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0" name="Freeform 941">
              <a:extLst>
                <a:ext uri="{FF2B5EF4-FFF2-40B4-BE49-F238E27FC236}">
                  <a16:creationId xmlns:a16="http://schemas.microsoft.com/office/drawing/2014/main" id="{3DED0EA8-B850-4B59-9D2C-CAD18CC92D19}"/>
                </a:ext>
              </a:extLst>
            </p:cNvPr>
            <p:cNvSpPr/>
            <p:nvPr/>
          </p:nvSpPr>
          <p:spPr bwMode="auto">
            <a:xfrm>
              <a:off x="1261772" y="4161648"/>
              <a:ext cx="123308" cy="78468"/>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1" name="Oval 20">
              <a:extLst>
                <a:ext uri="{FF2B5EF4-FFF2-40B4-BE49-F238E27FC236}">
                  <a16:creationId xmlns:a16="http://schemas.microsoft.com/office/drawing/2014/main" id="{C5117A82-BBDA-4040-8A8F-D04BC812F854}"/>
                </a:ext>
              </a:extLst>
            </p:cNvPr>
            <p:cNvSpPr/>
            <p:nvPr/>
          </p:nvSpPr>
          <p:spPr bwMode="auto">
            <a:xfrm>
              <a:off x="1218800" y="4096257"/>
              <a:ext cx="209251" cy="209248"/>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13417681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A8C1E5-61B1-4C83-9F7D-478F8E8FDA8B}"/>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a:solidFill>
                  <a:srgbClr val="A80000"/>
                </a:solidFill>
                <a:latin typeface="Segoe UI Semilight" panose="020B0402040204020203" pitchFamily="34" charset="0"/>
                <a:cs typeface="Segoe UI Semilight" panose="020B0402040204020203" pitchFamily="34" charset="0"/>
              </a:rPr>
              <a:t>Step 7 – Monitor a run</a:t>
            </a:r>
          </a:p>
        </p:txBody>
      </p:sp>
      <p:sp>
        <p:nvSpPr>
          <p:cNvPr id="6" name="Rectangle 5">
            <a:extLst>
              <a:ext uri="{FF2B5EF4-FFF2-40B4-BE49-F238E27FC236}">
                <a16:creationId xmlns:a16="http://schemas.microsoft.com/office/drawing/2014/main" id="{412543CE-EE76-48F0-9F70-139998E2EDB4}"/>
              </a:ext>
            </a:extLst>
          </p:cNvPr>
          <p:cNvSpPr/>
          <p:nvPr/>
        </p:nvSpPr>
        <p:spPr>
          <a:xfrm>
            <a:off x="512956" y="1070282"/>
            <a:ext cx="11485756" cy="635559"/>
          </a:xfrm>
          <a:prstGeom prst="rect">
            <a:avLst/>
          </a:prstGeom>
        </p:spPr>
        <p:txBody>
          <a:bodyPr wrap="square">
            <a:spAutoFit/>
          </a:bodyPr>
          <a:lstStyle/>
          <a:p>
            <a:r>
              <a:rPr lang="en-US"/>
              <a:t>You can watch the progress of the run with a Jupyter widget. The widget is asynchronous and provides live updates every 10-15 seconds until the job completes.</a:t>
            </a:r>
          </a:p>
        </p:txBody>
      </p:sp>
      <p:sp>
        <p:nvSpPr>
          <p:cNvPr id="7" name="Rectangle 6">
            <a:extLst>
              <a:ext uri="{FF2B5EF4-FFF2-40B4-BE49-F238E27FC236}">
                <a16:creationId xmlns:a16="http://schemas.microsoft.com/office/drawing/2014/main" id="{5DE96E21-58E2-40D6-8034-F75195993026}"/>
              </a:ext>
            </a:extLst>
          </p:cNvPr>
          <p:cNvSpPr/>
          <p:nvPr/>
        </p:nvSpPr>
        <p:spPr>
          <a:xfrm>
            <a:off x="587375" y="1817678"/>
            <a:ext cx="11151142" cy="640080"/>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azureml.widgets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RunDetails</a:t>
            </a:r>
            <a:r>
              <a:rPr lang="en-US" sz="1600">
                <a:solidFill>
                  <a:srgbClr val="000000"/>
                </a:solidFill>
                <a:latin typeface="Consolas" panose="020B0609020204030204" pitchFamily="49" charset="0"/>
              </a:rPr>
              <a:t>(run).show()</a:t>
            </a:r>
            <a:endParaRPr lang="en-US" sz="1600"/>
          </a:p>
        </p:txBody>
      </p:sp>
      <p:sp>
        <p:nvSpPr>
          <p:cNvPr id="8" name="Rectangle 7">
            <a:extLst>
              <a:ext uri="{FF2B5EF4-FFF2-40B4-BE49-F238E27FC236}">
                <a16:creationId xmlns:a16="http://schemas.microsoft.com/office/drawing/2014/main" id="{204A1994-46D0-46BC-9B08-1B76ADFEE574}"/>
              </a:ext>
            </a:extLst>
          </p:cNvPr>
          <p:cNvSpPr/>
          <p:nvPr/>
        </p:nvSpPr>
        <p:spPr>
          <a:xfrm>
            <a:off x="512955" y="2653754"/>
            <a:ext cx="7278029" cy="363946"/>
          </a:xfrm>
          <a:prstGeom prst="rect">
            <a:avLst/>
          </a:prstGeom>
        </p:spPr>
        <p:txBody>
          <a:bodyPr wrap="square">
            <a:spAutoFit/>
          </a:bodyPr>
          <a:lstStyle/>
          <a:p>
            <a:r>
              <a:rPr lang="en-US">
                <a:solidFill>
                  <a:srgbClr val="000000"/>
                </a:solidFill>
                <a:latin typeface="Segoe UI" panose="020B0502040204020203" pitchFamily="34" charset="0"/>
              </a:rPr>
              <a:t>Here is a still snapshot of the widget shown at the end of training:</a:t>
            </a:r>
          </a:p>
        </p:txBody>
      </p:sp>
      <p:pic>
        <p:nvPicPr>
          <p:cNvPr id="10" name="Picture 9">
            <a:extLst>
              <a:ext uri="{FF2B5EF4-FFF2-40B4-BE49-F238E27FC236}">
                <a16:creationId xmlns:a16="http://schemas.microsoft.com/office/drawing/2014/main" id="{2FCB7C68-1EA6-4D37-B7DB-9C9ED2627F00}"/>
              </a:ext>
            </a:extLst>
          </p:cNvPr>
          <p:cNvPicPr>
            <a:picLocks noChangeAspect="1"/>
          </p:cNvPicPr>
          <p:nvPr/>
        </p:nvPicPr>
        <p:blipFill>
          <a:blip r:embed="rId2"/>
          <a:stretch>
            <a:fillRect/>
          </a:stretch>
        </p:blipFill>
        <p:spPr>
          <a:xfrm>
            <a:off x="587375" y="3230666"/>
            <a:ext cx="8051103" cy="2891687"/>
          </a:xfrm>
          <a:prstGeom prst="rect">
            <a:avLst/>
          </a:prstGeom>
        </p:spPr>
      </p:pic>
    </p:spTree>
    <p:extLst>
      <p:ext uri="{BB962C8B-B14F-4D97-AF65-F5344CB8AC3E}">
        <p14:creationId xmlns:p14="http://schemas.microsoft.com/office/powerpoint/2010/main" val="84374323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6192-9331-40ED-A9D2-F51FE6D97F5B}"/>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a:solidFill>
                  <a:srgbClr val="A80000"/>
                </a:solidFill>
                <a:latin typeface="Segoe UI Semilight" panose="020B0402040204020203" pitchFamily="34" charset="0"/>
                <a:cs typeface="Segoe UI Semilight" panose="020B0402040204020203" pitchFamily="34" charset="0"/>
              </a:rPr>
              <a:t>Step 8 – See the results</a:t>
            </a:r>
          </a:p>
        </p:txBody>
      </p:sp>
      <p:sp>
        <p:nvSpPr>
          <p:cNvPr id="5" name="Rectangle 4">
            <a:extLst>
              <a:ext uri="{FF2B5EF4-FFF2-40B4-BE49-F238E27FC236}">
                <a16:creationId xmlns:a16="http://schemas.microsoft.com/office/drawing/2014/main" id="{DCC1A479-F875-480F-8233-5D1975E81DB4}"/>
              </a:ext>
            </a:extLst>
          </p:cNvPr>
          <p:cNvSpPr/>
          <p:nvPr/>
        </p:nvSpPr>
        <p:spPr>
          <a:xfrm>
            <a:off x="475786" y="1070282"/>
            <a:ext cx="11597268" cy="635559"/>
          </a:xfrm>
          <a:prstGeom prst="rect">
            <a:avLst/>
          </a:prstGeom>
        </p:spPr>
        <p:txBody>
          <a:bodyPr wrap="square">
            <a:spAutoFit/>
          </a:bodyPr>
          <a:lstStyle/>
          <a:p>
            <a:r>
              <a:rPr lang="en-US"/>
              <a:t>As model training and monitoring happen in the background. Wait until the model has completed training before running more code. Use </a:t>
            </a:r>
            <a:r>
              <a:rPr lang="en-US" i="1" err="1">
                <a:solidFill>
                  <a:schemeClr val="accent1"/>
                </a:solidFill>
              </a:rPr>
              <a:t>wait_for_completion</a:t>
            </a:r>
            <a:r>
              <a:rPr lang="en-US" i="1">
                <a:solidFill>
                  <a:schemeClr val="accent1"/>
                </a:solidFill>
              </a:rPr>
              <a:t> </a:t>
            </a:r>
            <a:r>
              <a:rPr lang="en-US"/>
              <a:t>to show when the model training is complete</a:t>
            </a:r>
          </a:p>
        </p:txBody>
      </p:sp>
      <p:sp>
        <p:nvSpPr>
          <p:cNvPr id="6" name="Rectangle 5">
            <a:extLst>
              <a:ext uri="{FF2B5EF4-FFF2-40B4-BE49-F238E27FC236}">
                <a16:creationId xmlns:a16="http://schemas.microsoft.com/office/drawing/2014/main" id="{F488563A-0C7D-4ABC-B8D7-27AF534D4B09}"/>
              </a:ext>
            </a:extLst>
          </p:cNvPr>
          <p:cNvSpPr/>
          <p:nvPr/>
        </p:nvSpPr>
        <p:spPr>
          <a:xfrm>
            <a:off x="587375" y="2739514"/>
            <a:ext cx="11195747" cy="1077218"/>
          </a:xfrm>
          <a:prstGeom prst="rect">
            <a:avLst/>
          </a:prstGeom>
          <a:solidFill>
            <a:schemeClr val="bg1">
              <a:lumMod val="95000"/>
            </a:schemeClr>
          </a:solidFill>
        </p:spPr>
        <p:txBody>
          <a:bodyPr wrap="square">
            <a:spAutoFit/>
          </a:bodyPr>
          <a:lstStyle/>
          <a:p>
            <a:r>
              <a:rPr lang="en-US" sz="1600" err="1">
                <a:solidFill>
                  <a:srgbClr val="000000"/>
                </a:solidFill>
                <a:latin typeface="Consolas" panose="020B0609020204030204" pitchFamily="49" charset="0"/>
              </a:rPr>
              <a:t>run.wait_for_completion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show_output</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False</a:t>
            </a:r>
            <a:r>
              <a:rPr lang="en-US" sz="1600">
                <a:solidFill>
                  <a:srgbClr val="000000"/>
                </a:solidFill>
                <a:latin typeface="Consolas" panose="020B0609020204030204" pitchFamily="49" charset="0"/>
              </a:rPr>
              <a:t>)</a:t>
            </a:r>
          </a:p>
          <a:p>
            <a:endParaRPr lang="en-US" sz="1600">
              <a:solidFill>
                <a:srgbClr val="008000"/>
              </a:solidFill>
              <a:latin typeface="Consolas" panose="020B0609020204030204" pitchFamily="49" charset="0"/>
            </a:endParaRPr>
          </a:p>
          <a:p>
            <a:r>
              <a:rPr lang="en-US" sz="1600">
                <a:solidFill>
                  <a:srgbClr val="008000"/>
                </a:solidFill>
                <a:latin typeface="Consolas" panose="020B0609020204030204" pitchFamily="49" charset="0"/>
              </a:rPr>
              <a:t># now there is a trained model on the remote cluster</a:t>
            </a:r>
          </a:p>
          <a:p>
            <a:r>
              <a:rPr lang="en-US" sz="1600">
                <a:latin typeface="Consolas" panose="020B0609020204030204" pitchFamily="49" charset="0"/>
              </a:rPr>
              <a:t>print(</a:t>
            </a:r>
            <a:r>
              <a:rPr lang="en-US" sz="1600" err="1">
                <a:latin typeface="Consolas" panose="020B0609020204030204" pitchFamily="49" charset="0"/>
              </a:rPr>
              <a:t>run.get_metrics</a:t>
            </a:r>
            <a:r>
              <a:rPr lang="en-US" sz="1600">
                <a:latin typeface="Consolas" panose="020B0609020204030204" pitchFamily="49" charset="0"/>
              </a:rPr>
              <a:t>())</a:t>
            </a:r>
          </a:p>
        </p:txBody>
      </p:sp>
      <p:sp>
        <p:nvSpPr>
          <p:cNvPr id="7" name="Rectangle 6">
            <a:extLst>
              <a:ext uri="{FF2B5EF4-FFF2-40B4-BE49-F238E27FC236}">
                <a16:creationId xmlns:a16="http://schemas.microsoft.com/office/drawing/2014/main" id="{4F547448-8A14-43E4-9F7C-379F15E6E696}"/>
              </a:ext>
            </a:extLst>
          </p:cNvPr>
          <p:cNvSpPr/>
          <p:nvPr/>
        </p:nvSpPr>
        <p:spPr>
          <a:xfrm>
            <a:off x="5037194" y="5049130"/>
            <a:ext cx="4497659" cy="363946"/>
          </a:xfrm>
          <a:prstGeom prst="rect">
            <a:avLst/>
          </a:prstGeom>
          <a:solidFill>
            <a:schemeClr val="bg2"/>
          </a:solidFill>
        </p:spPr>
        <p:txBody>
          <a:bodyPr wrap="square">
            <a:spAutoFit/>
          </a:bodyPr>
          <a:lstStyle/>
          <a:p>
            <a:r>
              <a:rPr lang="en-US">
                <a:solidFill>
                  <a:srgbClr val="000000"/>
                </a:solidFill>
                <a:latin typeface="Consolas Light"/>
              </a:rPr>
              <a:t>{'regularization rate': 0.8, 'accuracy': 0.9204}</a:t>
            </a:r>
            <a:endParaRPr lang="en-US">
              <a:latin typeface="Consolas Light"/>
            </a:endParaRPr>
          </a:p>
        </p:txBody>
      </p:sp>
      <p:sp>
        <p:nvSpPr>
          <p:cNvPr id="8" name="TextBox 7">
            <a:extLst>
              <a:ext uri="{FF2B5EF4-FFF2-40B4-BE49-F238E27FC236}">
                <a16:creationId xmlns:a16="http://schemas.microsoft.com/office/drawing/2014/main" id="{7D513A4B-8FD3-402E-BB35-4EEAE31B0096}"/>
              </a:ext>
            </a:extLst>
          </p:cNvPr>
          <p:cNvSpPr txBox="1"/>
          <p:nvPr/>
        </p:nvSpPr>
        <p:spPr>
          <a:xfrm>
            <a:off x="5037194" y="4550532"/>
            <a:ext cx="596962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Displays the accuracy of the model. You should see an output that looks like this.</a:t>
            </a:r>
          </a:p>
        </p:txBody>
      </p:sp>
      <p:cxnSp>
        <p:nvCxnSpPr>
          <p:cNvPr id="10" name="Connector: Elbow 9">
            <a:extLst>
              <a:ext uri="{FF2B5EF4-FFF2-40B4-BE49-F238E27FC236}">
                <a16:creationId xmlns:a16="http://schemas.microsoft.com/office/drawing/2014/main" id="{422B70B1-C999-4DF0-8B58-4FB778ABCB46}"/>
              </a:ext>
            </a:extLst>
          </p:cNvPr>
          <p:cNvCxnSpPr/>
          <p:nvPr/>
        </p:nvCxnSpPr>
        <p:spPr>
          <a:xfrm>
            <a:off x="3391644" y="3618103"/>
            <a:ext cx="1479396" cy="1115122"/>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08B49F7-85E3-4647-B313-A8E6D7F058DB}"/>
              </a:ext>
            </a:extLst>
          </p:cNvPr>
          <p:cNvSpPr/>
          <p:nvPr/>
        </p:nvSpPr>
        <p:spPr>
          <a:xfrm>
            <a:off x="6010690" y="2156126"/>
            <a:ext cx="2959977" cy="246221"/>
          </a:xfrm>
          <a:prstGeom prst="rect">
            <a:avLst/>
          </a:prstGeom>
          <a:noFill/>
        </p:spPr>
        <p:txBody>
          <a:bodyPr wrap="square" lIns="0" tIns="0" rIns="0" bIns="0" rtlCol="0">
            <a:spAutoFit/>
          </a:bodyPr>
          <a:lstStyle/>
          <a:p>
            <a:r>
              <a:rPr lang="en-US" sz="1600">
                <a:gradFill>
                  <a:gsLst>
                    <a:gs pos="2917">
                      <a:schemeClr val="tx1"/>
                    </a:gs>
                    <a:gs pos="30000">
                      <a:schemeClr val="tx1"/>
                    </a:gs>
                  </a:gsLst>
                  <a:lin ang="5400000" scaled="0"/>
                </a:gradFill>
              </a:rPr>
              <a:t>Specify ‘True’ for a verbose log</a:t>
            </a:r>
          </a:p>
        </p:txBody>
      </p:sp>
      <p:cxnSp>
        <p:nvCxnSpPr>
          <p:cNvPr id="13" name="Connector: Elbow 12">
            <a:extLst>
              <a:ext uri="{FF2B5EF4-FFF2-40B4-BE49-F238E27FC236}">
                <a16:creationId xmlns:a16="http://schemas.microsoft.com/office/drawing/2014/main" id="{CAD64FFE-381E-460B-A0DE-A38AC535B03E}"/>
              </a:ext>
            </a:extLst>
          </p:cNvPr>
          <p:cNvCxnSpPr>
            <a:cxnSpLocks/>
          </p:cNvCxnSpPr>
          <p:nvPr/>
        </p:nvCxnSpPr>
        <p:spPr>
          <a:xfrm flipV="1">
            <a:off x="4939059" y="2279237"/>
            <a:ext cx="981307" cy="457200"/>
          </a:xfrm>
          <a:prstGeom prst="bentConnector3">
            <a:avLst>
              <a:gd name="adj1" fmla="val 75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8346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00E5D-7DCB-4DFF-941B-471DB0683F96}"/>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a:solidFill>
                  <a:srgbClr val="A80000"/>
                </a:solidFill>
                <a:latin typeface="Segoe UI Semilight" panose="020B0402040204020203" pitchFamily="34" charset="0"/>
                <a:cs typeface="Segoe UI Semilight" panose="020B0402040204020203" pitchFamily="34" charset="0"/>
              </a:rPr>
              <a:t>Step 9 – Register the model</a:t>
            </a:r>
          </a:p>
        </p:txBody>
      </p:sp>
      <p:sp>
        <p:nvSpPr>
          <p:cNvPr id="3" name="Rectangle 2">
            <a:extLst>
              <a:ext uri="{FF2B5EF4-FFF2-40B4-BE49-F238E27FC236}">
                <a16:creationId xmlns:a16="http://schemas.microsoft.com/office/drawing/2014/main" id="{99CAB81C-F9BC-45F6-A70D-DA871C3AA05F}"/>
              </a:ext>
            </a:extLst>
          </p:cNvPr>
          <p:cNvSpPr/>
          <p:nvPr/>
        </p:nvSpPr>
        <p:spPr>
          <a:xfrm>
            <a:off x="367863" y="2167374"/>
            <a:ext cx="11522927" cy="1708160"/>
          </a:xfrm>
          <a:prstGeom prst="rect">
            <a:avLst/>
          </a:prstGeom>
        </p:spPr>
        <p:txBody>
          <a:bodyPr wrap="square">
            <a:spAutoFit/>
          </a:bodyPr>
          <a:lstStyle/>
          <a:p>
            <a:pPr>
              <a:spcAft>
                <a:spcPts val="600"/>
              </a:spcAft>
            </a:pPr>
            <a:r>
              <a:rPr lang="en-US" sz="1800">
                <a:latin typeface="Segoe UI Semilight" panose="020B0402040204020203" pitchFamily="34" charset="0"/>
                <a:cs typeface="Segoe UI Semilight" panose="020B0402040204020203" pitchFamily="34" charset="0"/>
              </a:rPr>
              <a:t>This wrote the file ‘</a:t>
            </a:r>
            <a:r>
              <a:rPr lang="en-US" sz="1800">
                <a:solidFill>
                  <a:schemeClr val="accent1"/>
                </a:solidFill>
                <a:latin typeface="Segoe UI Semilight" panose="020B0402040204020203" pitchFamily="34" charset="0"/>
                <a:cs typeface="Segoe UI Semilight" panose="020B0402040204020203" pitchFamily="34" charset="0"/>
              </a:rPr>
              <a:t>outputs/</a:t>
            </a:r>
            <a:r>
              <a:rPr lang="en-US" sz="1800" err="1">
                <a:solidFill>
                  <a:schemeClr val="accent1"/>
                </a:solidFill>
                <a:latin typeface="Segoe UI Semilight" panose="020B0402040204020203" pitchFamily="34" charset="0"/>
                <a:cs typeface="Segoe UI Semilight" panose="020B0402040204020203" pitchFamily="34" charset="0"/>
              </a:rPr>
              <a:t>sklearn_mnist_model.pkl</a:t>
            </a:r>
            <a:r>
              <a:rPr lang="en-US" sz="1800">
                <a:latin typeface="Segoe UI Semilight" panose="020B0402040204020203" pitchFamily="34" charset="0"/>
                <a:cs typeface="Segoe UI Semilight" panose="020B0402040204020203" pitchFamily="34" charset="0"/>
              </a:rPr>
              <a:t>’ in a directory named ‘</a:t>
            </a:r>
            <a:r>
              <a:rPr lang="en-US" sz="1800">
                <a:solidFill>
                  <a:schemeClr val="accent1"/>
                </a:solidFill>
                <a:latin typeface="Segoe UI Semilight" panose="020B0402040204020203" pitchFamily="34" charset="0"/>
                <a:cs typeface="Segoe UI Semilight" panose="020B0402040204020203" pitchFamily="34" charset="0"/>
              </a:rPr>
              <a:t>outputs</a:t>
            </a:r>
            <a:r>
              <a:rPr lang="en-US" sz="1800">
                <a:latin typeface="Segoe UI Semilight" panose="020B0402040204020203" pitchFamily="34" charset="0"/>
                <a:cs typeface="Segoe UI Semilight" panose="020B0402040204020203" pitchFamily="34" charset="0"/>
              </a:rPr>
              <a:t>’ in the VM of the cluster where the job is executed. </a:t>
            </a:r>
          </a:p>
          <a:p>
            <a:pPr marL="285750" indent="-285750">
              <a:spcAft>
                <a:spcPts val="600"/>
              </a:spcAft>
              <a:buFont typeface="Arial" panose="020B0604020202020204" pitchFamily="34" charset="0"/>
              <a:buChar char="•"/>
            </a:pPr>
            <a:r>
              <a:rPr lang="en-US" sz="1800">
                <a:solidFill>
                  <a:schemeClr val="accent1"/>
                </a:solidFill>
                <a:latin typeface="Segoe UI Semilight" panose="020B0402040204020203" pitchFamily="34" charset="0"/>
                <a:cs typeface="Segoe UI Semilight" panose="020B0402040204020203" pitchFamily="34" charset="0"/>
              </a:rPr>
              <a:t>outputs</a:t>
            </a:r>
            <a:r>
              <a:rPr lang="en-US" sz="1800">
                <a:latin typeface="Segoe UI Semilight" panose="020B0402040204020203" pitchFamily="34" charset="0"/>
                <a:cs typeface="Segoe UI Semilight" panose="020B0402040204020203" pitchFamily="34" charset="0"/>
              </a:rPr>
              <a:t> is a special directory in that all content in this directory is automatically uploaded to your workspace.</a:t>
            </a:r>
          </a:p>
          <a:p>
            <a:pPr marL="285750" indent="-285750">
              <a:spcAft>
                <a:spcPts val="600"/>
              </a:spcAft>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This content appears in the run record in the experiment under your workspace. </a:t>
            </a:r>
          </a:p>
          <a:p>
            <a:pPr marL="285750" indent="-285750">
              <a:spcAft>
                <a:spcPts val="600"/>
              </a:spcAft>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Hence, the model file is now also available in your workspace.</a:t>
            </a:r>
          </a:p>
        </p:txBody>
      </p:sp>
      <p:sp>
        <p:nvSpPr>
          <p:cNvPr id="4" name="Rectangle 3">
            <a:extLst>
              <a:ext uri="{FF2B5EF4-FFF2-40B4-BE49-F238E27FC236}">
                <a16:creationId xmlns:a16="http://schemas.microsoft.com/office/drawing/2014/main" id="{BAAF9D1A-E26D-4EC6-B419-CF8E712704E8}"/>
              </a:ext>
            </a:extLst>
          </p:cNvPr>
          <p:cNvSpPr/>
          <p:nvPr/>
        </p:nvSpPr>
        <p:spPr>
          <a:xfrm>
            <a:off x="468351" y="1658138"/>
            <a:ext cx="11136274" cy="457200"/>
          </a:xfrm>
          <a:prstGeom prst="rect">
            <a:avLst/>
          </a:prstGeom>
          <a:solidFill>
            <a:schemeClr val="bg1">
              <a:lumMod val="95000"/>
            </a:schemeClr>
          </a:solidFill>
        </p:spPr>
        <p:txBody>
          <a:bodyPr wrap="square" anchor="ctr">
            <a:spAutoFit/>
          </a:bodyPr>
          <a:lstStyle/>
          <a:p>
            <a:pPr>
              <a:spcAft>
                <a:spcPts val="600"/>
              </a:spcAft>
            </a:pPr>
            <a:r>
              <a:rPr lang="en-US" sz="1600" err="1">
                <a:solidFill>
                  <a:srgbClr val="000000"/>
                </a:solidFill>
                <a:latin typeface="Consolas" panose="020B0609020204030204" pitchFamily="49" charset="0"/>
              </a:rPr>
              <a:t>joblib.dump</a:t>
            </a:r>
            <a:r>
              <a:rPr lang="en-US" sz="1600">
                <a:solidFill>
                  <a:srgbClr val="000000"/>
                </a:solidFill>
                <a:latin typeface="Consolas" panose="020B0609020204030204" pitchFamily="49" charset="0"/>
              </a:rPr>
              <a:t>(value=</a:t>
            </a:r>
            <a:r>
              <a:rPr lang="en-US" sz="1600" err="1">
                <a:solidFill>
                  <a:srgbClr val="000000"/>
                </a:solidFill>
                <a:latin typeface="Consolas" panose="020B0609020204030204" pitchFamily="49" charset="0"/>
              </a:rPr>
              <a:t>clf</a:t>
            </a:r>
            <a:r>
              <a:rPr lang="en-US" sz="1600">
                <a:solidFill>
                  <a:srgbClr val="000000"/>
                </a:solidFill>
                <a:latin typeface="Consolas" panose="020B0609020204030204" pitchFamily="49" charset="0"/>
              </a:rPr>
              <a:t>, filename=</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11E75F90-7726-4B6C-B92D-2E0DBE85C78D}"/>
              </a:ext>
            </a:extLst>
          </p:cNvPr>
          <p:cNvSpPr/>
          <p:nvPr/>
        </p:nvSpPr>
        <p:spPr>
          <a:xfrm>
            <a:off x="367863" y="1180334"/>
            <a:ext cx="4830105" cy="363946"/>
          </a:xfrm>
          <a:prstGeom prst="rect">
            <a:avLst/>
          </a:prstGeom>
        </p:spPr>
        <p:txBody>
          <a:bodyPr wrap="none">
            <a:spAutoFit/>
          </a:bodyPr>
          <a:lstStyle/>
          <a:p>
            <a:r>
              <a:rPr lang="en-US">
                <a:latin typeface="Segoe UI Semilight" panose="020B0402040204020203" pitchFamily="34" charset="0"/>
                <a:cs typeface="Segoe UI Semilight" panose="020B0402040204020203" pitchFamily="34" charset="0"/>
              </a:rPr>
              <a:t>Recall that the last step in the training script is:</a:t>
            </a:r>
          </a:p>
        </p:txBody>
      </p:sp>
      <p:sp>
        <p:nvSpPr>
          <p:cNvPr id="6" name="Rectangle 5">
            <a:extLst>
              <a:ext uri="{FF2B5EF4-FFF2-40B4-BE49-F238E27FC236}">
                <a16:creationId xmlns:a16="http://schemas.microsoft.com/office/drawing/2014/main" id="{84E33CB6-1B0E-491E-851F-5531E7E19790}"/>
              </a:ext>
            </a:extLst>
          </p:cNvPr>
          <p:cNvSpPr/>
          <p:nvPr/>
        </p:nvSpPr>
        <p:spPr>
          <a:xfrm>
            <a:off x="468350" y="4343026"/>
            <a:ext cx="11136275" cy="1188720"/>
          </a:xfrm>
          <a:prstGeom prst="rect">
            <a:avLst/>
          </a:prstGeom>
          <a:solidFill>
            <a:schemeClr val="bg1">
              <a:lumMod val="95000"/>
            </a:schemeClr>
          </a:solidFill>
        </p:spPr>
        <p:txBody>
          <a:bodyPr wrap="square" anchor="ctr">
            <a:spAutoFit/>
          </a:bodyPr>
          <a:lstStyle/>
          <a:p>
            <a:r>
              <a:rPr lang="en-US" sz="1600">
                <a:solidFill>
                  <a:srgbClr val="008000"/>
                </a:solidFill>
                <a:latin typeface="Consolas" panose="020B0609020204030204" pitchFamily="49" charset="0"/>
              </a:rPr>
              <a:t># register the model in the workspace </a:t>
            </a:r>
          </a:p>
          <a:p>
            <a:r>
              <a:rPr lang="en-US" sz="1600">
                <a:solidFill>
                  <a:srgbClr val="000000"/>
                </a:solidFill>
                <a:latin typeface="Consolas" panose="020B0609020204030204" pitchFamily="49" charset="0"/>
              </a:rPr>
              <a:t>model = </a:t>
            </a:r>
            <a:r>
              <a:rPr lang="en-US" sz="1600" err="1">
                <a:solidFill>
                  <a:srgbClr val="000000"/>
                </a:solidFill>
                <a:latin typeface="Consolas" panose="020B0609020204030204" pitchFamily="49" charset="0"/>
              </a:rPr>
              <a:t>run.register_model</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model_name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pPr>
              <a:spcAft>
                <a:spcPts val="600"/>
              </a:spcAft>
            </a:pP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'outputs/</a:t>
            </a:r>
            <a:r>
              <a:rPr lang="en-US" sz="1600" err="1">
                <a:solidFill>
                  <a:srgbClr val="A31515"/>
                </a:solidFill>
                <a:latin typeface="Consolas" panose="020B0609020204030204" pitchFamily="49" charset="0"/>
              </a:rPr>
              <a:t>sklearn_mnist_model.pkl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DA3CE16A-044D-4E2C-B635-24551382A3A3}"/>
              </a:ext>
            </a:extLst>
          </p:cNvPr>
          <p:cNvSpPr/>
          <p:nvPr/>
        </p:nvSpPr>
        <p:spPr>
          <a:xfrm>
            <a:off x="367863" y="5759769"/>
            <a:ext cx="5884753" cy="369332"/>
          </a:xfrm>
          <a:prstGeom prst="rect">
            <a:avLst/>
          </a:prstGeom>
        </p:spPr>
        <p:txBody>
          <a:bodyPr wrap="none">
            <a:spAutoFit/>
          </a:bodyPr>
          <a:lstStyle/>
          <a:p>
            <a:r>
              <a:rPr lang="en-US" sz="1800">
                <a:latin typeface="Segoe UI Semilight" panose="020B0402040204020203" pitchFamily="34" charset="0"/>
                <a:cs typeface="Segoe UI Semilight" panose="020B0402040204020203" pitchFamily="34" charset="0"/>
              </a:rPr>
              <a:t>The model is now available to query, examine, or deploy</a:t>
            </a:r>
          </a:p>
        </p:txBody>
      </p:sp>
    </p:spTree>
    <p:extLst>
      <p:ext uri="{BB962C8B-B14F-4D97-AF65-F5344CB8AC3E}">
        <p14:creationId xmlns:p14="http://schemas.microsoft.com/office/powerpoint/2010/main" val="25807284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1C0DF2-3DB4-4E53-B090-90339AC32E84}"/>
              </a:ext>
            </a:extLst>
          </p:cNvPr>
          <p:cNvSpPr txBox="1"/>
          <p:nvPr/>
        </p:nvSpPr>
        <p:spPr>
          <a:xfrm>
            <a:off x="-12995700" y="3408306"/>
            <a:ext cx="12970399" cy="73858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600">
                <a:solidFill>
                  <a:srgbClr val="0078D4"/>
                </a:solidFill>
                <a:latin typeface="Segoe UI"/>
              </a:rPr>
              <a:t>01010100101001011101101001001001011010100100010001111010010101010010100101010010100101110110100100100101101010010001000111101001010101001010001010010111011010010010010110101001000100011110100101010100101001010100101001011101101001</a:t>
            </a:r>
          </a:p>
        </p:txBody>
      </p:sp>
      <p:sp>
        <p:nvSpPr>
          <p:cNvPr id="12" name="Rectangle 11">
            <a:extLst>
              <a:ext uri="{FF2B5EF4-FFF2-40B4-BE49-F238E27FC236}">
                <a16:creationId xmlns:a16="http://schemas.microsoft.com/office/drawing/2014/main" id="{B252A604-69C1-4219-A4D6-A0B60DE21CD3}"/>
              </a:ext>
            </a:extLst>
          </p:cNvPr>
          <p:cNvSpPr/>
          <p:nvPr/>
        </p:nvSpPr>
        <p:spPr bwMode="auto">
          <a:xfrm>
            <a:off x="2014165" y="3267449"/>
            <a:ext cx="10177836" cy="11697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Oval 1">
            <a:extLst>
              <a:ext uri="{FF2B5EF4-FFF2-40B4-BE49-F238E27FC236}">
                <a16:creationId xmlns:a16="http://schemas.microsoft.com/office/drawing/2014/main" id="{D36671B2-4E12-4BC1-8BE4-D4F2BCF2BF04}"/>
              </a:ext>
            </a:extLst>
          </p:cNvPr>
          <p:cNvSpPr/>
          <p:nvPr/>
        </p:nvSpPr>
        <p:spPr bwMode="auto">
          <a:xfrm>
            <a:off x="3411800" y="1679472"/>
            <a:ext cx="4571352" cy="4571352"/>
          </a:xfrm>
          <a:prstGeom prst="ellipse">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30" err="1">
              <a:solidFill>
                <a:prstClr val="white"/>
              </a:solidFill>
              <a:latin typeface="Segoe UI"/>
            </a:endParaRPr>
          </a:p>
        </p:txBody>
      </p:sp>
      <p:sp>
        <p:nvSpPr>
          <p:cNvPr id="11" name="Rectangle 10">
            <a:extLst>
              <a:ext uri="{FF2B5EF4-FFF2-40B4-BE49-F238E27FC236}">
                <a16:creationId xmlns:a16="http://schemas.microsoft.com/office/drawing/2014/main" id="{1B76C33A-6A1B-49F3-9D07-E2C6BF2A6241}"/>
              </a:ext>
            </a:extLst>
          </p:cNvPr>
          <p:cNvSpPr/>
          <p:nvPr/>
        </p:nvSpPr>
        <p:spPr bwMode="auto">
          <a:xfrm rot="20621471">
            <a:off x="7467590" y="2694127"/>
            <a:ext cx="594471" cy="13427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6ACD0EFB-3AC7-0D4B-B247-3A3CF740EE93}"/>
              </a:ext>
            </a:extLst>
          </p:cNvPr>
          <p:cNvSpPr/>
          <p:nvPr/>
        </p:nvSpPr>
        <p:spPr bwMode="auto">
          <a:xfrm>
            <a:off x="3893572" y="4981096"/>
            <a:ext cx="855548" cy="12946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92F9C066-AD08-7A4A-ACC1-A6EE38C27EA2}"/>
              </a:ext>
            </a:extLst>
          </p:cNvPr>
          <p:cNvSpPr/>
          <p:nvPr/>
        </p:nvSpPr>
        <p:spPr bwMode="auto">
          <a:xfrm>
            <a:off x="7072816" y="5204915"/>
            <a:ext cx="997214" cy="10772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E701A103-15AE-AE4A-9B9F-68B0C0A71AEA}"/>
              </a:ext>
            </a:extLst>
          </p:cNvPr>
          <p:cNvSpPr/>
          <p:nvPr/>
        </p:nvSpPr>
        <p:spPr bwMode="auto">
          <a:xfrm>
            <a:off x="2998073" y="2888820"/>
            <a:ext cx="875809" cy="1744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E017E3F-3E60-6646-95ED-C8AC58A29378}"/>
              </a:ext>
            </a:extLst>
          </p:cNvPr>
          <p:cNvSpPr>
            <a:spLocks noGrp="1"/>
          </p:cNvSpPr>
          <p:nvPr>
            <p:ph type="title"/>
          </p:nvPr>
        </p:nvSpPr>
        <p:spPr/>
        <p:txBody>
          <a:bodyPr/>
          <a:lstStyle/>
          <a:p>
            <a:r>
              <a:rPr lang="en-US"/>
              <a:t>DevOps loop for data science </a:t>
            </a:r>
          </a:p>
        </p:txBody>
      </p:sp>
      <p:sp>
        <p:nvSpPr>
          <p:cNvPr id="66" name="TextBox 65">
            <a:extLst>
              <a:ext uri="{FF2B5EF4-FFF2-40B4-BE49-F238E27FC236}">
                <a16:creationId xmlns:a16="http://schemas.microsoft.com/office/drawing/2014/main" id="{8FA439E5-4D66-114D-8614-9F56DC680B52}"/>
              </a:ext>
            </a:extLst>
          </p:cNvPr>
          <p:cNvSpPr txBox="1"/>
          <p:nvPr/>
        </p:nvSpPr>
        <p:spPr>
          <a:xfrm>
            <a:off x="635778" y="5303350"/>
            <a:ext cx="954542"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a:solidFill>
                  <a:prstClr val="black"/>
                </a:solidFill>
                <a:latin typeface="Segoe UI"/>
              </a:rPr>
              <a:t>Prepare Data</a:t>
            </a:r>
          </a:p>
        </p:txBody>
      </p:sp>
      <p:sp>
        <p:nvSpPr>
          <p:cNvPr id="71" name="Rectangle 41">
            <a:extLst>
              <a:ext uri="{FF2B5EF4-FFF2-40B4-BE49-F238E27FC236}">
                <a16:creationId xmlns:a16="http://schemas.microsoft.com/office/drawing/2014/main" id="{E408D5CA-3289-DC43-AAA8-A7CF8AA7B237}"/>
              </a:ext>
            </a:extLst>
          </p:cNvPr>
          <p:cNvSpPr>
            <a:spLocks noChangeArrowheads="1"/>
          </p:cNvSpPr>
          <p:nvPr/>
        </p:nvSpPr>
        <p:spPr bwMode="auto">
          <a:xfrm>
            <a:off x="680972" y="1906666"/>
            <a:ext cx="9500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707" eaLnBrk="0" fontAlgn="base" hangingPunct="0">
              <a:spcBef>
                <a:spcPct val="0"/>
              </a:spcBef>
              <a:spcAft>
                <a:spcPct val="0"/>
              </a:spcAft>
              <a:defRPr/>
            </a:pPr>
            <a:r>
              <a:rPr lang="en-US" altLang="en-US" sz="2000" b="1" kern="0">
                <a:solidFill>
                  <a:srgbClr val="0078D4"/>
                </a:solidFill>
                <a:latin typeface="Segoe UI Semibold" panose="020B0702040204020203" pitchFamily="34" charset="0"/>
              </a:rPr>
              <a:t>Prepare</a:t>
            </a:r>
          </a:p>
        </p:txBody>
      </p:sp>
      <p:cxnSp>
        <p:nvCxnSpPr>
          <p:cNvPr id="72" name="Straight Connector 71">
            <a:extLst>
              <a:ext uri="{FF2B5EF4-FFF2-40B4-BE49-F238E27FC236}">
                <a16:creationId xmlns:a16="http://schemas.microsoft.com/office/drawing/2014/main" id="{746CF7DB-25B4-F349-A833-6E872F5FB3AE}"/>
              </a:ext>
            </a:extLst>
          </p:cNvPr>
          <p:cNvCxnSpPr>
            <a:cxnSpLocks/>
          </p:cNvCxnSpPr>
          <p:nvPr/>
        </p:nvCxnSpPr>
        <p:spPr>
          <a:xfrm flipV="1">
            <a:off x="2070888" y="1949687"/>
            <a:ext cx="2223" cy="1477387"/>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0E6ED5B-A379-7547-A9BA-8AF3184E8E91}"/>
              </a:ext>
            </a:extLst>
          </p:cNvPr>
          <p:cNvCxnSpPr>
            <a:cxnSpLocks/>
          </p:cNvCxnSpPr>
          <p:nvPr/>
        </p:nvCxnSpPr>
        <p:spPr>
          <a:xfrm flipV="1">
            <a:off x="2071999" y="4116987"/>
            <a:ext cx="0" cy="1730293"/>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74DFD6A6-4106-A94A-A4E9-0C97AFD2F402}"/>
              </a:ext>
            </a:extLst>
          </p:cNvPr>
          <p:cNvGrpSpPr/>
          <p:nvPr/>
        </p:nvGrpSpPr>
        <p:grpSpPr>
          <a:xfrm>
            <a:off x="901637" y="4229014"/>
            <a:ext cx="491513" cy="500986"/>
            <a:chOff x="7158422" y="1607015"/>
            <a:chExt cx="2726357" cy="2778897"/>
          </a:xfrm>
          <a:solidFill>
            <a:schemeClr val="bg1"/>
          </a:solidFill>
        </p:grpSpPr>
        <p:sp>
          <p:nvSpPr>
            <p:cNvPr id="75" name="Freeform 242">
              <a:extLst>
                <a:ext uri="{FF2B5EF4-FFF2-40B4-BE49-F238E27FC236}">
                  <a16:creationId xmlns:a16="http://schemas.microsoft.com/office/drawing/2014/main" id="{6C9E158D-2B62-DC40-9621-C10AA50EC951}"/>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30">
                <a:solidFill>
                  <a:prstClr val="black"/>
                </a:solidFill>
                <a:latin typeface="Arial" charset="0"/>
                <a:ea typeface="Arial" charset="0"/>
                <a:cs typeface="Arial" charset="0"/>
              </a:endParaRPr>
            </a:p>
          </p:txBody>
        </p:sp>
        <p:sp>
          <p:nvSpPr>
            <p:cNvPr id="76" name="Diamond 75">
              <a:extLst>
                <a:ext uri="{FF2B5EF4-FFF2-40B4-BE49-F238E27FC236}">
                  <a16:creationId xmlns:a16="http://schemas.microsoft.com/office/drawing/2014/main" id="{1BF9F361-A908-084A-A6A9-5386662A013B}"/>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Freeform 243">
              <a:extLst>
                <a:ext uri="{FF2B5EF4-FFF2-40B4-BE49-F238E27FC236}">
                  <a16:creationId xmlns:a16="http://schemas.microsoft.com/office/drawing/2014/main" id="{718CF2BE-B935-524B-8086-F5FEBF936D80}"/>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30">
                <a:solidFill>
                  <a:prstClr val="black"/>
                </a:solidFill>
                <a:latin typeface="Arial" charset="0"/>
                <a:ea typeface="Arial" charset="0"/>
                <a:cs typeface="Arial" charset="0"/>
              </a:endParaRPr>
            </a:p>
          </p:txBody>
        </p:sp>
        <p:sp>
          <p:nvSpPr>
            <p:cNvPr id="78" name="Diamond 77">
              <a:extLst>
                <a:ext uri="{FF2B5EF4-FFF2-40B4-BE49-F238E27FC236}">
                  <a16:creationId xmlns:a16="http://schemas.microsoft.com/office/drawing/2014/main" id="{7FAAF3D0-EBBD-E341-A6DC-5F52661CA651}"/>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0" name="Freeform: Shape 830">
            <a:extLst>
              <a:ext uri="{FF2B5EF4-FFF2-40B4-BE49-F238E27FC236}">
                <a16:creationId xmlns:a16="http://schemas.microsoft.com/office/drawing/2014/main" id="{C4539FC2-1636-2F4E-8331-200A17A6A478}"/>
              </a:ext>
            </a:extLst>
          </p:cNvPr>
          <p:cNvSpPr>
            <a:spLocks noChangeArrowheads="1"/>
          </p:cNvSpPr>
          <p:nvPr/>
        </p:nvSpPr>
        <p:spPr bwMode="auto">
          <a:xfrm>
            <a:off x="939836" y="2825295"/>
            <a:ext cx="441681" cy="601179"/>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89604" tIns="44802" rIns="89604" bIns="44802" numCol="1" anchor="t" anchorCtr="0" compatLnSpc="1">
            <a:prstTxWarp prst="textNoShape">
              <a:avLst/>
            </a:prstTxWarp>
            <a:noAutofit/>
          </a:bodyPr>
          <a:lstStyle/>
          <a:p>
            <a:pPr defTabSz="913874">
              <a:defRPr/>
            </a:pPr>
            <a:endParaRPr lang="en-US" sz="1730" kern="0">
              <a:solidFill>
                <a:srgbClr val="FFFFFF"/>
              </a:solidFill>
              <a:latin typeface="Segoe UI"/>
            </a:endParaRPr>
          </a:p>
        </p:txBody>
      </p:sp>
      <p:sp>
        <p:nvSpPr>
          <p:cNvPr id="81" name="Freeform 80">
            <a:extLst>
              <a:ext uri="{FF2B5EF4-FFF2-40B4-BE49-F238E27FC236}">
                <a16:creationId xmlns:a16="http://schemas.microsoft.com/office/drawing/2014/main" id="{37817C08-B07A-3448-AA5E-1985B342F85C}"/>
              </a:ext>
            </a:extLst>
          </p:cNvPr>
          <p:cNvSpPr/>
          <p:nvPr/>
        </p:nvSpPr>
        <p:spPr bwMode="auto">
          <a:xfrm flipH="1">
            <a:off x="2014165" y="3642576"/>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p:nvSpPr>
          <p:cNvPr id="135" name="TextBox 134">
            <a:extLst>
              <a:ext uri="{FF2B5EF4-FFF2-40B4-BE49-F238E27FC236}">
                <a16:creationId xmlns:a16="http://schemas.microsoft.com/office/drawing/2014/main" id="{0609D5E1-9135-7944-9D38-BB89E4A0E250}"/>
              </a:ext>
            </a:extLst>
          </p:cNvPr>
          <p:cNvSpPr txBox="1"/>
          <p:nvPr/>
        </p:nvSpPr>
        <p:spPr>
          <a:xfrm>
            <a:off x="7121174" y="3315566"/>
            <a:ext cx="1380113"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a:solidFill>
                  <a:prstClr val="black"/>
                </a:solidFill>
                <a:latin typeface="Segoe UI"/>
              </a:rPr>
              <a:t>Register and </a:t>
            </a:r>
            <a:br>
              <a:rPr lang="en-US" sz="1176">
                <a:solidFill>
                  <a:prstClr val="black"/>
                </a:solidFill>
                <a:latin typeface="Segoe UI"/>
              </a:rPr>
            </a:br>
            <a:r>
              <a:rPr lang="en-US" sz="1176">
                <a:solidFill>
                  <a:prstClr val="black"/>
                </a:solidFill>
                <a:latin typeface="Segoe UI"/>
              </a:rPr>
              <a:t>Manage Model</a:t>
            </a:r>
          </a:p>
        </p:txBody>
      </p:sp>
      <p:sp>
        <p:nvSpPr>
          <p:cNvPr id="137" name="TextBox 136">
            <a:extLst>
              <a:ext uri="{FF2B5EF4-FFF2-40B4-BE49-F238E27FC236}">
                <a16:creationId xmlns:a16="http://schemas.microsoft.com/office/drawing/2014/main" id="{8A00FAC3-AEC4-4944-AB77-F6BFB8241EE7}"/>
              </a:ext>
            </a:extLst>
          </p:cNvPr>
          <p:cNvSpPr txBox="1"/>
          <p:nvPr/>
        </p:nvSpPr>
        <p:spPr>
          <a:xfrm>
            <a:off x="7047957" y="5870175"/>
            <a:ext cx="720832"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a:solidFill>
                  <a:prstClr val="black"/>
                </a:solidFill>
                <a:latin typeface="Segoe UI"/>
              </a:rPr>
              <a:t>Build Image</a:t>
            </a:r>
          </a:p>
        </p:txBody>
      </p:sp>
      <p:pic>
        <p:nvPicPr>
          <p:cNvPr id="138" name="Picture 137">
            <a:extLst>
              <a:ext uri="{FF2B5EF4-FFF2-40B4-BE49-F238E27FC236}">
                <a16:creationId xmlns:a16="http://schemas.microsoft.com/office/drawing/2014/main" id="{0650047C-199C-6245-B15F-21D093C61AF0}"/>
              </a:ext>
            </a:extLst>
          </p:cNvPr>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33050" y="2948347"/>
            <a:ext cx="479590" cy="554008"/>
          </a:xfrm>
          <a:prstGeom prst="rect">
            <a:avLst/>
          </a:prstGeom>
        </p:spPr>
      </p:pic>
      <p:pic>
        <p:nvPicPr>
          <p:cNvPr id="139" name="Picture 10" descr="https://ih1.redbubble.net/image.361353434.1330/flat,800x800,075,f.jpg">
            <a:extLst>
              <a:ext uri="{FF2B5EF4-FFF2-40B4-BE49-F238E27FC236}">
                <a16:creationId xmlns:a16="http://schemas.microsoft.com/office/drawing/2014/main" id="{B9F39449-1DB6-7C45-8416-47F08FFA42E7}"/>
              </a:ext>
            </a:extLst>
          </p:cNvPr>
          <p:cNvPicPr>
            <a:picLocks noChangeAspect="1" noChangeArrowheads="1"/>
          </p:cNvPicPr>
          <p:nvPr/>
        </p:nvPicPr>
        <p:blipFill>
          <a:blip r:embed="rId4"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988954" y="3671045"/>
            <a:ext cx="973842" cy="337194"/>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B2E138F8-BB2B-764C-8044-73F033797431}"/>
              </a:ext>
            </a:extLst>
          </p:cNvPr>
          <p:cNvSpPr txBox="1"/>
          <p:nvPr/>
        </p:nvSpPr>
        <p:spPr>
          <a:xfrm>
            <a:off x="3061711" y="3267449"/>
            <a:ext cx="812558" cy="543654"/>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1800">
                <a:solidFill>
                  <a:srgbClr val="0078D4"/>
                </a:solidFill>
                <a:latin typeface="Segoe UI Semibold" panose="020B0702040204020203" pitchFamily="34" charset="0"/>
                <a:cs typeface="Segoe UI Semibold" panose="020B0702040204020203" pitchFamily="34" charset="0"/>
              </a:rPr>
              <a:t>…</a:t>
            </a:r>
          </a:p>
        </p:txBody>
      </p:sp>
      <p:sp>
        <p:nvSpPr>
          <p:cNvPr id="141" name="TextBox 140">
            <a:extLst>
              <a:ext uri="{FF2B5EF4-FFF2-40B4-BE49-F238E27FC236}">
                <a16:creationId xmlns:a16="http://schemas.microsoft.com/office/drawing/2014/main" id="{730F2D3D-4A4E-1846-A0C1-0B556171E2C2}"/>
              </a:ext>
            </a:extLst>
          </p:cNvPr>
          <p:cNvSpPr txBox="1"/>
          <p:nvPr/>
        </p:nvSpPr>
        <p:spPr>
          <a:xfrm>
            <a:off x="2470072" y="4148802"/>
            <a:ext cx="1995835"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a:solidFill>
                  <a:prstClr val="black"/>
                </a:solidFill>
                <a:latin typeface="Segoe UI"/>
              </a:rPr>
              <a:t>Build model </a:t>
            </a:r>
            <a:br>
              <a:rPr lang="en-US" sz="1371">
                <a:solidFill>
                  <a:prstClr val="black"/>
                </a:solidFill>
                <a:latin typeface="Segoe UI"/>
              </a:rPr>
            </a:br>
            <a:r>
              <a:rPr lang="en-US" sz="1371">
                <a:solidFill>
                  <a:prstClr val="black"/>
                </a:solidFill>
                <a:latin typeface="Segoe UI"/>
              </a:rPr>
              <a:t>(your favorite IDE)</a:t>
            </a:r>
          </a:p>
        </p:txBody>
      </p:sp>
      <p:sp>
        <p:nvSpPr>
          <p:cNvPr id="142" name="TextBox 141">
            <a:extLst>
              <a:ext uri="{FF2B5EF4-FFF2-40B4-BE49-F238E27FC236}">
                <a16:creationId xmlns:a16="http://schemas.microsoft.com/office/drawing/2014/main" id="{746F5C88-567F-5548-98EB-AB897B28E1E7}"/>
              </a:ext>
            </a:extLst>
          </p:cNvPr>
          <p:cNvSpPr txBox="1"/>
          <p:nvPr/>
        </p:nvSpPr>
        <p:spPr>
          <a:xfrm>
            <a:off x="3624030" y="5730517"/>
            <a:ext cx="1420349"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a:solidFill>
                  <a:prstClr val="black"/>
                </a:solidFill>
                <a:latin typeface="Segoe UI"/>
              </a:rPr>
              <a:t>Deploy Service</a:t>
            </a:r>
          </a:p>
          <a:p>
            <a:pPr defTabSz="914016">
              <a:defRPr/>
            </a:pPr>
            <a:r>
              <a:rPr lang="en-US" sz="1176">
                <a:solidFill>
                  <a:prstClr val="black"/>
                </a:solidFill>
                <a:latin typeface="Segoe UI"/>
              </a:rPr>
              <a:t>Monitor Model</a:t>
            </a:r>
          </a:p>
        </p:txBody>
      </p:sp>
      <p:grpSp>
        <p:nvGrpSpPr>
          <p:cNvPr id="172" name="Group 171">
            <a:extLst>
              <a:ext uri="{FF2B5EF4-FFF2-40B4-BE49-F238E27FC236}">
                <a16:creationId xmlns:a16="http://schemas.microsoft.com/office/drawing/2014/main" id="{099025A5-4D5D-E740-8A49-61CE2A0DA3C8}"/>
              </a:ext>
            </a:extLst>
          </p:cNvPr>
          <p:cNvGrpSpPr/>
          <p:nvPr/>
        </p:nvGrpSpPr>
        <p:grpSpPr>
          <a:xfrm>
            <a:off x="4000909" y="5172743"/>
            <a:ext cx="530838" cy="470337"/>
            <a:chOff x="10902845" y="2693238"/>
            <a:chExt cx="644231" cy="570807"/>
          </a:xfrm>
        </p:grpSpPr>
        <p:sp>
          <p:nvSpPr>
            <p:cNvPr id="173" name="Freeform 146">
              <a:extLst>
                <a:ext uri="{FF2B5EF4-FFF2-40B4-BE49-F238E27FC236}">
                  <a16:creationId xmlns:a16="http://schemas.microsoft.com/office/drawing/2014/main" id="{FA98D7FB-324E-6042-9CC0-C9155CD31395}"/>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a:solidFill>
                  <a:srgbClr val="FFFFFF"/>
                </a:solidFill>
                <a:latin typeface="Segoe UI 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8D7E42D0-D9EC-F944-9892-610A464CAAE7}"/>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5" name="Straight Arrow Connector 174">
              <a:extLst>
                <a:ext uri="{FF2B5EF4-FFF2-40B4-BE49-F238E27FC236}">
                  <a16:creationId xmlns:a16="http://schemas.microsoft.com/office/drawing/2014/main" id="{00DEBDC6-6492-F148-8E12-49D6CD21A2EE}"/>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86BB0FF-4AC9-DF44-A0D3-7DA0508F9A30}"/>
              </a:ext>
            </a:extLst>
          </p:cNvPr>
          <p:cNvGrpSpPr/>
          <p:nvPr/>
        </p:nvGrpSpPr>
        <p:grpSpPr>
          <a:xfrm rot="1800000">
            <a:off x="7560175" y="2645745"/>
            <a:ext cx="502109" cy="581902"/>
            <a:chOff x="6281977" y="1925712"/>
            <a:chExt cx="609366" cy="706203"/>
          </a:xfrm>
        </p:grpSpPr>
        <p:sp>
          <p:nvSpPr>
            <p:cNvPr id="177" name="Hexagon 176">
              <a:extLst>
                <a:ext uri="{FF2B5EF4-FFF2-40B4-BE49-F238E27FC236}">
                  <a16:creationId xmlns:a16="http://schemas.microsoft.com/office/drawing/2014/main" id="{525929D0-BBE2-7549-BF50-EE6F390F4136}"/>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9C105D50-BBEE-1845-90BC-0EF30FC08E51}"/>
                </a:ext>
              </a:extLst>
            </p:cNvPr>
            <p:cNvCxnSpPr>
              <a:stCxn id="177" idx="3"/>
              <a:endCxn id="177"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5666BB99-699A-BB4A-A87F-433E1A3B07F5}"/>
                </a:ext>
              </a:extLst>
            </p:cNvPr>
            <p:cNvGrpSpPr/>
            <p:nvPr/>
          </p:nvGrpSpPr>
          <p:grpSpPr>
            <a:xfrm>
              <a:off x="6584950" y="2093649"/>
              <a:ext cx="281406" cy="372551"/>
              <a:chOff x="6584950" y="2093146"/>
              <a:chExt cx="281406" cy="372551"/>
            </a:xfrm>
          </p:grpSpPr>
          <p:cxnSp>
            <p:nvCxnSpPr>
              <p:cNvPr id="192" name="Straight Connector 191">
                <a:extLst>
                  <a:ext uri="{FF2B5EF4-FFF2-40B4-BE49-F238E27FC236}">
                    <a16:creationId xmlns:a16="http://schemas.microsoft.com/office/drawing/2014/main" id="{A7077814-1982-794A-B409-3D6FBED1A944}"/>
                  </a:ext>
                </a:extLst>
              </p:cNvPr>
              <p:cNvCxnSpPr>
                <a:cxnSpLocks/>
                <a:stCxn id="177"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4E38DD5-96BD-6E4A-BD6D-9806C6143270}"/>
                  </a:ext>
                </a:extLst>
              </p:cNvPr>
              <p:cNvCxnSpPr>
                <a:stCxn id="177"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4323C2B-5C8D-D940-8C97-7697AFFA4C4E}"/>
                  </a:ext>
                </a:extLst>
              </p:cNvPr>
              <p:cNvCxnSpPr>
                <a:cxnSpLocks/>
                <a:stCxn id="177"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50BC3873-06AC-EF47-9509-95E76B7BAE33}"/>
                </a:ext>
              </a:extLst>
            </p:cNvPr>
            <p:cNvGrpSpPr/>
            <p:nvPr/>
          </p:nvGrpSpPr>
          <p:grpSpPr>
            <a:xfrm flipH="1">
              <a:off x="6304801" y="2093649"/>
              <a:ext cx="281406" cy="372551"/>
              <a:chOff x="6584950" y="2093146"/>
              <a:chExt cx="281406" cy="372551"/>
            </a:xfrm>
          </p:grpSpPr>
          <p:cxnSp>
            <p:nvCxnSpPr>
              <p:cNvPr id="189" name="Straight Connector 188">
                <a:extLst>
                  <a:ext uri="{FF2B5EF4-FFF2-40B4-BE49-F238E27FC236}">
                    <a16:creationId xmlns:a16="http://schemas.microsoft.com/office/drawing/2014/main" id="{021D98BA-5720-0D4F-BC0F-E2B3C6C0A60D}"/>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28ED1E1-FE46-D14E-B6B5-FA134E8017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2B3EA98-E9C3-9241-BF96-AF61696A0B95}"/>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1" name="Oval 180">
              <a:extLst>
                <a:ext uri="{FF2B5EF4-FFF2-40B4-BE49-F238E27FC236}">
                  <a16:creationId xmlns:a16="http://schemas.microsoft.com/office/drawing/2014/main" id="{28D8B1C0-9C53-DA40-8086-BD304ADF2DA6}"/>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61BA9DB7-16AE-A14C-85C2-1A70346706A5}"/>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F92A4BCE-3077-D54C-ABDB-62E0CC9D0B6C}"/>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9B860905-C32B-BE49-912A-0B52BE6419D4}"/>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E6A6F9AD-E5FB-FC45-8D91-7E2039D38A65}"/>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0CF31637-10F1-E94E-95A2-882CEF5D600B}"/>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61037609-1A15-3E4A-B6FB-8D3444D07326}"/>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21E30766-5BEA-014A-A71E-0DD9D456F5D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31BA5C6F-0674-7C48-9056-BD48849AA1ED}"/>
              </a:ext>
            </a:extLst>
          </p:cNvPr>
          <p:cNvGrpSpPr/>
          <p:nvPr/>
        </p:nvGrpSpPr>
        <p:grpSpPr>
          <a:xfrm>
            <a:off x="7122826" y="5295160"/>
            <a:ext cx="577810" cy="456839"/>
            <a:chOff x="967154" y="1481462"/>
            <a:chExt cx="5331069" cy="4214950"/>
          </a:xfrm>
          <a:noFill/>
        </p:grpSpPr>
        <p:cxnSp>
          <p:nvCxnSpPr>
            <p:cNvPr id="196" name="Straight Connector 195">
              <a:extLst>
                <a:ext uri="{FF2B5EF4-FFF2-40B4-BE49-F238E27FC236}">
                  <a16:creationId xmlns:a16="http://schemas.microsoft.com/office/drawing/2014/main" id="{BEC7017F-7AD2-304C-BE14-D4E66475C6DB}"/>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149C43B7-28BE-CA40-9275-5359BAF500B4}"/>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EF98AB08-028C-F543-B507-412E1111B133}"/>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404">
              <a:extLst>
                <a:ext uri="{FF2B5EF4-FFF2-40B4-BE49-F238E27FC236}">
                  <a16:creationId xmlns:a16="http://schemas.microsoft.com/office/drawing/2014/main" id="{30CF6A7F-B14F-8440-9BE6-2616D465776D}"/>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Freeform: Shape 405">
              <a:extLst>
                <a:ext uri="{FF2B5EF4-FFF2-40B4-BE49-F238E27FC236}">
                  <a16:creationId xmlns:a16="http://schemas.microsoft.com/office/drawing/2014/main" id="{955D3493-950B-6647-8376-6CD561B3CAF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 name="Rectangle 13">
            <a:extLst>
              <a:ext uri="{FF2B5EF4-FFF2-40B4-BE49-F238E27FC236}">
                <a16:creationId xmlns:a16="http://schemas.microsoft.com/office/drawing/2014/main" id="{71099D9F-7ED2-6541-8648-491FB43A7D14}"/>
              </a:ext>
            </a:extLst>
          </p:cNvPr>
          <p:cNvSpPr/>
          <p:nvPr/>
        </p:nvSpPr>
        <p:spPr bwMode="auto">
          <a:xfrm>
            <a:off x="4992441" y="1173859"/>
            <a:ext cx="1474194" cy="899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F316505D-6F16-E44C-9488-23A4FE7EF7C6}"/>
              </a:ext>
            </a:extLst>
          </p:cNvPr>
          <p:cNvGrpSpPr/>
          <p:nvPr/>
        </p:nvGrpSpPr>
        <p:grpSpPr>
          <a:xfrm>
            <a:off x="5417064" y="1188264"/>
            <a:ext cx="555768" cy="555768"/>
            <a:chOff x="6064661" y="2331652"/>
            <a:chExt cx="674488" cy="674488"/>
          </a:xfrm>
        </p:grpSpPr>
        <p:grpSp>
          <p:nvGrpSpPr>
            <p:cNvPr id="225" name="Group 224">
              <a:extLst>
                <a:ext uri="{FF2B5EF4-FFF2-40B4-BE49-F238E27FC236}">
                  <a16:creationId xmlns:a16="http://schemas.microsoft.com/office/drawing/2014/main" id="{9EB5162E-3CF7-2E41-A757-63A916103FFC}"/>
                </a:ext>
              </a:extLst>
            </p:cNvPr>
            <p:cNvGrpSpPr/>
            <p:nvPr/>
          </p:nvGrpSpPr>
          <p:grpSpPr>
            <a:xfrm>
              <a:off x="6064661" y="2331652"/>
              <a:ext cx="674488" cy="674488"/>
              <a:chOff x="6064661" y="2331652"/>
              <a:chExt cx="674488" cy="674488"/>
            </a:xfrm>
          </p:grpSpPr>
          <p:sp>
            <p:nvSpPr>
              <p:cNvPr id="227" name="Oval 226">
                <a:extLst>
                  <a:ext uri="{FF2B5EF4-FFF2-40B4-BE49-F238E27FC236}">
                    <a16:creationId xmlns:a16="http://schemas.microsoft.com/office/drawing/2014/main" id="{1308D21E-DFB2-404E-B765-286424858CCB}"/>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90A188FC-44AC-4645-A65B-0637B8C096B3}"/>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BA6C7214-66BB-414A-895A-E7FEA722AEB2}"/>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6" name="Oval 225">
              <a:extLst>
                <a:ext uri="{FF2B5EF4-FFF2-40B4-BE49-F238E27FC236}">
                  <a16:creationId xmlns:a16="http://schemas.microsoft.com/office/drawing/2014/main" id="{DEB97B26-EFED-2E40-A7AE-076E16A751C0}"/>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useBgFill="1">
        <p:nvSpPr>
          <p:cNvPr id="239" name="Freeform 238">
            <a:extLst>
              <a:ext uri="{FF2B5EF4-FFF2-40B4-BE49-F238E27FC236}">
                <a16:creationId xmlns:a16="http://schemas.microsoft.com/office/drawing/2014/main" id="{BF84D008-0197-DB4B-A0C2-9548A308D674}"/>
              </a:ext>
            </a:extLst>
          </p:cNvPr>
          <p:cNvSpPr/>
          <p:nvPr/>
        </p:nvSpPr>
        <p:spPr bwMode="auto">
          <a:xfrm rot="19841501" flipH="1">
            <a:off x="4172713" y="2063812"/>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0" name="Freeform 239">
            <a:extLst>
              <a:ext uri="{FF2B5EF4-FFF2-40B4-BE49-F238E27FC236}">
                <a16:creationId xmlns:a16="http://schemas.microsoft.com/office/drawing/2014/main" id="{0EA015D6-8970-F442-96D2-12A12E0331D4}"/>
              </a:ext>
            </a:extLst>
          </p:cNvPr>
          <p:cNvSpPr/>
          <p:nvPr/>
        </p:nvSpPr>
        <p:spPr bwMode="auto">
          <a:xfrm rot="1583341" flipH="1">
            <a:off x="7101775" y="2078287"/>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1" name="Freeform 240">
            <a:extLst>
              <a:ext uri="{FF2B5EF4-FFF2-40B4-BE49-F238E27FC236}">
                <a16:creationId xmlns:a16="http://schemas.microsoft.com/office/drawing/2014/main" id="{6B0D99FF-B2E7-624A-B45A-9634031CA932}"/>
              </a:ext>
            </a:extLst>
          </p:cNvPr>
          <p:cNvSpPr/>
          <p:nvPr/>
        </p:nvSpPr>
        <p:spPr bwMode="auto">
          <a:xfrm rot="6586313" flipH="1">
            <a:off x="7855111" y="4441758"/>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2" name="Freeform 241">
            <a:extLst>
              <a:ext uri="{FF2B5EF4-FFF2-40B4-BE49-F238E27FC236}">
                <a16:creationId xmlns:a16="http://schemas.microsoft.com/office/drawing/2014/main" id="{F4F68F41-8CEF-A649-9EA5-926EC4FBDD9F}"/>
              </a:ext>
            </a:extLst>
          </p:cNvPr>
          <p:cNvSpPr/>
          <p:nvPr/>
        </p:nvSpPr>
        <p:spPr bwMode="auto">
          <a:xfrm rot="10800000" flipH="1">
            <a:off x="5665013" y="6117408"/>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3" name="Freeform 242">
            <a:extLst>
              <a:ext uri="{FF2B5EF4-FFF2-40B4-BE49-F238E27FC236}">
                <a16:creationId xmlns:a16="http://schemas.microsoft.com/office/drawing/2014/main" id="{0ADB20F3-7508-1E48-AF72-636595DAC877}"/>
              </a:ext>
            </a:extLst>
          </p:cNvPr>
          <p:cNvSpPr/>
          <p:nvPr/>
        </p:nvSpPr>
        <p:spPr bwMode="auto">
          <a:xfrm rot="13939501" flipH="1">
            <a:off x="3594852" y="4827904"/>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grpSp>
        <p:nvGrpSpPr>
          <p:cNvPr id="105" name="Group 104">
            <a:extLst>
              <a:ext uri="{FF2B5EF4-FFF2-40B4-BE49-F238E27FC236}">
                <a16:creationId xmlns:a16="http://schemas.microsoft.com/office/drawing/2014/main" id="{D66D741F-9E32-4325-80E2-0E237C1A40B6}"/>
              </a:ext>
            </a:extLst>
          </p:cNvPr>
          <p:cNvGrpSpPr/>
          <p:nvPr/>
        </p:nvGrpSpPr>
        <p:grpSpPr>
          <a:xfrm rot="1758133">
            <a:off x="4929275" y="1014935"/>
            <a:ext cx="1545534" cy="1526999"/>
            <a:chOff x="8588574" y="428487"/>
            <a:chExt cx="1780248" cy="1758899"/>
          </a:xfrm>
        </p:grpSpPr>
        <p:sp>
          <p:nvSpPr>
            <p:cNvPr id="106" name="Oval 105">
              <a:extLst>
                <a:ext uri="{FF2B5EF4-FFF2-40B4-BE49-F238E27FC236}">
                  <a16:creationId xmlns:a16="http://schemas.microsoft.com/office/drawing/2014/main" id="{45353630-40F6-4E37-AD43-550A263DCFD9}"/>
                </a:ext>
              </a:extLst>
            </p:cNvPr>
            <p:cNvSpPr/>
            <p:nvPr/>
          </p:nvSpPr>
          <p:spPr bwMode="auto">
            <a:xfrm>
              <a:off x="8671754" y="459948"/>
              <a:ext cx="1626863" cy="1626863"/>
            </a:xfrm>
            <a:prstGeom prst="ellipse">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30" err="1">
                <a:solidFill>
                  <a:prstClr val="white"/>
                </a:solidFill>
                <a:latin typeface="Segoe UI"/>
              </a:endParaRPr>
            </a:p>
          </p:txBody>
        </p:sp>
        <p:sp>
          <p:nvSpPr>
            <p:cNvPr id="107" name="Rectangle 106">
              <a:extLst>
                <a:ext uri="{FF2B5EF4-FFF2-40B4-BE49-F238E27FC236}">
                  <a16:creationId xmlns:a16="http://schemas.microsoft.com/office/drawing/2014/main" id="{4605EE45-72F0-410F-96CC-92D0209F2B13}"/>
                </a:ext>
              </a:extLst>
            </p:cNvPr>
            <p:cNvSpPr/>
            <p:nvPr/>
          </p:nvSpPr>
          <p:spPr bwMode="auto">
            <a:xfrm>
              <a:off x="9715808" y="428487"/>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07EA252C-F2D3-448B-8D0C-6D5A39BD1C4C}"/>
                </a:ext>
              </a:extLst>
            </p:cNvPr>
            <p:cNvSpPr/>
            <p:nvPr/>
          </p:nvSpPr>
          <p:spPr bwMode="auto">
            <a:xfrm>
              <a:off x="8588574" y="935160"/>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86E866F2-F256-47FD-B1F0-8B9848D87388}"/>
                </a:ext>
              </a:extLst>
            </p:cNvPr>
            <p:cNvSpPr/>
            <p:nvPr/>
          </p:nvSpPr>
          <p:spPr bwMode="auto">
            <a:xfrm>
              <a:off x="9156857" y="1957996"/>
              <a:ext cx="203200" cy="2293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A7E64E60-949F-41B3-8BF1-9993B12A97D3}"/>
                </a:ext>
              </a:extLst>
            </p:cNvPr>
            <p:cNvSpPr/>
            <p:nvPr/>
          </p:nvSpPr>
          <p:spPr bwMode="auto">
            <a:xfrm>
              <a:off x="10165622" y="1425236"/>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1" name="Freeform 238">
              <a:extLst>
                <a:ext uri="{FF2B5EF4-FFF2-40B4-BE49-F238E27FC236}">
                  <a16:creationId xmlns:a16="http://schemas.microsoft.com/office/drawing/2014/main" id="{48EFFA72-4B3A-4E85-B30B-D686A510C2A6}"/>
                </a:ext>
              </a:extLst>
            </p:cNvPr>
            <p:cNvSpPr/>
            <p:nvPr/>
          </p:nvSpPr>
          <p:spPr bwMode="auto">
            <a:xfrm rot="951750" flipH="1">
              <a:off x="9787594" y="434273"/>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2" name="Freeform 238">
              <a:extLst>
                <a:ext uri="{FF2B5EF4-FFF2-40B4-BE49-F238E27FC236}">
                  <a16:creationId xmlns:a16="http://schemas.microsoft.com/office/drawing/2014/main" id="{418A59EC-FF1D-46DA-AEE6-5EFE24995F91}"/>
                </a:ext>
              </a:extLst>
            </p:cNvPr>
            <p:cNvSpPr/>
            <p:nvPr/>
          </p:nvSpPr>
          <p:spPr bwMode="auto">
            <a:xfrm rot="12271368" flipH="1">
              <a:off x="9210188" y="1956381"/>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3" name="Freeform 238">
              <a:extLst>
                <a:ext uri="{FF2B5EF4-FFF2-40B4-BE49-F238E27FC236}">
                  <a16:creationId xmlns:a16="http://schemas.microsoft.com/office/drawing/2014/main" id="{235452A9-F16F-45AF-95DE-AB6479BF394E}"/>
                </a:ext>
              </a:extLst>
            </p:cNvPr>
            <p:cNvSpPr/>
            <p:nvPr/>
          </p:nvSpPr>
          <p:spPr bwMode="auto">
            <a:xfrm rot="6703119" flipH="1">
              <a:off x="10232242" y="1446507"/>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4" name="Freeform 238">
              <a:extLst>
                <a:ext uri="{FF2B5EF4-FFF2-40B4-BE49-F238E27FC236}">
                  <a16:creationId xmlns:a16="http://schemas.microsoft.com/office/drawing/2014/main" id="{260BAC64-88C5-4C33-AFE5-308445E49DE1}"/>
                </a:ext>
              </a:extLst>
            </p:cNvPr>
            <p:cNvSpPr/>
            <p:nvPr/>
          </p:nvSpPr>
          <p:spPr bwMode="auto">
            <a:xfrm rot="17572891" flipH="1">
              <a:off x="8689051" y="934765"/>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grpSp>
      <p:sp>
        <p:nvSpPr>
          <p:cNvPr id="136" name="TextBox 135">
            <a:extLst>
              <a:ext uri="{FF2B5EF4-FFF2-40B4-BE49-F238E27FC236}">
                <a16:creationId xmlns:a16="http://schemas.microsoft.com/office/drawing/2014/main" id="{21C7EB02-38D6-F449-B54A-AA4153E5EEE8}"/>
              </a:ext>
            </a:extLst>
          </p:cNvPr>
          <p:cNvSpPr txBox="1"/>
          <p:nvPr/>
        </p:nvSpPr>
        <p:spPr>
          <a:xfrm>
            <a:off x="5138816" y="1801886"/>
            <a:ext cx="1148523"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a:solidFill>
                  <a:prstClr val="black"/>
                </a:solidFill>
                <a:latin typeface="Segoe UI"/>
              </a:rPr>
              <a:t>Train &amp; </a:t>
            </a:r>
            <a:br>
              <a:rPr lang="en-US" sz="1371">
                <a:solidFill>
                  <a:prstClr val="black"/>
                </a:solidFill>
                <a:latin typeface="Segoe UI"/>
              </a:rPr>
            </a:br>
            <a:r>
              <a:rPr lang="en-US" sz="1371">
                <a:solidFill>
                  <a:prstClr val="black"/>
                </a:solidFill>
                <a:latin typeface="Segoe UI"/>
              </a:rPr>
              <a:t>Test Model</a:t>
            </a:r>
          </a:p>
        </p:txBody>
      </p:sp>
    </p:spTree>
    <p:extLst>
      <p:ext uri="{BB962C8B-B14F-4D97-AF65-F5344CB8AC3E}">
        <p14:creationId xmlns:p14="http://schemas.microsoft.com/office/powerpoint/2010/main" val="264831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1000"/>
                                        <p:tgtEl>
                                          <p:spTgt spid="2"/>
                                        </p:tgtEl>
                                      </p:cBhvr>
                                    </p:animEffect>
                                  </p:childTnLst>
                                </p:cTn>
                              </p:par>
                              <p:par>
                                <p:cTn id="8" presetID="10" presetClass="emph" presetSubtype="0" repeatCount="3000" fill="hold" grpId="0" nodeType="withEffect">
                                  <p:stCondLst>
                                    <p:cond delay="0"/>
                                  </p:stCondLst>
                                  <p:childTnLst>
                                    <p:anim calcmode="discrete" valueType="str">
                                      <p:cBhvr override="childStyle">
                                        <p:cTn id="9" dur="2500" fill="hold"/>
                                        <p:tgtEl>
                                          <p:spTgt spid="136"/>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0" presetID="10" presetClass="emph" presetSubtype="0" repeatCount="3000" fill="hold" grpId="0" nodeType="withEffect">
                                  <p:stCondLst>
                                    <p:cond delay="500"/>
                                  </p:stCondLst>
                                  <p:childTnLst>
                                    <p:anim calcmode="discrete" valueType="str">
                                      <p:cBhvr override="childStyle">
                                        <p:cTn id="11" dur="2500" fill="hold"/>
                                        <p:tgtEl>
                                          <p:spTgt spid="135"/>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2" presetID="10" presetClass="emph" presetSubtype="0" repeatCount="3000" fill="hold" grpId="0" nodeType="withEffect">
                                  <p:stCondLst>
                                    <p:cond delay="1000"/>
                                  </p:stCondLst>
                                  <p:childTnLst>
                                    <p:anim calcmode="discrete" valueType="str">
                                      <p:cBhvr override="childStyle">
                                        <p:cTn id="13" dur="2500" fill="hold"/>
                                        <p:tgtEl>
                                          <p:spTgt spid="14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4" presetID="10" presetClass="emph" presetSubtype="0" repeatCount="3000" fill="hold" grpId="0" nodeType="withEffect">
                                  <p:stCondLst>
                                    <p:cond delay="1500"/>
                                  </p:stCondLst>
                                  <p:childTnLst>
                                    <p:anim calcmode="discrete" valueType="str">
                                      <p:cBhvr override="childStyle">
                                        <p:cTn id="15" dur="2500" fill="hold"/>
                                        <p:tgtEl>
                                          <p:spTgt spid="13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6" presetID="10" presetClass="emph" presetSubtype="0" repeatCount="3000" fill="hold" grpId="0" nodeType="withEffect">
                                  <p:stCondLst>
                                    <p:cond delay="2000"/>
                                  </p:stCondLst>
                                  <p:childTnLst>
                                    <p:anim calcmode="discrete" valueType="str">
                                      <p:cBhvr override="childStyle">
                                        <p:cTn id="17" dur="2500" fill="hold"/>
                                        <p:tgtEl>
                                          <p:spTgt spid="141"/>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8" presetID="8" presetClass="emph" presetSubtype="0" decel="14706" fill="hold" grpId="1" nodeType="withEffect">
                                  <p:stCondLst>
                                    <p:cond delay="1000"/>
                                  </p:stCondLst>
                                  <p:childTnLst>
                                    <p:animRot by="21600000">
                                      <p:cBhvr>
                                        <p:cTn id="19" dur="8500" fill="hold"/>
                                        <p:tgtEl>
                                          <p:spTgt spid="2"/>
                                        </p:tgtEl>
                                        <p:attrNameLst>
                                          <p:attrName>r</p:attrName>
                                        </p:attrNameLst>
                                      </p:cBhvr>
                                    </p:animRot>
                                  </p:childTnLst>
                                </p:cTn>
                              </p:par>
                              <p:par>
                                <p:cTn id="20" presetID="63" presetClass="path" presetSubtype="0" accel="11765" decel="17647" fill="hold" grpId="0" nodeType="withEffect">
                                  <p:stCondLst>
                                    <p:cond delay="0"/>
                                  </p:stCondLst>
                                  <p:childTnLst>
                                    <p:animMotion origin="layout" path="M 4.375E-6 -4.44444E-6 L 1.2375 -4.44444E-6 " pathEditMode="relative" rAng="0" ptsTypes="AA">
                                      <p:cBhvr>
                                        <p:cTn id="21" dur="9500" fill="hold"/>
                                        <p:tgtEl>
                                          <p:spTgt spid="5"/>
                                        </p:tgtEl>
                                        <p:attrNameLst>
                                          <p:attrName>ppt_x</p:attrName>
                                          <p:attrName>ppt_y</p:attrName>
                                        </p:attrNameLst>
                                      </p:cBhvr>
                                      <p:rCtr x="61875" y="0"/>
                                    </p:animMotion>
                                  </p:childTnLst>
                                </p:cTn>
                              </p:par>
                              <p:par>
                                <p:cTn id="22" presetID="21" presetClass="entr" presetSubtype="8" fill="hold" nodeType="withEffect">
                                  <p:stCondLst>
                                    <p:cond delay="500"/>
                                  </p:stCondLst>
                                  <p:childTnLst>
                                    <p:set>
                                      <p:cBhvr>
                                        <p:cTn id="23" dur="1" fill="hold">
                                          <p:stCondLst>
                                            <p:cond delay="0"/>
                                          </p:stCondLst>
                                        </p:cTn>
                                        <p:tgtEl>
                                          <p:spTgt spid="105"/>
                                        </p:tgtEl>
                                        <p:attrNameLst>
                                          <p:attrName>style.visibility</p:attrName>
                                        </p:attrNameLst>
                                      </p:cBhvr>
                                      <p:to>
                                        <p:strVal val="visible"/>
                                      </p:to>
                                    </p:set>
                                    <p:animEffect transition="in" filter="wheel(8)">
                                      <p:cBhvr>
                                        <p:cTn id="24" dur="1000"/>
                                        <p:tgtEl>
                                          <p:spTgt spid="105"/>
                                        </p:tgtEl>
                                      </p:cBhvr>
                                    </p:animEffect>
                                  </p:childTnLst>
                                </p:cTn>
                              </p:par>
                              <p:par>
                                <p:cTn id="25" presetID="8" presetClass="emph" presetSubtype="0" decel="14706" fill="hold" nodeType="withEffect">
                                  <p:stCondLst>
                                    <p:cond delay="500"/>
                                  </p:stCondLst>
                                  <p:childTnLst>
                                    <p:animRot by="21600000">
                                      <p:cBhvr>
                                        <p:cTn id="26" dur="8500" fill="hold"/>
                                        <p:tgtEl>
                                          <p:spTgt spid="10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P spid="135" grpId="0"/>
      <p:bldP spid="137" grpId="0"/>
      <p:bldP spid="141" grpId="0"/>
      <p:bldP spid="142" grpId="0"/>
      <p:bldP spid="13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6D39-AD12-4312-8B0A-A78DECAB8994}"/>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a:solidFill>
                  <a:srgbClr val="A80000"/>
                </a:solidFill>
                <a:latin typeface="Segoe UI Semilight" panose="020B0402040204020203" pitchFamily="34" charset="0"/>
                <a:cs typeface="Segoe UI Semilight" panose="020B0402040204020203" pitchFamily="34" charset="0"/>
              </a:rPr>
              <a:t>Step 9 – Deploy the Model</a:t>
            </a:r>
          </a:p>
        </p:txBody>
      </p:sp>
      <p:sp>
        <p:nvSpPr>
          <p:cNvPr id="3" name="TextBox 2">
            <a:extLst>
              <a:ext uri="{FF2B5EF4-FFF2-40B4-BE49-F238E27FC236}">
                <a16:creationId xmlns:a16="http://schemas.microsoft.com/office/drawing/2014/main" id="{2EF78611-A875-43BB-A1CF-B93019B3DFE7}"/>
              </a:ext>
            </a:extLst>
          </p:cNvPr>
          <p:cNvSpPr txBox="1"/>
          <p:nvPr/>
        </p:nvSpPr>
        <p:spPr>
          <a:xfrm>
            <a:off x="587374" y="1137179"/>
            <a:ext cx="11452225" cy="307777"/>
          </a:xfrm>
          <a:prstGeom prst="rect">
            <a:avLst/>
          </a:prstGeom>
          <a:solidFill>
            <a:schemeClr val="accent2">
              <a:lumMod val="10000"/>
              <a:lumOff val="90000"/>
            </a:schemeClr>
          </a:solidFill>
        </p:spPr>
        <p:txBody>
          <a:bodyPr wrap="squar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Deploy the model registered in the previous slide, to Azure Container Instance (ACI) as a Web Service </a:t>
            </a:r>
          </a:p>
        </p:txBody>
      </p:sp>
      <p:sp>
        <p:nvSpPr>
          <p:cNvPr id="4" name="Rectangle 3">
            <a:extLst>
              <a:ext uri="{FF2B5EF4-FFF2-40B4-BE49-F238E27FC236}">
                <a16:creationId xmlns:a16="http://schemas.microsoft.com/office/drawing/2014/main" id="{42783478-5925-4091-9494-780C1199DD8F}"/>
              </a:ext>
            </a:extLst>
          </p:cNvPr>
          <p:cNvSpPr/>
          <p:nvPr/>
        </p:nvSpPr>
        <p:spPr>
          <a:xfrm>
            <a:off x="652423" y="2274838"/>
            <a:ext cx="6096000" cy="1938992"/>
          </a:xfrm>
          <a:prstGeom prst="rect">
            <a:avLst/>
          </a:prstGeom>
        </p:spPr>
        <p:txBody>
          <a:bodyPr>
            <a:spAutoFit/>
          </a:bodyPr>
          <a:lstStyle/>
          <a:p>
            <a:pPr>
              <a:spcAft>
                <a:spcPts val="600"/>
              </a:spcAft>
            </a:pPr>
            <a:r>
              <a:rPr lang="en-US" sz="20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There are 4 steps involved in model deployment</a:t>
            </a:r>
          </a:p>
          <a:p>
            <a:pPr>
              <a:spcAft>
                <a:spcPts val="600"/>
              </a:spcAft>
            </a:pPr>
            <a:r>
              <a:rPr lang="en-US" sz="20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9.1 – Create scoring script</a:t>
            </a:r>
          </a:p>
          <a:p>
            <a:pPr>
              <a:spcAft>
                <a:spcPts val="600"/>
              </a:spcAft>
            </a:pPr>
            <a:r>
              <a:rPr lang="en-US" sz="20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9.2 – Create environment file</a:t>
            </a:r>
          </a:p>
          <a:p>
            <a:pPr>
              <a:spcAft>
                <a:spcPts val="600"/>
              </a:spcAft>
            </a:pPr>
            <a:r>
              <a:rPr lang="en-US" sz="20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9.3 – Create configuration file</a:t>
            </a:r>
          </a:p>
          <a:p>
            <a:pPr>
              <a:spcAft>
                <a:spcPts val="600"/>
              </a:spcAft>
            </a:pPr>
            <a:r>
              <a:rPr lang="en-US" sz="20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Step 9.4 – Deploy to ACI!</a:t>
            </a:r>
          </a:p>
        </p:txBody>
      </p:sp>
    </p:spTree>
    <p:extLst>
      <p:ext uri="{BB962C8B-B14F-4D97-AF65-F5344CB8AC3E}">
        <p14:creationId xmlns:p14="http://schemas.microsoft.com/office/powerpoint/2010/main" val="327963867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CE3B-8D52-43F5-A17C-5C2028BBAF35}"/>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a:solidFill>
                  <a:srgbClr val="A80000"/>
                </a:solidFill>
                <a:latin typeface="Segoe UI Semilight" panose="020B0402040204020203" pitchFamily="34" charset="0"/>
                <a:cs typeface="Segoe UI Semilight" panose="020B0402040204020203" pitchFamily="34" charset="0"/>
              </a:rPr>
              <a:t>Step 9.1 – Create the scoring script </a:t>
            </a:r>
          </a:p>
        </p:txBody>
      </p:sp>
      <p:sp>
        <p:nvSpPr>
          <p:cNvPr id="3" name="Rectangle 2">
            <a:extLst>
              <a:ext uri="{FF2B5EF4-FFF2-40B4-BE49-F238E27FC236}">
                <a16:creationId xmlns:a16="http://schemas.microsoft.com/office/drawing/2014/main" id="{2B90F720-7E29-4122-B1C8-E8ED554E8654}"/>
              </a:ext>
            </a:extLst>
          </p:cNvPr>
          <p:cNvSpPr/>
          <p:nvPr/>
        </p:nvSpPr>
        <p:spPr>
          <a:xfrm>
            <a:off x="587375" y="1217767"/>
            <a:ext cx="11259128" cy="707886"/>
          </a:xfrm>
          <a:prstGeom prst="rect">
            <a:avLst/>
          </a:prstGeom>
        </p:spPr>
        <p:txBody>
          <a:bodyPr wrap="square">
            <a:spAutoFit/>
          </a:bodyPr>
          <a:lstStyle/>
          <a:p>
            <a:r>
              <a:rPr lang="en-US" sz="2000">
                <a:latin typeface="Segoe UI Light" panose="020B0502040204020203" pitchFamily="34" charset="0"/>
                <a:cs typeface="Segoe UI Light" panose="020B0502040204020203" pitchFamily="34" charset="0"/>
              </a:rPr>
              <a:t>Create the scoring script, called score.py, used by the web service call to show how to use the model. </a:t>
            </a:r>
          </a:p>
          <a:p>
            <a:r>
              <a:rPr lang="en-US" sz="2000">
                <a:latin typeface="Segoe UI Light" panose="020B0502040204020203" pitchFamily="34" charset="0"/>
                <a:cs typeface="Segoe UI Light" panose="020B0502040204020203" pitchFamily="34" charset="0"/>
              </a:rPr>
              <a:t>It requires two functions – </a:t>
            </a:r>
            <a:r>
              <a:rPr lang="en-US" sz="2000" err="1">
                <a:solidFill>
                  <a:srgbClr val="0070C0"/>
                </a:solidFill>
                <a:latin typeface="Segoe UI Light" panose="020B0502040204020203" pitchFamily="34" charset="0"/>
                <a:cs typeface="Segoe UI Light" panose="020B0502040204020203" pitchFamily="34" charset="0"/>
              </a:rPr>
              <a:t>init</a:t>
            </a:r>
            <a:r>
              <a:rPr lang="en-US" sz="2000">
                <a:solidFill>
                  <a:srgbClr val="0070C0"/>
                </a:solidFill>
                <a:latin typeface="Segoe UI Light" panose="020B0502040204020203" pitchFamily="34" charset="0"/>
                <a:cs typeface="Segoe UI Light" panose="020B0502040204020203" pitchFamily="34" charset="0"/>
              </a:rPr>
              <a:t>() </a:t>
            </a:r>
            <a:r>
              <a:rPr lang="en-US" sz="2000">
                <a:latin typeface="Segoe UI Light" panose="020B0502040204020203" pitchFamily="34" charset="0"/>
                <a:cs typeface="Segoe UI Light" panose="020B0502040204020203" pitchFamily="34" charset="0"/>
              </a:rPr>
              <a:t>and </a:t>
            </a:r>
            <a:r>
              <a:rPr lang="en-US" sz="2000">
                <a:solidFill>
                  <a:srgbClr val="0070C0"/>
                </a:solidFill>
                <a:latin typeface="Segoe UI Light" panose="020B0502040204020203" pitchFamily="34" charset="0"/>
                <a:cs typeface="Segoe UI Light" panose="020B0502040204020203" pitchFamily="34" charset="0"/>
              </a:rPr>
              <a:t>run (input data)</a:t>
            </a:r>
          </a:p>
        </p:txBody>
      </p:sp>
      <p:sp>
        <p:nvSpPr>
          <p:cNvPr id="4" name="Rectangle 3">
            <a:extLst>
              <a:ext uri="{FF2B5EF4-FFF2-40B4-BE49-F238E27FC236}">
                <a16:creationId xmlns:a16="http://schemas.microsoft.com/office/drawing/2014/main" id="{E69EF12D-2186-456E-959E-387605C54C08}"/>
              </a:ext>
            </a:extLst>
          </p:cNvPr>
          <p:cNvSpPr/>
          <p:nvPr/>
        </p:nvSpPr>
        <p:spPr>
          <a:xfrm>
            <a:off x="587375" y="2468992"/>
            <a:ext cx="11064240" cy="3046988"/>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azureml.core.model</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Model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err="1">
                <a:solidFill>
                  <a:srgbClr val="007D9A"/>
                </a:solidFill>
                <a:latin typeface="Consolas" panose="020B0609020204030204" pitchFamily="49" charset="0"/>
              </a:rPr>
              <a:t>init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global</a:t>
            </a:r>
            <a:r>
              <a:rPr lang="en-US" sz="1600">
                <a:solidFill>
                  <a:srgbClr val="000000"/>
                </a:solidFill>
                <a:latin typeface="Consolas" panose="020B0609020204030204" pitchFamily="49" charset="0"/>
              </a:rPr>
              <a:t> model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a:t>
            </a:r>
            <a:r>
              <a:rPr lang="en-US" sz="1600" err="1">
                <a:solidFill>
                  <a:srgbClr val="008000"/>
                </a:solidFill>
                <a:latin typeface="Consolas" panose="020B0609020204030204" pitchFamily="49" charset="0"/>
              </a:rPr>
              <a:t>retreive</a:t>
            </a:r>
            <a:r>
              <a:rPr lang="en-US" sz="1600">
                <a:solidFill>
                  <a:srgbClr val="008000"/>
                </a:solidFill>
                <a:latin typeface="Consolas" panose="020B0609020204030204" pitchFamily="49" charset="0"/>
              </a:rPr>
              <a:t> the path to the model file using the model name</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Model.get_model_path</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sklearn_mnist</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model = </a:t>
            </a:r>
            <a:r>
              <a:rPr lang="en-US" sz="1600" err="1">
                <a:solidFill>
                  <a:srgbClr val="000000"/>
                </a:solidFill>
                <a:latin typeface="Consolas" panose="020B0609020204030204" pitchFamily="49" charset="0"/>
              </a:rPr>
              <a:t>joblib.load</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model_path</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def</a:t>
            </a:r>
            <a:r>
              <a:rPr lang="en-US" sz="1600">
                <a:solidFill>
                  <a:srgbClr val="000000"/>
                </a:solidFill>
                <a:latin typeface="Consolas" panose="020B0609020204030204" pitchFamily="49" charset="0"/>
              </a:rPr>
              <a:t> </a:t>
            </a:r>
            <a:r>
              <a:rPr lang="en-US" sz="1600">
                <a:solidFill>
                  <a:srgbClr val="007D9A"/>
                </a:solidFill>
                <a:latin typeface="Consolas" panose="020B0609020204030204" pitchFamily="49" charset="0"/>
              </a:rPr>
              <a:t>run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data = </a:t>
            </a:r>
            <a:r>
              <a:rPr lang="en-US" sz="1600" err="1">
                <a:solidFill>
                  <a:srgbClr val="000000"/>
                </a:solidFill>
                <a:latin typeface="Consolas" panose="020B0609020204030204" pitchFamily="49" charset="0"/>
              </a:rPr>
              <a:t>np.array</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json.loads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raw_data</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'data’</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008000"/>
                </a:solidFill>
                <a:latin typeface="Consolas" panose="020B0609020204030204" pitchFamily="49" charset="0"/>
              </a:rPr>
              <a:t># make prediction</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y_hat</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model.predict</a:t>
            </a:r>
            <a:r>
              <a:rPr lang="en-US" sz="1600">
                <a:solidFill>
                  <a:srgbClr val="000000"/>
                </a:solidFill>
                <a:latin typeface="Consolas" panose="020B0609020204030204" pitchFamily="49" charset="0"/>
              </a:rPr>
              <a:t>(data) </a:t>
            </a:r>
            <a:r>
              <a:rPr lang="en-US" sz="1600">
                <a:solidFill>
                  <a:srgbClr val="0101FD"/>
                </a:solidFill>
                <a:latin typeface="Consolas" panose="020B0609020204030204" pitchFamily="49" charset="0"/>
              </a:rPr>
              <a:t>return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json.dumps</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y_hat.tolist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55B5835C-0412-43A0-90A3-06CEBB0D4C6D}"/>
              </a:ext>
            </a:extLst>
          </p:cNvPr>
          <p:cNvSpPr/>
          <p:nvPr/>
        </p:nvSpPr>
        <p:spPr>
          <a:xfrm>
            <a:off x="5623559" y="2136416"/>
            <a:ext cx="3992881" cy="738664"/>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The </a:t>
            </a:r>
            <a:r>
              <a:rPr lang="en-US" sz="1600" err="1">
                <a:gradFill>
                  <a:gsLst>
                    <a:gs pos="2917">
                      <a:schemeClr val="tx1"/>
                    </a:gs>
                    <a:gs pos="30000">
                      <a:schemeClr val="tx1"/>
                    </a:gs>
                  </a:gsLst>
                  <a:lin ang="5400000" scaled="0"/>
                </a:gradFill>
              </a:rPr>
              <a:t>init</a:t>
            </a:r>
            <a:r>
              <a:rPr lang="en-US" sz="1600">
                <a:gradFill>
                  <a:gsLst>
                    <a:gs pos="2917">
                      <a:schemeClr val="tx1"/>
                    </a:gs>
                    <a:gs pos="30000">
                      <a:schemeClr val="tx1"/>
                    </a:gs>
                  </a:gsLst>
                  <a:lin ang="5400000" scaled="0"/>
                </a:gradFill>
              </a:rPr>
              <a:t>() function, typically loads the model into a global object. This function is run only once when the Docker container is started.</a:t>
            </a:r>
          </a:p>
        </p:txBody>
      </p:sp>
      <p:cxnSp>
        <p:nvCxnSpPr>
          <p:cNvPr id="7" name="Connector: Elbow 6">
            <a:extLst>
              <a:ext uri="{FF2B5EF4-FFF2-40B4-BE49-F238E27FC236}">
                <a16:creationId xmlns:a16="http://schemas.microsoft.com/office/drawing/2014/main" id="{806ED945-7F24-4A8E-96D0-D8C2409F3B55}"/>
              </a:ext>
            </a:extLst>
          </p:cNvPr>
          <p:cNvCxnSpPr/>
          <p:nvPr/>
        </p:nvCxnSpPr>
        <p:spPr>
          <a:xfrm flipV="1">
            <a:off x="2133600" y="2583180"/>
            <a:ext cx="3429000" cy="533400"/>
          </a:xfrm>
          <a:prstGeom prst="bentConnector3">
            <a:avLst>
              <a:gd name="adj1" fmla="val 82889"/>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2AB3F35-BB7E-4E81-B9B4-65E2F33635CA}"/>
              </a:ext>
            </a:extLst>
          </p:cNvPr>
          <p:cNvSpPr/>
          <p:nvPr/>
        </p:nvSpPr>
        <p:spPr>
          <a:xfrm>
            <a:off x="4160520" y="5730794"/>
            <a:ext cx="6096000" cy="984885"/>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The run(</a:t>
            </a:r>
            <a:r>
              <a:rPr lang="en-US" sz="1600" err="1">
                <a:gradFill>
                  <a:gsLst>
                    <a:gs pos="2917">
                      <a:schemeClr val="tx1"/>
                    </a:gs>
                    <a:gs pos="30000">
                      <a:schemeClr val="tx1"/>
                    </a:gs>
                  </a:gsLst>
                  <a:lin ang="5400000" scaled="0"/>
                </a:gradFill>
              </a:rPr>
              <a:t>input_data</a:t>
            </a:r>
            <a:r>
              <a:rPr lang="en-US" sz="1600">
                <a:gradFill>
                  <a:gsLst>
                    <a:gs pos="2917">
                      <a:schemeClr val="tx1"/>
                    </a:gs>
                    <a:gs pos="30000">
                      <a:schemeClr val="tx1"/>
                    </a:gs>
                  </a:gsLst>
                  <a:lin ang="5400000" scaled="0"/>
                </a:gradFill>
              </a:rPr>
              <a:t>) function uses the model to predict a value based on the input data. Inputs and outputs to the run typically use JSON for serialization and de-serialization, but other formats are supported</a:t>
            </a:r>
          </a:p>
        </p:txBody>
      </p:sp>
      <p:cxnSp>
        <p:nvCxnSpPr>
          <p:cNvPr id="12" name="Connector: Elbow 11">
            <a:extLst>
              <a:ext uri="{FF2B5EF4-FFF2-40B4-BE49-F238E27FC236}">
                <a16:creationId xmlns:a16="http://schemas.microsoft.com/office/drawing/2014/main" id="{F5A919FA-2EF2-47C6-9560-81D468F478B2}"/>
              </a:ext>
            </a:extLst>
          </p:cNvPr>
          <p:cNvCxnSpPr/>
          <p:nvPr/>
        </p:nvCxnSpPr>
        <p:spPr>
          <a:xfrm>
            <a:off x="1150620" y="4781367"/>
            <a:ext cx="2796540" cy="1497513"/>
          </a:xfrm>
          <a:prstGeom prst="bentConnector3">
            <a:avLst>
              <a:gd name="adj1" fmla="val 13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31708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32307-77B3-417B-A3DD-BF5FA881C9A6}"/>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a:solidFill>
                  <a:srgbClr val="A80000"/>
                </a:solidFill>
                <a:latin typeface="Segoe UI Semilight" panose="020B0402040204020203" pitchFamily="34" charset="0"/>
                <a:cs typeface="Segoe UI Semilight" panose="020B0402040204020203" pitchFamily="34" charset="0"/>
              </a:rPr>
              <a:t>Step 9.2 – Create environment file </a:t>
            </a:r>
          </a:p>
        </p:txBody>
      </p:sp>
      <p:sp>
        <p:nvSpPr>
          <p:cNvPr id="3" name="Rectangle 2">
            <a:extLst>
              <a:ext uri="{FF2B5EF4-FFF2-40B4-BE49-F238E27FC236}">
                <a16:creationId xmlns:a16="http://schemas.microsoft.com/office/drawing/2014/main" id="{2BA08E37-D161-4576-9E8D-2E304F866E68}"/>
              </a:ext>
            </a:extLst>
          </p:cNvPr>
          <p:cNvSpPr/>
          <p:nvPr/>
        </p:nvSpPr>
        <p:spPr>
          <a:xfrm>
            <a:off x="587374" y="1048791"/>
            <a:ext cx="11330305" cy="923330"/>
          </a:xfrm>
          <a:prstGeom prst="rect">
            <a:avLst/>
          </a:prstGeom>
        </p:spPr>
        <p:txBody>
          <a:bodyPr wrap="square">
            <a:spAutoFit/>
          </a:bodyPr>
          <a:lstStyle/>
          <a:p>
            <a:r>
              <a:rPr lang="en-US" sz="1800">
                <a:latin typeface="Segoe UI Semilight" panose="020B0402040204020203" pitchFamily="34" charset="0"/>
                <a:cs typeface="Segoe UI Semilight" panose="020B0402040204020203" pitchFamily="34" charset="0"/>
              </a:rPr>
              <a:t>Create an environment file, called </a:t>
            </a:r>
            <a:r>
              <a:rPr lang="en-US" sz="1800" i="1" err="1">
                <a:solidFill>
                  <a:srgbClr val="0070C0"/>
                </a:solidFill>
                <a:latin typeface="Segoe UI Semilight" panose="020B0402040204020203" pitchFamily="34" charset="0"/>
                <a:cs typeface="Segoe UI Semilight" panose="020B0402040204020203" pitchFamily="34" charset="0"/>
              </a:rPr>
              <a:t>myenv.yml</a:t>
            </a:r>
            <a:r>
              <a:rPr lang="en-US" sz="1800">
                <a:latin typeface="Segoe UI Semilight" panose="020B0402040204020203" pitchFamily="34" charset="0"/>
                <a:cs typeface="Segoe UI Semilight" panose="020B0402040204020203" pitchFamily="34" charset="0"/>
              </a:rPr>
              <a:t>, that specifies all of the script's package dependencies. This file is used to ensure that all of those dependencies are installed in the Docker image. This example needs </a:t>
            </a:r>
            <a:r>
              <a:rPr lang="en-US" sz="1800" err="1">
                <a:solidFill>
                  <a:srgbClr val="0070C0"/>
                </a:solidFill>
                <a:latin typeface="Segoe UI Semilight" panose="020B0402040204020203" pitchFamily="34" charset="0"/>
                <a:cs typeface="Segoe UI Semilight" panose="020B0402040204020203" pitchFamily="34" charset="0"/>
              </a:rPr>
              <a:t>scikit</a:t>
            </a:r>
            <a:r>
              <a:rPr lang="en-US" sz="1800">
                <a:solidFill>
                  <a:srgbClr val="0070C0"/>
                </a:solidFill>
                <a:latin typeface="Segoe UI Semilight" panose="020B0402040204020203" pitchFamily="34" charset="0"/>
                <a:cs typeface="Segoe UI Semilight" panose="020B0402040204020203" pitchFamily="34" charset="0"/>
              </a:rPr>
              <a:t>-learn</a:t>
            </a:r>
            <a:r>
              <a:rPr lang="en-US" sz="1800">
                <a:latin typeface="Segoe UI Semilight" panose="020B0402040204020203" pitchFamily="34" charset="0"/>
                <a:cs typeface="Segoe UI Semilight" panose="020B0402040204020203" pitchFamily="34" charset="0"/>
              </a:rPr>
              <a:t> and </a:t>
            </a:r>
            <a:r>
              <a:rPr lang="en-US" sz="1800" err="1">
                <a:solidFill>
                  <a:srgbClr val="0070C0"/>
                </a:solidFill>
                <a:latin typeface="Segoe UI Semilight" panose="020B0402040204020203" pitchFamily="34" charset="0"/>
                <a:cs typeface="Segoe UI Semilight" panose="020B0402040204020203" pitchFamily="34" charset="0"/>
              </a:rPr>
              <a:t>azureml-sdk</a:t>
            </a:r>
            <a:r>
              <a:rPr lang="en-US" sz="1800">
                <a:latin typeface="Segoe UI Semilight" panose="020B0402040204020203" pitchFamily="34" charset="0"/>
                <a:cs typeface="Segoe UI Semilight" panose="020B0402040204020203" pitchFamily="34" charset="0"/>
              </a:rPr>
              <a:t>.</a:t>
            </a:r>
          </a:p>
        </p:txBody>
      </p:sp>
      <p:sp>
        <p:nvSpPr>
          <p:cNvPr id="4" name="Rectangle 3">
            <a:extLst>
              <a:ext uri="{FF2B5EF4-FFF2-40B4-BE49-F238E27FC236}">
                <a16:creationId xmlns:a16="http://schemas.microsoft.com/office/drawing/2014/main" id="{B937F89C-0526-43F6-BF93-D24F1E020607}"/>
              </a:ext>
            </a:extLst>
          </p:cNvPr>
          <p:cNvSpPr/>
          <p:nvPr/>
        </p:nvSpPr>
        <p:spPr>
          <a:xfrm>
            <a:off x="587374" y="2025622"/>
            <a:ext cx="11071226" cy="1815882"/>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azureml.core.conda_dependencies</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myenv</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CondaDependencies</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myenv.add_conda_package</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scikit</a:t>
            </a:r>
            <a:r>
              <a:rPr lang="en-US" sz="1600">
                <a:solidFill>
                  <a:srgbClr val="A31515"/>
                </a:solidFill>
                <a:latin typeface="Consolas" panose="020B0609020204030204" pitchFamily="49" charset="0"/>
              </a:rPr>
              <a:t>-learn"</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101FD"/>
                </a:solidFill>
                <a:latin typeface="Consolas" panose="020B0609020204030204" pitchFamily="49" charset="0"/>
              </a:rPr>
              <a:t>with</a:t>
            </a:r>
            <a:r>
              <a:rPr lang="en-US" sz="1600">
                <a:solidFill>
                  <a:srgbClr val="000000"/>
                </a:solidFill>
                <a:latin typeface="Consolas" panose="020B0609020204030204" pitchFamily="49" charset="0"/>
              </a:rPr>
              <a:t> open(</a:t>
            </a:r>
            <a:r>
              <a:rPr lang="en-US" sz="1600">
                <a:solidFill>
                  <a:srgbClr val="A31515"/>
                </a:solidFill>
                <a:latin typeface="Consolas" panose="020B0609020204030204" pitchFamily="49" charset="0"/>
              </a:rPr>
              <a:t>"myenv.</a:t>
            </a:r>
            <a:r>
              <a:rPr lang="en-US" sz="1600" err="1">
                <a:solidFill>
                  <a:srgbClr val="A31515"/>
                </a:solidFill>
                <a:latin typeface="Consolas" panose="020B0609020204030204" pitchFamily="49" charset="0"/>
              </a:rPr>
              <a:t>yml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r>
              <a:rPr lang="en-US" sz="1600">
                <a:solidFill>
                  <a:srgbClr val="A31515"/>
                </a:solidFill>
                <a:latin typeface="Consolas" panose="020B0609020204030204" pitchFamily="49" charset="0"/>
              </a:rPr>
              <a:t>"w"</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as</a:t>
            </a:r>
            <a:r>
              <a:rPr lang="en-US" sz="1600">
                <a:solidFill>
                  <a:srgbClr val="000000"/>
                </a:solidFill>
                <a:latin typeface="Consolas" panose="020B0609020204030204" pitchFamily="49" charset="0"/>
              </a:rPr>
              <a:t> f: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f.write</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myenv.serialize_to_string</a:t>
            </a:r>
            <a:r>
              <a:rPr lang="en-US" sz="1600">
                <a:solidFill>
                  <a:srgbClr val="000000"/>
                </a:solidFill>
                <a:latin typeface="Consolas" panose="020B0609020204030204" pitchFamily="49" charset="0"/>
              </a:rPr>
              <a:t>())</a:t>
            </a:r>
            <a:endParaRPr lang="en-US" sz="1600"/>
          </a:p>
        </p:txBody>
      </p:sp>
      <p:sp>
        <p:nvSpPr>
          <p:cNvPr id="5" name="Title 1">
            <a:extLst>
              <a:ext uri="{FF2B5EF4-FFF2-40B4-BE49-F238E27FC236}">
                <a16:creationId xmlns:a16="http://schemas.microsoft.com/office/drawing/2014/main" id="{E15A6794-AE2F-418E-A917-98B1F5FA8225}"/>
              </a:ext>
            </a:extLst>
          </p:cNvPr>
          <p:cNvSpPr txBox="1">
            <a:spLocks/>
          </p:cNvSpPr>
          <p:nvPr/>
        </p:nvSpPr>
        <p:spPr>
          <a:xfrm>
            <a:off x="641350" y="3862143"/>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a:solidFill>
                  <a:srgbClr val="A80000"/>
                </a:solidFill>
                <a:latin typeface="Segoe UI Semilight" panose="020B0402040204020203" pitchFamily="34" charset="0"/>
                <a:cs typeface="Segoe UI Semilight" panose="020B0402040204020203" pitchFamily="34" charset="0"/>
              </a:rPr>
              <a:t>Step 9.3 – Create configuration file </a:t>
            </a:r>
          </a:p>
        </p:txBody>
      </p:sp>
      <p:sp>
        <p:nvSpPr>
          <p:cNvPr id="6" name="Rectangle 5">
            <a:extLst>
              <a:ext uri="{FF2B5EF4-FFF2-40B4-BE49-F238E27FC236}">
                <a16:creationId xmlns:a16="http://schemas.microsoft.com/office/drawing/2014/main" id="{66CDDEE6-797D-4BFC-B170-7878DCBB9701}"/>
              </a:ext>
            </a:extLst>
          </p:cNvPr>
          <p:cNvSpPr/>
          <p:nvPr/>
        </p:nvSpPr>
        <p:spPr>
          <a:xfrm>
            <a:off x="587374" y="4324155"/>
            <a:ext cx="11017250" cy="646331"/>
          </a:xfrm>
          <a:prstGeom prst="rect">
            <a:avLst/>
          </a:prstGeom>
        </p:spPr>
        <p:txBody>
          <a:bodyPr wrap="square">
            <a:spAutoFit/>
          </a:bodyPr>
          <a:lstStyle/>
          <a:p>
            <a:r>
              <a:rPr lang="en-US" sz="1800">
                <a:latin typeface="Segoe UI Semilight" panose="020B0402040204020203" pitchFamily="34" charset="0"/>
                <a:cs typeface="Segoe UI Semilight" panose="020B0402040204020203" pitchFamily="34" charset="0"/>
              </a:rPr>
              <a:t>Create a deployment configuration file and specify the number of CPUs and gigabyte of RAM needed for the ACI container. Here we will use the defaults (1 core and 1 gigabyte of RAM)</a:t>
            </a:r>
          </a:p>
        </p:txBody>
      </p:sp>
      <p:sp>
        <p:nvSpPr>
          <p:cNvPr id="11" name="Rectangle 10">
            <a:extLst>
              <a:ext uri="{FF2B5EF4-FFF2-40B4-BE49-F238E27FC236}">
                <a16:creationId xmlns:a16="http://schemas.microsoft.com/office/drawing/2014/main" id="{A7FA0047-7D46-4623-90A0-57C73A049A54}"/>
              </a:ext>
            </a:extLst>
          </p:cNvPr>
          <p:cNvSpPr/>
          <p:nvPr/>
        </p:nvSpPr>
        <p:spPr>
          <a:xfrm>
            <a:off x="587374" y="5034571"/>
            <a:ext cx="11017250" cy="1374222"/>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azureml.core.webservice</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AciWebservice</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aciconfig</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AciWebservice.deploy_configuration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cpu_cores</a:t>
            </a:r>
            <a:r>
              <a:rPr lang="en-US" sz="1600">
                <a:solidFill>
                  <a:srgbClr val="000000"/>
                </a:solidFill>
                <a:latin typeface="Consolas" panose="020B0609020204030204" pitchFamily="49" charset="0"/>
              </a:rPr>
              <a:t>=1, </a:t>
            </a:r>
            <a:r>
              <a:rPr lang="en-US" sz="1600" err="1">
                <a:solidFill>
                  <a:srgbClr val="000000"/>
                </a:solidFill>
                <a:latin typeface="Consolas" panose="020B0609020204030204" pitchFamily="49" charset="0"/>
              </a:rPr>
              <a:t>memory_gb</a:t>
            </a:r>
            <a:r>
              <a:rPr lang="en-US" sz="1600">
                <a:solidFill>
                  <a:srgbClr val="000000"/>
                </a:solidFill>
                <a:latin typeface="Consolas" panose="020B0609020204030204" pitchFamily="49" charset="0"/>
              </a:rPr>
              <a:t>=1, </a:t>
            </a:r>
          </a:p>
          <a:p>
            <a:r>
              <a:rPr lang="en-US" sz="1600">
                <a:solidFill>
                  <a:srgbClr val="000000"/>
                </a:solidFill>
                <a:latin typeface="Consolas" panose="020B0609020204030204" pitchFamily="49" charset="0"/>
              </a:rPr>
              <a:t>                                   tags={</a:t>
            </a:r>
            <a:r>
              <a:rPr lang="en-US" sz="1600">
                <a:solidFill>
                  <a:srgbClr val="A31515"/>
                </a:solidFill>
                <a:latin typeface="Consolas" panose="020B0609020204030204" pitchFamily="49" charset="0"/>
              </a:rPr>
              <a:t>"data"</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"MNIST"</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"method"</a:t>
            </a:r>
            <a:r>
              <a:rPr lang="en-US" sz="1600">
                <a:solidFill>
                  <a:srgbClr val="000000"/>
                </a:solidFill>
                <a:latin typeface="Consolas" panose="020B0609020204030204" pitchFamily="49" charset="0"/>
              </a:rPr>
              <a:t> : </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description=</a:t>
            </a:r>
            <a:r>
              <a:rPr lang="en-US" sz="1600">
                <a:solidFill>
                  <a:srgbClr val="A31515"/>
                </a:solidFill>
                <a:latin typeface="Consolas" panose="020B0609020204030204" pitchFamily="49" charset="0"/>
              </a:rPr>
              <a:t>'Predict MNIST with </a:t>
            </a:r>
            <a:r>
              <a:rPr lang="en-US" sz="1600" err="1">
                <a:solidFill>
                  <a:srgbClr val="A31515"/>
                </a:solidFill>
                <a:latin typeface="Consolas" panose="020B0609020204030204" pitchFamily="49" charset="0"/>
              </a:rPr>
              <a:t>sklearn</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a:t>
            </a:r>
            <a:endParaRPr lang="en-US" sz="1600"/>
          </a:p>
        </p:txBody>
      </p:sp>
    </p:spTree>
    <p:extLst>
      <p:ext uri="{BB962C8B-B14F-4D97-AF65-F5344CB8AC3E}">
        <p14:creationId xmlns:p14="http://schemas.microsoft.com/office/powerpoint/2010/main" val="181663829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F05-A373-47B0-90D6-EF8506590D51}"/>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a:solidFill>
                  <a:srgbClr val="A80000"/>
                </a:solidFill>
                <a:latin typeface="Segoe UI Semilight" panose="020B0402040204020203" pitchFamily="34" charset="0"/>
                <a:cs typeface="Segoe UI Semilight" panose="020B0402040204020203" pitchFamily="34" charset="0"/>
              </a:rPr>
              <a:t>Step 9.4 – Deploy the model to ACI </a:t>
            </a:r>
          </a:p>
        </p:txBody>
      </p:sp>
      <p:sp>
        <p:nvSpPr>
          <p:cNvPr id="3" name="Rectangle 2">
            <a:extLst>
              <a:ext uri="{FF2B5EF4-FFF2-40B4-BE49-F238E27FC236}">
                <a16:creationId xmlns:a16="http://schemas.microsoft.com/office/drawing/2014/main" id="{BD94556C-FBC0-4A29-AABA-367C177E9B2C}"/>
              </a:ext>
            </a:extLst>
          </p:cNvPr>
          <p:cNvSpPr/>
          <p:nvPr/>
        </p:nvSpPr>
        <p:spPr>
          <a:xfrm>
            <a:off x="441959" y="1707435"/>
            <a:ext cx="11162665" cy="4278094"/>
          </a:xfrm>
          <a:prstGeom prst="rect">
            <a:avLst/>
          </a:prstGeom>
          <a:solidFill>
            <a:schemeClr val="bg1">
              <a:lumMod val="95000"/>
            </a:schemeClr>
          </a:solidFill>
        </p:spPr>
        <p:txBody>
          <a:bodyPr wrap="square">
            <a:spAutoFit/>
          </a:bodyPr>
          <a:lstStyle/>
          <a:p>
            <a:r>
              <a:rPr lang="en-US" sz="1600">
                <a:solidFill>
                  <a:srgbClr val="000000"/>
                </a:solidFill>
                <a:latin typeface="Consolas" panose="020B0609020204030204" pitchFamily="49" charset="0"/>
              </a:rPr>
              <a:t>%%time </a:t>
            </a:r>
          </a:p>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azureml.core.webservice</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Webservice </a:t>
            </a:r>
          </a:p>
          <a:p>
            <a:r>
              <a:rPr lang="en-US" sz="1600">
                <a:solidFill>
                  <a:srgbClr val="0101FD"/>
                </a:solidFill>
                <a:latin typeface="Consolas" panose="020B0609020204030204" pitchFamily="49" charset="0"/>
              </a:rPr>
              <a:t>from</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azureml.core.image</a:t>
            </a:r>
            <a:r>
              <a:rPr lang="en-US" sz="1600">
                <a:solidFill>
                  <a:srgbClr val="000000"/>
                </a:solidFill>
                <a:latin typeface="Consolas" panose="020B0609020204030204" pitchFamily="49" charset="0"/>
              </a:rPr>
              <a:t> </a:t>
            </a:r>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ContainerImage</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configure the image</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image_config</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ContainerImage.image_configuration</a:t>
            </a:r>
            <a:r>
              <a:rPr lang="en-US" sz="1600">
                <a:solidFill>
                  <a:srgbClr val="000000"/>
                </a:solidFill>
                <a:latin typeface="Consolas" panose="020B0609020204030204" pitchFamily="49" charset="0"/>
              </a:rPr>
              <a:t>(</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execution_script</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"score.py"</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runtime =</a:t>
            </a:r>
            <a:r>
              <a:rPr lang="en-US" sz="1600">
                <a:solidFill>
                  <a:srgbClr val="A31515"/>
                </a:solidFill>
                <a:latin typeface="Consolas" panose="020B0609020204030204" pitchFamily="49" charset="0"/>
              </a:rPr>
              <a:t>"python"</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conda_file</a:t>
            </a:r>
            <a:r>
              <a:rPr lang="en-US" sz="1600">
                <a:solidFill>
                  <a:srgbClr val="000000"/>
                </a:solidFill>
                <a:latin typeface="Consolas" panose="020B0609020204030204" pitchFamily="49" charset="0"/>
              </a:rPr>
              <a:t> =</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myenv.yml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service = </a:t>
            </a:r>
            <a:r>
              <a:rPr lang="en-US" sz="1600" err="1">
                <a:solidFill>
                  <a:srgbClr val="000000"/>
                </a:solidFill>
                <a:latin typeface="Consolas" panose="020B0609020204030204" pitchFamily="49" charset="0"/>
              </a:rPr>
              <a:t>Webservice.deploy_from_model</a:t>
            </a:r>
            <a:r>
              <a:rPr lang="en-US" sz="1600">
                <a:solidFill>
                  <a:srgbClr val="000000"/>
                </a:solidFill>
                <a:latin typeface="Consolas" panose="020B0609020204030204" pitchFamily="49" charset="0"/>
              </a:rPr>
              <a:t>(workspace=</a:t>
            </a:r>
            <a:r>
              <a:rPr lang="en-US" sz="1600" err="1">
                <a:solidFill>
                  <a:srgbClr val="000000"/>
                </a:solidFill>
                <a:latin typeface="Consolas" panose="020B0609020204030204" pitchFamily="49" charset="0"/>
              </a:rPr>
              <a:t>ws</a:t>
            </a:r>
            <a:r>
              <a:rPr lang="en-US" sz="1600">
                <a:solidFill>
                  <a:srgbClr val="000000"/>
                </a:solidFill>
                <a:latin typeface="Consolas" panose="020B0609020204030204" pitchFamily="49" charset="0"/>
              </a:rPr>
              <a:t>, name=</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sklearn</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mnist</a:t>
            </a:r>
            <a:r>
              <a:rPr lang="en-US" sz="1600">
                <a:solidFill>
                  <a:srgbClr val="A31515"/>
                </a:solidFill>
                <a:latin typeface="Consolas" panose="020B0609020204030204" pitchFamily="49" charset="0"/>
              </a:rPr>
              <a:t>-svc’</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deployment_config</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aciconfig</a:t>
            </a:r>
            <a:r>
              <a:rPr lang="en-US" sz="1600">
                <a:solidFill>
                  <a:srgbClr val="000000"/>
                </a:solidFill>
                <a:latin typeface="Consolas" panose="020B0609020204030204" pitchFamily="49" charset="0"/>
              </a:rPr>
              <a:t>, models=[model],</a:t>
            </a:r>
          </a:p>
          <a:p>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image_config</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image_config</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endParaRPr lang="en-US" sz="1600">
              <a:solidFill>
                <a:srgbClr val="000000"/>
              </a:solidFill>
              <a:latin typeface="Consolas" panose="020B0609020204030204" pitchFamily="49" charset="0"/>
            </a:endParaRPr>
          </a:p>
          <a:p>
            <a:r>
              <a:rPr lang="en-US" sz="1600" err="1">
                <a:solidFill>
                  <a:srgbClr val="000000"/>
                </a:solidFill>
                <a:latin typeface="Consolas" panose="020B0609020204030204" pitchFamily="49" charset="0"/>
              </a:rPr>
              <a:t>service.wait_for_deployment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show_output</a:t>
            </a:r>
            <a:r>
              <a:rPr lang="en-US" sz="1600">
                <a:solidFill>
                  <a:srgbClr val="000000"/>
                </a:solidFill>
                <a:latin typeface="Consolas" panose="020B0609020204030204" pitchFamily="49" charset="0"/>
              </a:rPr>
              <a:t>=</a:t>
            </a:r>
            <a:r>
              <a:rPr lang="en-US" sz="1600">
                <a:solidFill>
                  <a:srgbClr val="0101FD"/>
                </a:solidFill>
                <a:latin typeface="Consolas" panose="020B0609020204030204" pitchFamily="49" charset="0"/>
              </a:rPr>
              <a:t>True</a:t>
            </a:r>
            <a:r>
              <a:rPr lang="en-US" sz="160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499681A2-BCAC-47AA-99C7-1FAFB25E9271}"/>
              </a:ext>
            </a:extLst>
          </p:cNvPr>
          <p:cNvSpPr/>
          <p:nvPr/>
        </p:nvSpPr>
        <p:spPr>
          <a:xfrm>
            <a:off x="6431280" y="1296319"/>
            <a:ext cx="3756660" cy="984885"/>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Build an image using:</a:t>
            </a:r>
          </a:p>
          <a:p>
            <a:pPr marL="274320" indent="-182880">
              <a:buFont typeface="Arial" panose="020B0604020202020204" pitchFamily="34" charset="0"/>
              <a:buChar char="•"/>
            </a:pPr>
            <a:r>
              <a:rPr lang="en-US" sz="1600">
                <a:gradFill>
                  <a:gsLst>
                    <a:gs pos="2917">
                      <a:schemeClr val="tx1"/>
                    </a:gs>
                    <a:gs pos="30000">
                      <a:schemeClr val="tx1"/>
                    </a:gs>
                  </a:gsLst>
                  <a:lin ang="5400000" scaled="0"/>
                </a:gradFill>
              </a:rPr>
              <a:t>The scoring file (score.py)</a:t>
            </a:r>
          </a:p>
          <a:p>
            <a:pPr marL="274320" indent="-182880">
              <a:buFont typeface="Arial" panose="020B0604020202020204" pitchFamily="34" charset="0"/>
              <a:buChar char="•"/>
            </a:pPr>
            <a:r>
              <a:rPr lang="en-US" sz="1600">
                <a:gradFill>
                  <a:gsLst>
                    <a:gs pos="2917">
                      <a:schemeClr val="tx1"/>
                    </a:gs>
                    <a:gs pos="30000">
                      <a:schemeClr val="tx1"/>
                    </a:gs>
                  </a:gsLst>
                  <a:lin ang="5400000" scaled="0"/>
                </a:gradFill>
              </a:rPr>
              <a:t>The environment file (</a:t>
            </a:r>
            <a:r>
              <a:rPr lang="en-US" sz="1600" err="1">
                <a:gradFill>
                  <a:gsLst>
                    <a:gs pos="2917">
                      <a:schemeClr val="tx1"/>
                    </a:gs>
                    <a:gs pos="30000">
                      <a:schemeClr val="tx1"/>
                    </a:gs>
                  </a:gsLst>
                  <a:lin ang="5400000" scaled="0"/>
                </a:gradFill>
              </a:rPr>
              <a:t>myenv.yml</a:t>
            </a:r>
            <a:r>
              <a:rPr lang="en-US" sz="1600">
                <a:gradFill>
                  <a:gsLst>
                    <a:gs pos="2917">
                      <a:schemeClr val="tx1"/>
                    </a:gs>
                    <a:gs pos="30000">
                      <a:schemeClr val="tx1"/>
                    </a:gs>
                  </a:gsLst>
                  <a:lin ang="5400000" scaled="0"/>
                </a:gradFill>
              </a:rPr>
              <a:t>)</a:t>
            </a:r>
          </a:p>
          <a:p>
            <a:pPr marL="274320" indent="-182880">
              <a:buFont typeface="Arial" panose="020B0604020202020204" pitchFamily="34" charset="0"/>
              <a:buChar char="•"/>
            </a:pPr>
            <a:r>
              <a:rPr lang="en-US" sz="1600">
                <a:gradFill>
                  <a:gsLst>
                    <a:gs pos="2917">
                      <a:schemeClr val="tx1"/>
                    </a:gs>
                    <a:gs pos="30000">
                      <a:schemeClr val="tx1"/>
                    </a:gs>
                  </a:gsLst>
                  <a:lin ang="5400000" scaled="0"/>
                </a:gradFill>
              </a:rPr>
              <a:t>The model file</a:t>
            </a:r>
          </a:p>
        </p:txBody>
      </p:sp>
      <p:sp>
        <p:nvSpPr>
          <p:cNvPr id="9" name="Rectangle 8">
            <a:extLst>
              <a:ext uri="{FF2B5EF4-FFF2-40B4-BE49-F238E27FC236}">
                <a16:creationId xmlns:a16="http://schemas.microsoft.com/office/drawing/2014/main" id="{1B5EA3F0-3032-4D42-8715-772765FD3DA2}"/>
              </a:ext>
            </a:extLst>
          </p:cNvPr>
          <p:cNvSpPr/>
          <p:nvPr/>
        </p:nvSpPr>
        <p:spPr>
          <a:xfrm>
            <a:off x="9037321" y="2803596"/>
            <a:ext cx="2834640" cy="1178784"/>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Register that image under the workspace and send the image to the ACI container.</a:t>
            </a:r>
          </a:p>
        </p:txBody>
      </p:sp>
      <p:cxnSp>
        <p:nvCxnSpPr>
          <p:cNvPr id="11" name="Connector: Elbow 10">
            <a:extLst>
              <a:ext uri="{FF2B5EF4-FFF2-40B4-BE49-F238E27FC236}">
                <a16:creationId xmlns:a16="http://schemas.microsoft.com/office/drawing/2014/main" id="{07CF4FE4-45DD-4DE1-BBDC-6AB94C62727D}"/>
              </a:ext>
            </a:extLst>
          </p:cNvPr>
          <p:cNvCxnSpPr/>
          <p:nvPr/>
        </p:nvCxnSpPr>
        <p:spPr>
          <a:xfrm rot="5400000" flipH="1" flipV="1">
            <a:off x="6812280" y="1143851"/>
            <a:ext cx="822960" cy="5760720"/>
          </a:xfrm>
          <a:prstGeom prst="bentConnector3">
            <a:avLst>
              <a:gd name="adj1" fmla="val 2092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74702E0-2C94-4459-AC73-F94E7E6BED04}"/>
              </a:ext>
            </a:extLst>
          </p:cNvPr>
          <p:cNvSpPr/>
          <p:nvPr/>
        </p:nvSpPr>
        <p:spPr>
          <a:xfrm>
            <a:off x="6431280" y="5651433"/>
            <a:ext cx="4057329" cy="246221"/>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Start up a container in ACI using the image</a:t>
            </a:r>
          </a:p>
        </p:txBody>
      </p:sp>
      <p:cxnSp>
        <p:nvCxnSpPr>
          <p:cNvPr id="20" name="Straight Arrow Connector 19">
            <a:extLst>
              <a:ext uri="{FF2B5EF4-FFF2-40B4-BE49-F238E27FC236}">
                <a16:creationId xmlns:a16="http://schemas.microsoft.com/office/drawing/2014/main" id="{5D055F1B-3DC1-4829-8287-79F2D85B2723}"/>
              </a:ext>
            </a:extLst>
          </p:cNvPr>
          <p:cNvCxnSpPr/>
          <p:nvPr/>
        </p:nvCxnSpPr>
        <p:spPr>
          <a:xfrm>
            <a:off x="5658243" y="5771944"/>
            <a:ext cx="640080"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236C6C4-3B7F-4AA5-AF1D-D703A094E0DE}"/>
              </a:ext>
            </a:extLst>
          </p:cNvPr>
          <p:cNvCxnSpPr/>
          <p:nvPr/>
        </p:nvCxnSpPr>
        <p:spPr>
          <a:xfrm rot="5400000" flipH="1" flipV="1">
            <a:off x="6111240" y="990600"/>
            <a:ext cx="548640" cy="3291840"/>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923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5449-347F-42E3-A44F-915E1100F2C9}"/>
              </a:ext>
            </a:extLst>
          </p:cNvPr>
          <p:cNvSpPr txBox="1">
            <a:spLocks/>
          </p:cNvSpPr>
          <p:nvPr/>
        </p:nvSpPr>
        <p:spPr>
          <a:xfrm>
            <a:off x="587375" y="504152"/>
            <a:ext cx="11017250" cy="3323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90000"/>
              </a:lnSpc>
            </a:pPr>
            <a:r>
              <a:rPr lang="en-US" sz="2400" b="0" spc="0">
                <a:solidFill>
                  <a:srgbClr val="A80000"/>
                </a:solidFill>
                <a:latin typeface="Segoe UI Semilight" panose="020B0402040204020203" pitchFamily="34" charset="0"/>
                <a:cs typeface="Segoe UI Semilight" panose="020B0402040204020203" pitchFamily="34" charset="0"/>
              </a:rPr>
              <a:t>Step 10 – Test the deployed model using the HTTP end point</a:t>
            </a:r>
          </a:p>
        </p:txBody>
      </p:sp>
      <p:sp>
        <p:nvSpPr>
          <p:cNvPr id="3" name="Rectangle 2">
            <a:extLst>
              <a:ext uri="{FF2B5EF4-FFF2-40B4-BE49-F238E27FC236}">
                <a16:creationId xmlns:a16="http://schemas.microsoft.com/office/drawing/2014/main" id="{517CD711-C907-40BA-B258-0FF18D11B6BC}"/>
              </a:ext>
            </a:extLst>
          </p:cNvPr>
          <p:cNvSpPr/>
          <p:nvPr/>
        </p:nvSpPr>
        <p:spPr>
          <a:xfrm>
            <a:off x="587374" y="1048791"/>
            <a:ext cx="11330305" cy="369332"/>
          </a:xfrm>
          <a:prstGeom prst="rect">
            <a:avLst/>
          </a:prstGeom>
        </p:spPr>
        <p:txBody>
          <a:bodyPr wrap="square">
            <a:spAutoFit/>
          </a:bodyPr>
          <a:lstStyle/>
          <a:p>
            <a:r>
              <a:rPr lang="en-US" sz="1800">
                <a:latin typeface="Segoe UI Semilight" panose="020B0402040204020203" pitchFamily="34" charset="0"/>
                <a:cs typeface="Segoe UI Semilight" panose="020B0402040204020203" pitchFamily="34" charset="0"/>
              </a:rPr>
              <a:t>Test the deployed model by sending images to be classified to the HTTP endpoint</a:t>
            </a:r>
          </a:p>
        </p:txBody>
      </p:sp>
      <p:sp>
        <p:nvSpPr>
          <p:cNvPr id="4" name="Rectangle 3">
            <a:extLst>
              <a:ext uri="{FF2B5EF4-FFF2-40B4-BE49-F238E27FC236}">
                <a16:creationId xmlns:a16="http://schemas.microsoft.com/office/drawing/2014/main" id="{7627F153-FD61-4D8C-86E3-E20BFC785940}"/>
              </a:ext>
            </a:extLst>
          </p:cNvPr>
          <p:cNvSpPr/>
          <p:nvPr/>
        </p:nvSpPr>
        <p:spPr>
          <a:xfrm>
            <a:off x="670560" y="1910971"/>
            <a:ext cx="10751820" cy="3811043"/>
          </a:xfrm>
          <a:prstGeom prst="rect">
            <a:avLst/>
          </a:prstGeom>
          <a:solidFill>
            <a:schemeClr val="bg1">
              <a:lumMod val="95000"/>
            </a:schemeClr>
          </a:solidFill>
        </p:spPr>
        <p:txBody>
          <a:bodyPr wrap="square">
            <a:spAutoFit/>
          </a:bodyPr>
          <a:lstStyle/>
          <a:p>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requests </a:t>
            </a:r>
          </a:p>
          <a:p>
            <a:r>
              <a:rPr lang="en-US" sz="1600">
                <a:solidFill>
                  <a:srgbClr val="0101FD"/>
                </a:solidFill>
                <a:latin typeface="Consolas" panose="020B0609020204030204" pitchFamily="49" charset="0"/>
              </a:rPr>
              <a:t>import</a:t>
            </a:r>
            <a:r>
              <a:rPr lang="en-US" sz="1600">
                <a:solidFill>
                  <a:srgbClr val="000000"/>
                </a:solidFill>
                <a:latin typeface="Consolas" panose="020B0609020204030204" pitchFamily="49" charset="0"/>
              </a:rPr>
              <a:t> json </a:t>
            </a:r>
          </a:p>
          <a:p>
            <a:endParaRPr lang="en-US" sz="1600">
              <a:solidFill>
                <a:srgbClr val="000000"/>
              </a:solidFill>
              <a:latin typeface="Consolas" panose="020B0609020204030204" pitchFamily="49" charset="0"/>
            </a:endParaRPr>
          </a:p>
          <a:p>
            <a:r>
              <a:rPr lang="en-US" sz="1600">
                <a:solidFill>
                  <a:srgbClr val="008000"/>
                </a:solidFill>
                <a:latin typeface="Consolas" panose="020B0609020204030204" pitchFamily="49" charset="0"/>
              </a:rPr>
              <a:t># send a random row from the test set to score</a:t>
            </a:r>
            <a:r>
              <a:rPr lang="en-US" sz="1600">
                <a:solidFill>
                  <a:srgbClr val="000000"/>
                </a:solidFill>
                <a:latin typeface="Consolas" panose="020B0609020204030204" pitchFamily="49" charset="0"/>
              </a:rPr>
              <a:t> </a:t>
            </a:r>
          </a:p>
          <a:p>
            <a:r>
              <a:rPr lang="en-US" sz="1600" err="1">
                <a:solidFill>
                  <a:srgbClr val="000000"/>
                </a:solidFill>
                <a:latin typeface="Consolas" panose="020B0609020204030204" pitchFamily="49" charset="0"/>
              </a:rPr>
              <a:t>random_index</a:t>
            </a:r>
            <a:r>
              <a:rPr lang="en-US" sz="1600">
                <a:solidFill>
                  <a:srgbClr val="000000"/>
                </a:solidFill>
                <a:latin typeface="Consolas" panose="020B0609020204030204" pitchFamily="49" charset="0"/>
              </a:rPr>
              <a:t> = </a:t>
            </a:r>
            <a:r>
              <a:rPr lang="en-US" sz="1600" err="1">
                <a:solidFill>
                  <a:srgbClr val="000000"/>
                </a:solidFill>
                <a:latin typeface="Consolas" panose="020B0609020204030204" pitchFamily="49" charset="0"/>
              </a:rPr>
              <a:t>np.random.randint</a:t>
            </a:r>
            <a:r>
              <a:rPr lang="en-US" sz="1600">
                <a:solidFill>
                  <a:srgbClr val="000000"/>
                </a:solidFill>
                <a:latin typeface="Consolas" panose="020B0609020204030204" pitchFamily="49" charset="0"/>
              </a:rPr>
              <a:t>(0, </a:t>
            </a:r>
            <a:r>
              <a:rPr lang="en-US" sz="1600" err="1">
                <a:solidFill>
                  <a:srgbClr val="000000"/>
                </a:solidFill>
                <a:latin typeface="Consolas" panose="020B0609020204030204" pitchFamily="49" charset="0"/>
              </a:rPr>
              <a:t>len</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X_test</a:t>
            </a:r>
            <a:r>
              <a:rPr lang="en-US" sz="1600">
                <a:solidFill>
                  <a:srgbClr val="000000"/>
                </a:solidFill>
                <a:latin typeface="Consolas" panose="020B0609020204030204" pitchFamily="49" charset="0"/>
              </a:rPr>
              <a:t>)-1) </a:t>
            </a:r>
          </a:p>
          <a:p>
            <a:r>
              <a:rPr lang="en-US" sz="1600" err="1">
                <a:solidFill>
                  <a:srgbClr val="000000"/>
                </a:solidFill>
                <a:latin typeface="Consolas" panose="020B0609020204030204" pitchFamily="49" charset="0"/>
              </a:rPr>
              <a:t>input_data</a:t>
            </a:r>
            <a:r>
              <a:rPr lang="en-US" sz="1600">
                <a:solidFill>
                  <a:srgbClr val="000000"/>
                </a:solidFill>
                <a:latin typeface="Consolas" panose="020B0609020204030204" pitchFamily="49" charset="0"/>
              </a:rPr>
              <a:t> = </a:t>
            </a:r>
            <a:r>
              <a:rPr lang="en-US" sz="1600">
                <a:solidFill>
                  <a:srgbClr val="A31515"/>
                </a:solidFill>
                <a:latin typeface="Consolas" panose="020B0609020204030204" pitchFamily="49" charset="0"/>
              </a:rPr>
              <a:t>"{\"data\": ["</a:t>
            </a:r>
            <a:r>
              <a:rPr lang="en-US" sz="1600">
                <a:solidFill>
                  <a:srgbClr val="000000"/>
                </a:solidFill>
                <a:latin typeface="Consolas" panose="020B0609020204030204" pitchFamily="49" charset="0"/>
              </a:rPr>
              <a:t> + str(list(</a:t>
            </a:r>
            <a:r>
              <a:rPr lang="en-US" sz="1600" err="1">
                <a:solidFill>
                  <a:srgbClr val="000000"/>
                </a:solidFill>
                <a:latin typeface="Consolas" panose="020B0609020204030204" pitchFamily="49" charset="0"/>
              </a:rPr>
              <a:t>X_test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random_index</a:t>
            </a:r>
            <a:r>
              <a:rPr lang="en-US" sz="1600">
                <a:solidFill>
                  <a:srgbClr val="000000"/>
                </a:solidFill>
                <a:latin typeface="Consolas" panose="020B0609020204030204" pitchFamily="49" charset="0"/>
              </a:rPr>
              <a:t>])) + </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headers = {</a:t>
            </a:r>
            <a:r>
              <a:rPr lang="en-US" sz="1600">
                <a:solidFill>
                  <a:srgbClr val="A31515"/>
                </a:solidFill>
                <a:latin typeface="Consolas" panose="020B0609020204030204" pitchFamily="49" charset="0"/>
              </a:rPr>
              <a:t>'</a:t>
            </a:r>
            <a:r>
              <a:rPr lang="en-US" sz="1600" err="1">
                <a:solidFill>
                  <a:srgbClr val="A31515"/>
                </a:solidFill>
                <a:latin typeface="Consolas" panose="020B0609020204030204" pitchFamily="49" charset="0"/>
              </a:rPr>
              <a:t>Content-Type'</a:t>
            </a:r>
            <a:r>
              <a:rPr lang="en-US" sz="1600" err="1">
                <a:solidFill>
                  <a:srgbClr val="000000"/>
                </a:solidFill>
                <a:latin typeface="Consolas" panose="020B0609020204030204" pitchFamily="49" charset="0"/>
              </a:rPr>
              <a:t>:</a:t>
            </a:r>
            <a:r>
              <a:rPr lang="en-US" sz="1600" err="1">
                <a:solidFill>
                  <a:srgbClr val="A31515"/>
                </a:solidFill>
                <a:latin typeface="Consolas" panose="020B0609020204030204" pitchFamily="49" charset="0"/>
              </a:rPr>
              <a:t>'application</a:t>
            </a:r>
            <a:r>
              <a:rPr lang="en-US" sz="1600">
                <a:solidFill>
                  <a:srgbClr val="A31515"/>
                </a:solidFill>
                <a:latin typeface="Consolas" panose="020B0609020204030204" pitchFamily="49" charset="0"/>
              </a:rPr>
              <a:t>/json’</a:t>
            </a:r>
            <a:r>
              <a:rPr lang="en-US" sz="1600">
                <a:solidFill>
                  <a:srgbClr val="000000"/>
                </a:solidFill>
                <a:latin typeface="Consolas" panose="020B0609020204030204" pitchFamily="49" charset="0"/>
              </a:rPr>
              <a:t>} </a:t>
            </a:r>
          </a:p>
          <a:p>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resp = </a:t>
            </a:r>
            <a:r>
              <a:rPr lang="en-US" sz="1600" err="1">
                <a:solidFill>
                  <a:srgbClr val="000000"/>
                </a:solidFill>
                <a:latin typeface="Consolas" panose="020B0609020204030204" pitchFamily="49" charset="0"/>
              </a:rPr>
              <a:t>requests.post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service.scoring_uri</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input_data</a:t>
            </a:r>
            <a:r>
              <a:rPr lang="en-US" sz="1600">
                <a:solidFill>
                  <a:srgbClr val="000000"/>
                </a:solidFill>
                <a:latin typeface="Consolas" panose="020B0609020204030204" pitchFamily="49" charset="0"/>
              </a:rPr>
              <a:t>, headers=headers) </a:t>
            </a:r>
          </a:p>
          <a:p>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print(</a:t>
            </a:r>
            <a:r>
              <a:rPr lang="en-US" sz="1600">
                <a:solidFill>
                  <a:srgbClr val="A31515"/>
                </a:solidFill>
                <a:latin typeface="Consolas" panose="020B0609020204030204" pitchFamily="49" charset="0"/>
              </a:rPr>
              <a:t>"POST to </a:t>
            </a:r>
            <a:r>
              <a:rPr lang="en-US" sz="1600" err="1">
                <a:solidFill>
                  <a:srgbClr val="A31515"/>
                </a:solidFill>
                <a:latin typeface="Consolas" panose="020B0609020204030204" pitchFamily="49" charset="0"/>
              </a:rPr>
              <a:t>url</a:t>
            </a:r>
            <a:r>
              <a:rPr lang="en-US" sz="1600">
                <a:solidFill>
                  <a:srgbClr val="A31515"/>
                </a:solidFill>
                <a:latin typeface="Consolas" panose="020B0609020204030204" pitchFamily="49" charset="0"/>
              </a:rPr>
              <a:t>"</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service.scoring_uri</a:t>
            </a:r>
            <a:r>
              <a:rPr lang="en-US" sz="1600">
                <a:solidFill>
                  <a:srgbClr val="000000"/>
                </a:solidFill>
                <a:latin typeface="Consolas" panose="020B0609020204030204" pitchFamily="49" charset="0"/>
              </a:rPr>
              <a:t>) </a:t>
            </a:r>
          </a:p>
          <a:p>
            <a:r>
              <a:rPr lang="en-US" sz="1600">
                <a:solidFill>
                  <a:srgbClr val="008000"/>
                </a:solidFill>
                <a:latin typeface="Consolas" panose="020B0609020204030204" pitchFamily="49" charset="0"/>
              </a:rPr>
              <a:t>#print("input data:", </a:t>
            </a:r>
            <a:r>
              <a:rPr lang="en-US" sz="1600" err="1">
                <a:solidFill>
                  <a:srgbClr val="008000"/>
                </a:solidFill>
                <a:latin typeface="Consolas" panose="020B0609020204030204" pitchFamily="49" charset="0"/>
              </a:rPr>
              <a:t>input_data</a:t>
            </a:r>
            <a:r>
              <a:rPr lang="en-US" sz="1600">
                <a:solidFill>
                  <a:srgbClr val="008000"/>
                </a:solidFill>
                <a:latin typeface="Consolas" panose="020B0609020204030204" pitchFamily="49" charset="0"/>
              </a:rPr>
              <a:t>)</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print(</a:t>
            </a:r>
            <a:r>
              <a:rPr lang="en-US" sz="1600">
                <a:solidFill>
                  <a:srgbClr val="A31515"/>
                </a:solidFill>
                <a:latin typeface="Consolas" panose="020B0609020204030204" pitchFamily="49" charset="0"/>
              </a:rPr>
              <a:t>"label:"</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y_test</a:t>
            </a:r>
            <a:r>
              <a:rPr lang="en-US" sz="1600">
                <a:solidFill>
                  <a:srgbClr val="000000"/>
                </a:solidFill>
                <a:latin typeface="Consolas" panose="020B0609020204030204" pitchFamily="49" charset="0"/>
              </a:rPr>
              <a:t>[</a:t>
            </a:r>
            <a:r>
              <a:rPr lang="en-US" sz="1600" err="1">
                <a:solidFill>
                  <a:srgbClr val="000000"/>
                </a:solidFill>
                <a:latin typeface="Consolas" panose="020B0609020204030204" pitchFamily="49" charset="0"/>
              </a:rPr>
              <a:t>random_index</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print(</a:t>
            </a:r>
            <a:r>
              <a:rPr lang="en-US" sz="1600">
                <a:solidFill>
                  <a:srgbClr val="A31515"/>
                </a:solidFill>
                <a:latin typeface="Consolas" panose="020B0609020204030204" pitchFamily="49" charset="0"/>
              </a:rPr>
              <a:t>"prediction:"</a:t>
            </a:r>
            <a:r>
              <a:rPr lang="en-US" sz="1600">
                <a:solidFill>
                  <a:srgbClr val="000000"/>
                </a:solidFill>
                <a:latin typeface="Consolas" panose="020B0609020204030204" pitchFamily="49" charset="0"/>
              </a:rPr>
              <a:t>, </a:t>
            </a:r>
            <a:r>
              <a:rPr lang="en-US" sz="1600" err="1">
                <a:solidFill>
                  <a:srgbClr val="000000"/>
                </a:solidFill>
                <a:latin typeface="Consolas" panose="020B0609020204030204" pitchFamily="49" charset="0"/>
              </a:rPr>
              <a:t>resp.text</a:t>
            </a:r>
            <a:r>
              <a:rPr lang="en-US" sz="1600">
                <a:solidFill>
                  <a:srgbClr val="000000"/>
                </a:solidFill>
                <a:latin typeface="Consolas" panose="020B0609020204030204" pitchFamily="49" charset="0"/>
              </a:rPr>
              <a:t>)</a:t>
            </a:r>
            <a:endParaRPr lang="en-US" sz="1600"/>
          </a:p>
        </p:txBody>
      </p:sp>
      <p:sp>
        <p:nvSpPr>
          <p:cNvPr id="5" name="Rectangle 4">
            <a:extLst>
              <a:ext uri="{FF2B5EF4-FFF2-40B4-BE49-F238E27FC236}">
                <a16:creationId xmlns:a16="http://schemas.microsoft.com/office/drawing/2014/main" id="{5C8F4D0E-5028-4731-923E-E8BB684A737D}"/>
              </a:ext>
            </a:extLst>
          </p:cNvPr>
          <p:cNvSpPr/>
          <p:nvPr/>
        </p:nvSpPr>
        <p:spPr>
          <a:xfrm>
            <a:off x="6857999" y="5118071"/>
            <a:ext cx="3992881" cy="492443"/>
          </a:xfrm>
          <a:prstGeom prst="rect">
            <a:avLst/>
          </a:prstGeom>
          <a:solidFill>
            <a:schemeClr val="accent2">
              <a:lumMod val="10000"/>
              <a:lumOff val="90000"/>
            </a:schemeClr>
          </a:solidFill>
        </p:spPr>
        <p:txBody>
          <a:bodyPr wrap="square" lIns="0" tIns="0" rIns="0" bIns="0" rtlCol="0">
            <a:spAutoFit/>
          </a:bodyPr>
          <a:lstStyle/>
          <a:p>
            <a:r>
              <a:rPr lang="en-US" sz="1600">
                <a:gradFill>
                  <a:gsLst>
                    <a:gs pos="2917">
                      <a:schemeClr val="tx1"/>
                    </a:gs>
                    <a:gs pos="30000">
                      <a:schemeClr val="tx1"/>
                    </a:gs>
                  </a:gsLst>
                  <a:lin ang="5400000" scaled="0"/>
                </a:gradFill>
              </a:rPr>
              <a:t>Send the data to the HTTP end-point for scoring</a:t>
            </a:r>
          </a:p>
        </p:txBody>
      </p:sp>
      <p:cxnSp>
        <p:nvCxnSpPr>
          <p:cNvPr id="7" name="Connector: Elbow 6">
            <a:extLst>
              <a:ext uri="{FF2B5EF4-FFF2-40B4-BE49-F238E27FC236}">
                <a16:creationId xmlns:a16="http://schemas.microsoft.com/office/drawing/2014/main" id="{22AEAD6F-B094-462D-8630-7C750ECB9C86}"/>
              </a:ext>
            </a:extLst>
          </p:cNvPr>
          <p:cNvCxnSpPr/>
          <p:nvPr/>
        </p:nvCxnSpPr>
        <p:spPr>
          <a:xfrm rot="16200000" flipH="1">
            <a:off x="5494020" y="1714732"/>
            <a:ext cx="640080" cy="5943600"/>
          </a:xfrm>
          <a:prstGeom prst="bentConnector3">
            <a:avLst>
              <a:gd name="adj1" fmla="val 2838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0503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12F5-F420-4022-A33A-C6A999609E54}"/>
              </a:ext>
            </a:extLst>
          </p:cNvPr>
          <p:cNvSpPr>
            <a:spLocks noGrp="1"/>
          </p:cNvSpPr>
          <p:nvPr>
            <p:ph type="title"/>
          </p:nvPr>
        </p:nvSpPr>
        <p:spPr/>
        <p:txBody>
          <a:bodyPr/>
          <a:lstStyle/>
          <a:p>
            <a:r>
              <a:rPr lang="en-US"/>
              <a:t>Azure Automated Machine Learning ‘simplifies’ the creation and selection of the optimal model</a:t>
            </a:r>
          </a:p>
        </p:txBody>
      </p:sp>
      <p:sp>
        <p:nvSpPr>
          <p:cNvPr id="3" name="graph_2">
            <a:extLst>
              <a:ext uri="{FF2B5EF4-FFF2-40B4-BE49-F238E27FC236}">
                <a16:creationId xmlns:a16="http://schemas.microsoft.com/office/drawing/2014/main" id="{3953CD3F-3301-44B4-AB71-D0CA3DCDA1E5}"/>
              </a:ext>
            </a:extLst>
          </p:cNvPr>
          <p:cNvSpPr>
            <a:spLocks noChangeAspect="1" noEditPoints="1"/>
          </p:cNvSpPr>
          <p:nvPr/>
        </p:nvSpPr>
        <p:spPr bwMode="auto">
          <a:xfrm>
            <a:off x="5497883" y="1991242"/>
            <a:ext cx="1440708" cy="844754"/>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400737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A96ED42-6A3B-471C-8B49-CCB28771C9F3}"/>
              </a:ext>
            </a:extLst>
          </p:cNvPr>
          <p:cNvSpPr/>
          <p:nvPr/>
        </p:nvSpPr>
        <p:spPr bwMode="auto">
          <a:xfrm>
            <a:off x="548878" y="320086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17" name="Title 16"/>
          <p:cNvSpPr>
            <a:spLocks noGrp="1"/>
          </p:cNvSpPr>
          <p:nvPr>
            <p:ph type="title"/>
          </p:nvPr>
        </p:nvSpPr>
        <p:spPr/>
        <p:txBody>
          <a:bodyPr/>
          <a:lstStyle/>
          <a:p>
            <a:r>
              <a:rPr lang="en-US"/>
              <a:t>Typical ‘manual’ approach to hyperparameter tuning</a:t>
            </a:r>
          </a:p>
        </p:txBody>
      </p:sp>
      <p:pic>
        <p:nvPicPr>
          <p:cNvPr id="5" name="Graphic 4" descr="Cloud">
            <a:extLst>
              <a:ext uri="{FF2B5EF4-FFF2-40B4-BE49-F238E27FC236}">
                <a16:creationId xmlns:a16="http://schemas.microsoft.com/office/drawing/2014/main" id="{1EDB1177-D020-4E13-99B0-B7DBB04234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1550" y="1686102"/>
            <a:ext cx="3184072" cy="3184072"/>
          </a:xfrm>
          <a:prstGeom prst="rect">
            <a:avLst/>
          </a:prstGeom>
        </p:spPr>
      </p:pic>
      <p:sp>
        <p:nvSpPr>
          <p:cNvPr id="8" name="Rectangle 7">
            <a:extLst>
              <a:ext uri="{FF2B5EF4-FFF2-40B4-BE49-F238E27FC236}">
                <a16:creationId xmlns:a16="http://schemas.microsoft.com/office/drawing/2014/main" id="{F2E23C2E-D6E6-4975-88EE-1E95E493C041}"/>
              </a:ext>
            </a:extLst>
          </p:cNvPr>
          <p:cNvSpPr/>
          <p:nvPr/>
        </p:nvSpPr>
        <p:spPr bwMode="auto">
          <a:xfrm>
            <a:off x="548878" y="1624778"/>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6F2B214-4D0A-49A9-9757-242764A4E6D3}"/>
              </a:ext>
            </a:extLst>
          </p:cNvPr>
          <p:cNvSpPr txBox="1"/>
          <p:nvPr/>
        </p:nvSpPr>
        <p:spPr>
          <a:xfrm>
            <a:off x="1087721" y="1902360"/>
            <a:ext cx="1330779" cy="307777"/>
          </a:xfrm>
          <a:prstGeom prst="rect">
            <a:avLst/>
          </a:prstGeom>
          <a:solidFill>
            <a:schemeClr val="bg1"/>
          </a:solid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Dataset</a:t>
            </a:r>
          </a:p>
        </p:txBody>
      </p:sp>
      <p:sp>
        <p:nvSpPr>
          <p:cNvPr id="12" name="TextBox 11">
            <a:extLst>
              <a:ext uri="{FF2B5EF4-FFF2-40B4-BE49-F238E27FC236}">
                <a16:creationId xmlns:a16="http://schemas.microsoft.com/office/drawing/2014/main" id="{B06E7675-37B6-40E2-9815-406D300BFE78}"/>
              </a:ext>
            </a:extLst>
          </p:cNvPr>
          <p:cNvSpPr txBox="1"/>
          <p:nvPr/>
        </p:nvSpPr>
        <p:spPr>
          <a:xfrm>
            <a:off x="1085004" y="3355477"/>
            <a:ext cx="1511013" cy="615553"/>
          </a:xfrm>
          <a:prstGeom prst="rect">
            <a:avLst/>
          </a:prstGeom>
          <a:solidFill>
            <a:schemeClr val="bg1"/>
          </a:solid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Training Algorithm 1</a:t>
            </a:r>
          </a:p>
        </p:txBody>
      </p:sp>
      <p:sp>
        <p:nvSpPr>
          <p:cNvPr id="13" name="Rectangle 12">
            <a:extLst>
              <a:ext uri="{FF2B5EF4-FFF2-40B4-BE49-F238E27FC236}">
                <a16:creationId xmlns:a16="http://schemas.microsoft.com/office/drawing/2014/main" id="{F483903B-2148-441A-B3E9-2A56E9AD6E77}"/>
              </a:ext>
            </a:extLst>
          </p:cNvPr>
          <p:cNvSpPr/>
          <p:nvPr/>
        </p:nvSpPr>
        <p:spPr bwMode="auto">
          <a:xfrm>
            <a:off x="614195" y="460003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A62918E5-D0C3-4522-8FFE-BFD16DB27524}"/>
              </a:ext>
            </a:extLst>
          </p:cNvPr>
          <p:cNvSpPr txBox="1"/>
          <p:nvPr/>
        </p:nvSpPr>
        <p:spPr>
          <a:xfrm>
            <a:off x="720332" y="4795984"/>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1</a:t>
            </a:r>
          </a:p>
        </p:txBody>
      </p:sp>
      <p:sp>
        <p:nvSpPr>
          <p:cNvPr id="15" name="Rectangle 14">
            <a:extLst>
              <a:ext uri="{FF2B5EF4-FFF2-40B4-BE49-F238E27FC236}">
                <a16:creationId xmlns:a16="http://schemas.microsoft.com/office/drawing/2014/main" id="{2EF57BA9-2509-4971-A31C-F37819F7A63E}"/>
              </a:ext>
            </a:extLst>
          </p:cNvPr>
          <p:cNvSpPr/>
          <p:nvPr/>
        </p:nvSpPr>
        <p:spPr bwMode="auto">
          <a:xfrm>
            <a:off x="8391479" y="3355477"/>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2"/>
              </a:solidFill>
              <a:latin typeface="Segoe UI"/>
            </a:endParaRPr>
          </a:p>
        </p:txBody>
      </p:sp>
      <p:sp>
        <p:nvSpPr>
          <p:cNvPr id="16" name="TextBox 15">
            <a:extLst>
              <a:ext uri="{FF2B5EF4-FFF2-40B4-BE49-F238E27FC236}">
                <a16:creationId xmlns:a16="http://schemas.microsoft.com/office/drawing/2014/main" id="{EB0103E1-7DF3-4039-B190-C33649BF0FED}"/>
              </a:ext>
            </a:extLst>
          </p:cNvPr>
          <p:cNvSpPr txBox="1"/>
          <p:nvPr/>
        </p:nvSpPr>
        <p:spPr>
          <a:xfrm>
            <a:off x="8930322" y="3649387"/>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Segoe UI"/>
                <a:ea typeface="+mn-ea"/>
                <a:cs typeface="+mn-cs"/>
              </a:rPr>
              <a:t>Model 1</a:t>
            </a:r>
          </a:p>
        </p:txBody>
      </p:sp>
      <p:cxnSp>
        <p:nvCxnSpPr>
          <p:cNvPr id="21" name="Straight Arrow Connector 20">
            <a:extLst>
              <a:ext uri="{FF2B5EF4-FFF2-40B4-BE49-F238E27FC236}">
                <a16:creationId xmlns:a16="http://schemas.microsoft.com/office/drawing/2014/main" id="{957FB702-A1BE-4A33-AAE0-39E9F7E679E5}"/>
              </a:ext>
            </a:extLst>
          </p:cNvPr>
          <p:cNvCxnSpPr>
            <a:cxnSpLocks/>
          </p:cNvCxnSpPr>
          <p:nvPr/>
        </p:nvCxnSpPr>
        <p:spPr>
          <a:xfrm>
            <a:off x="2777728" y="3657173"/>
            <a:ext cx="1412421"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CAF539B-5102-44FA-92C1-23DAAAE9A7B5}"/>
              </a:ext>
            </a:extLst>
          </p:cNvPr>
          <p:cNvCxnSpPr>
            <a:cxnSpLocks/>
          </p:cNvCxnSpPr>
          <p:nvPr/>
        </p:nvCxnSpPr>
        <p:spPr>
          <a:xfrm>
            <a:off x="6966095" y="3662151"/>
            <a:ext cx="1371600" cy="2125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CB179AA-DA3A-48FE-B26E-20AD2EFD031A}"/>
              </a:ext>
            </a:extLst>
          </p:cNvPr>
          <p:cNvCxnSpPr/>
          <p:nvPr/>
        </p:nvCxnSpPr>
        <p:spPr>
          <a:xfrm>
            <a:off x="2777728" y="1925366"/>
            <a:ext cx="2544537" cy="534761"/>
          </a:xfrm>
          <a:prstGeom prst="bentConnector3">
            <a:avLst>
              <a:gd name="adj1" fmla="val 10005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2D5F23E-18B9-48D7-8C60-C56FFA3DB6B7}"/>
              </a:ext>
            </a:extLst>
          </p:cNvPr>
          <p:cNvCxnSpPr>
            <a:cxnSpLocks/>
          </p:cNvCxnSpPr>
          <p:nvPr/>
        </p:nvCxnSpPr>
        <p:spPr>
          <a:xfrm flipV="1">
            <a:off x="2843045" y="4067137"/>
            <a:ext cx="2612570" cy="1401536"/>
          </a:xfrm>
          <a:prstGeom prst="bentConnector3">
            <a:avLst>
              <a:gd name="adj1" fmla="val 99688"/>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C507B1C-894D-4B9C-83DF-359B06BBA9DA}"/>
              </a:ext>
            </a:extLst>
          </p:cNvPr>
          <p:cNvSpPr/>
          <p:nvPr/>
        </p:nvSpPr>
        <p:spPr bwMode="auto">
          <a:xfrm>
            <a:off x="848721" y="474427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C294FEE3-BBCF-46F2-83DF-BB43009CEC75}"/>
              </a:ext>
            </a:extLst>
          </p:cNvPr>
          <p:cNvSpPr txBox="1"/>
          <p:nvPr/>
        </p:nvSpPr>
        <p:spPr>
          <a:xfrm>
            <a:off x="954858" y="4940224"/>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2</a:t>
            </a:r>
          </a:p>
        </p:txBody>
      </p:sp>
      <p:sp>
        <p:nvSpPr>
          <p:cNvPr id="22" name="Rectangle 21">
            <a:extLst>
              <a:ext uri="{FF2B5EF4-FFF2-40B4-BE49-F238E27FC236}">
                <a16:creationId xmlns:a16="http://schemas.microsoft.com/office/drawing/2014/main" id="{E952DA4D-5E7F-43A5-8D11-35C87CE93C0A}"/>
              </a:ext>
            </a:extLst>
          </p:cNvPr>
          <p:cNvSpPr/>
          <p:nvPr/>
        </p:nvSpPr>
        <p:spPr bwMode="auto">
          <a:xfrm>
            <a:off x="8535237" y="3529493"/>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2"/>
              </a:solidFill>
              <a:latin typeface="Segoe UI"/>
            </a:endParaRPr>
          </a:p>
        </p:txBody>
      </p:sp>
      <p:sp>
        <p:nvSpPr>
          <p:cNvPr id="23" name="TextBox 22">
            <a:extLst>
              <a:ext uri="{FF2B5EF4-FFF2-40B4-BE49-F238E27FC236}">
                <a16:creationId xmlns:a16="http://schemas.microsoft.com/office/drawing/2014/main" id="{67F574CA-C84E-45D7-8E33-87FDEFE55D6E}"/>
              </a:ext>
            </a:extLst>
          </p:cNvPr>
          <p:cNvSpPr txBox="1"/>
          <p:nvPr/>
        </p:nvSpPr>
        <p:spPr>
          <a:xfrm>
            <a:off x="9074080" y="3823403"/>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Segoe UI"/>
                <a:ea typeface="+mn-ea"/>
                <a:cs typeface="+mn-cs"/>
              </a:rPr>
              <a:t>Model 2</a:t>
            </a:r>
          </a:p>
        </p:txBody>
      </p:sp>
      <p:sp>
        <p:nvSpPr>
          <p:cNvPr id="2" name="Oval 1">
            <a:extLst>
              <a:ext uri="{FF2B5EF4-FFF2-40B4-BE49-F238E27FC236}">
                <a16:creationId xmlns:a16="http://schemas.microsoft.com/office/drawing/2014/main" id="{67EFC8E3-3F55-44F7-8DA8-17D307989A0C}"/>
              </a:ext>
            </a:extLst>
          </p:cNvPr>
          <p:cNvSpPr>
            <a:spLocks noChangeAspect="1"/>
          </p:cNvSpPr>
          <p:nvPr/>
        </p:nvSpPr>
        <p:spPr bwMode="auto">
          <a:xfrm>
            <a:off x="8854113" y="5013252"/>
            <a:ext cx="184666" cy="1846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31" name="Oval 30">
            <a:extLst>
              <a:ext uri="{FF2B5EF4-FFF2-40B4-BE49-F238E27FC236}">
                <a16:creationId xmlns:a16="http://schemas.microsoft.com/office/drawing/2014/main" id="{EE3B47C8-4AAC-4AB0-B71E-07041452F5A9}"/>
              </a:ext>
            </a:extLst>
          </p:cNvPr>
          <p:cNvSpPr>
            <a:spLocks noChangeAspect="1"/>
          </p:cNvSpPr>
          <p:nvPr/>
        </p:nvSpPr>
        <p:spPr bwMode="auto">
          <a:xfrm>
            <a:off x="9162154" y="5010004"/>
            <a:ext cx="184666" cy="1846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32" name="Oval 31">
            <a:extLst>
              <a:ext uri="{FF2B5EF4-FFF2-40B4-BE49-F238E27FC236}">
                <a16:creationId xmlns:a16="http://schemas.microsoft.com/office/drawing/2014/main" id="{79DB659C-4B6D-4D54-AD85-A28E7A4152A0}"/>
              </a:ext>
            </a:extLst>
          </p:cNvPr>
          <p:cNvSpPr>
            <a:spLocks noChangeAspect="1"/>
          </p:cNvSpPr>
          <p:nvPr/>
        </p:nvSpPr>
        <p:spPr bwMode="auto">
          <a:xfrm>
            <a:off x="9463708" y="5010006"/>
            <a:ext cx="184666" cy="184666"/>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6DAA76E6-4879-414C-BF7C-2A53D7019162}"/>
              </a:ext>
            </a:extLst>
          </p:cNvPr>
          <p:cNvSpPr/>
          <p:nvPr/>
        </p:nvSpPr>
        <p:spPr bwMode="auto">
          <a:xfrm>
            <a:off x="1073295" y="4940224"/>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DE7FA006-5B08-4E8B-8F0C-AD284F337BB4}"/>
              </a:ext>
            </a:extLst>
          </p:cNvPr>
          <p:cNvSpPr txBox="1"/>
          <p:nvPr/>
        </p:nvSpPr>
        <p:spPr>
          <a:xfrm>
            <a:off x="1130310" y="5098391"/>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3</a:t>
            </a:r>
          </a:p>
        </p:txBody>
      </p:sp>
      <p:sp>
        <p:nvSpPr>
          <p:cNvPr id="36" name="Rectangle 35">
            <a:extLst>
              <a:ext uri="{FF2B5EF4-FFF2-40B4-BE49-F238E27FC236}">
                <a16:creationId xmlns:a16="http://schemas.microsoft.com/office/drawing/2014/main" id="{97C7C02B-D6A0-40E8-9CBF-C0E027D2FAA4}"/>
              </a:ext>
            </a:extLst>
          </p:cNvPr>
          <p:cNvSpPr/>
          <p:nvPr/>
        </p:nvSpPr>
        <p:spPr bwMode="auto">
          <a:xfrm>
            <a:off x="8733745" y="3726081"/>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chemeClr val="accent2"/>
              </a:solidFill>
              <a:latin typeface="Segoe UI"/>
            </a:endParaRPr>
          </a:p>
        </p:txBody>
      </p:sp>
      <p:sp>
        <p:nvSpPr>
          <p:cNvPr id="37" name="TextBox 36">
            <a:extLst>
              <a:ext uri="{FF2B5EF4-FFF2-40B4-BE49-F238E27FC236}">
                <a16:creationId xmlns:a16="http://schemas.microsoft.com/office/drawing/2014/main" id="{D8E472F8-D6ED-4851-AC69-595905D5DC6C}"/>
              </a:ext>
            </a:extLst>
          </p:cNvPr>
          <p:cNvSpPr txBox="1"/>
          <p:nvPr/>
        </p:nvSpPr>
        <p:spPr>
          <a:xfrm>
            <a:off x="9272588" y="4019991"/>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2"/>
                </a:solidFill>
                <a:effectLst/>
                <a:uLnTx/>
                <a:uFillTx/>
                <a:latin typeface="Segoe UI"/>
                <a:ea typeface="+mn-ea"/>
                <a:cs typeface="+mn-cs"/>
              </a:rPr>
              <a:t>Model 3</a:t>
            </a:r>
          </a:p>
        </p:txBody>
      </p:sp>
      <p:sp>
        <p:nvSpPr>
          <p:cNvPr id="39" name="TextBox 38">
            <a:extLst>
              <a:ext uri="{FF2B5EF4-FFF2-40B4-BE49-F238E27FC236}">
                <a16:creationId xmlns:a16="http://schemas.microsoft.com/office/drawing/2014/main" id="{70097237-E72C-43DB-B59B-822D7E02BA17}"/>
              </a:ext>
            </a:extLst>
          </p:cNvPr>
          <p:cNvSpPr txBox="1"/>
          <p:nvPr/>
        </p:nvSpPr>
        <p:spPr>
          <a:xfrm>
            <a:off x="4702625" y="2938211"/>
            <a:ext cx="1673952"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Model Training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Infrastructure</a:t>
            </a:r>
          </a:p>
        </p:txBody>
      </p:sp>
      <p:sp>
        <p:nvSpPr>
          <p:cNvPr id="35" name="Rectangle 34">
            <a:extLst>
              <a:ext uri="{FF2B5EF4-FFF2-40B4-BE49-F238E27FC236}">
                <a16:creationId xmlns:a16="http://schemas.microsoft.com/office/drawing/2014/main" id="{B7B48911-7D9F-43FE-8687-427C75487D50}"/>
              </a:ext>
            </a:extLst>
          </p:cNvPr>
          <p:cNvSpPr/>
          <p:nvPr/>
        </p:nvSpPr>
        <p:spPr bwMode="auto">
          <a:xfrm>
            <a:off x="705241" y="3355477"/>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715B9F2-7F35-4F86-B3DD-00CABCCEA42D}"/>
              </a:ext>
            </a:extLst>
          </p:cNvPr>
          <p:cNvSpPr txBox="1"/>
          <p:nvPr/>
        </p:nvSpPr>
        <p:spPr>
          <a:xfrm>
            <a:off x="1087721" y="3507877"/>
            <a:ext cx="1511013" cy="615553"/>
          </a:xfrm>
          <a:prstGeom prst="rect">
            <a:avLst/>
          </a:prstGeom>
          <a:solidFill>
            <a:schemeClr val="bg1"/>
          </a:solid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Training Algorithm 2</a:t>
            </a:r>
          </a:p>
        </p:txBody>
      </p:sp>
      <p:sp>
        <p:nvSpPr>
          <p:cNvPr id="40" name="Rectangle 39">
            <a:extLst>
              <a:ext uri="{FF2B5EF4-FFF2-40B4-BE49-F238E27FC236}">
                <a16:creationId xmlns:a16="http://schemas.microsoft.com/office/drawing/2014/main" id="{FEC09BD0-10D7-44D4-A237-C690ACA71A37}"/>
              </a:ext>
            </a:extLst>
          </p:cNvPr>
          <p:cNvSpPr/>
          <p:nvPr/>
        </p:nvSpPr>
        <p:spPr bwMode="auto">
          <a:xfrm>
            <a:off x="1225695" y="5092624"/>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i="0" u="none" strike="noStrike" kern="1200" cap="none" spc="0" normalizeH="0" baseline="0" noProof="0">
              <a:ln>
                <a:noFill/>
              </a:ln>
              <a:solidFill>
                <a:schemeClr val="accent2"/>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74524369-97D7-45E4-BE6A-4D3D03F7FE51}"/>
              </a:ext>
            </a:extLst>
          </p:cNvPr>
          <p:cNvSpPr txBox="1"/>
          <p:nvPr/>
        </p:nvSpPr>
        <p:spPr>
          <a:xfrm>
            <a:off x="1317606" y="5250791"/>
            <a:ext cx="22288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Hyperparameter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Values – config 4</a:t>
            </a:r>
          </a:p>
        </p:txBody>
      </p:sp>
      <p:sp>
        <p:nvSpPr>
          <p:cNvPr id="42" name="Rectangle 41">
            <a:extLst>
              <a:ext uri="{FF2B5EF4-FFF2-40B4-BE49-F238E27FC236}">
                <a16:creationId xmlns:a16="http://schemas.microsoft.com/office/drawing/2014/main" id="{FC49588A-20B7-4897-8E46-3B8FB26F3E2C}"/>
              </a:ext>
            </a:extLst>
          </p:cNvPr>
          <p:cNvSpPr/>
          <p:nvPr/>
        </p:nvSpPr>
        <p:spPr bwMode="auto">
          <a:xfrm>
            <a:off x="8932253" y="3922669"/>
            <a:ext cx="2228850" cy="92256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accent2"/>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765D70DC-3412-4D07-9915-DB08AC6A854E}"/>
              </a:ext>
            </a:extLst>
          </p:cNvPr>
          <p:cNvSpPr txBox="1"/>
          <p:nvPr/>
        </p:nvSpPr>
        <p:spPr>
          <a:xfrm>
            <a:off x="9471096" y="4216579"/>
            <a:ext cx="133077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chemeClr val="accent2"/>
                </a:solidFill>
                <a:effectLst/>
                <a:uLnTx/>
                <a:uFillTx/>
                <a:latin typeface="Segoe UI"/>
                <a:ea typeface="+mn-ea"/>
                <a:cs typeface="+mn-cs"/>
              </a:rPr>
              <a:t>Model 4</a:t>
            </a:r>
          </a:p>
        </p:txBody>
      </p:sp>
      <p:sp>
        <p:nvSpPr>
          <p:cNvPr id="44" name="TextBox 43">
            <a:extLst>
              <a:ext uri="{FF2B5EF4-FFF2-40B4-BE49-F238E27FC236}">
                <a16:creationId xmlns:a16="http://schemas.microsoft.com/office/drawing/2014/main" id="{8BD3B80E-6643-438B-8DBE-C21BAC7412DF}"/>
              </a:ext>
            </a:extLst>
          </p:cNvPr>
          <p:cNvSpPr txBox="1"/>
          <p:nvPr/>
        </p:nvSpPr>
        <p:spPr>
          <a:xfrm>
            <a:off x="8836473" y="1610946"/>
            <a:ext cx="2849256" cy="1538883"/>
          </a:xfrm>
          <a:prstGeom prst="rect">
            <a:avLst/>
          </a:prstGeom>
          <a:noFill/>
        </p:spPr>
        <p:txBody>
          <a:bodyPr wrap="square" lIns="0" tIns="0" rIns="0" bIns="0" rtlCol="0">
            <a:spAutoFit/>
          </a:bodyPr>
          <a:lstStyle/>
          <a:p>
            <a:pPr algn="l"/>
            <a:r>
              <a:rPr lang="en-US" sz="2000">
                <a:solidFill>
                  <a:schemeClr val="tx2"/>
                </a:solidFill>
                <a:latin typeface="+mj-lt"/>
                <a:cs typeface="Segoe UI Light" panose="020B0502040204020203" pitchFamily="34" charset="0"/>
              </a:rPr>
              <a:t>Complex</a:t>
            </a:r>
          </a:p>
          <a:p>
            <a:pPr algn="l"/>
            <a:r>
              <a:rPr lang="en-US" sz="2000">
                <a:solidFill>
                  <a:schemeClr val="tx2"/>
                </a:solidFill>
                <a:latin typeface="+mj-lt"/>
                <a:cs typeface="Segoe UI Light" panose="020B0502040204020203" pitchFamily="34" charset="0"/>
              </a:rPr>
              <a:t>Tedious</a:t>
            </a:r>
          </a:p>
          <a:p>
            <a:pPr algn="l"/>
            <a:r>
              <a:rPr lang="en-US" sz="2000">
                <a:solidFill>
                  <a:schemeClr val="tx2"/>
                </a:solidFill>
                <a:latin typeface="+mj-lt"/>
                <a:cs typeface="Segoe UI Light" panose="020B0502040204020203" pitchFamily="34" charset="0"/>
              </a:rPr>
              <a:t>Repetitive</a:t>
            </a:r>
          </a:p>
          <a:p>
            <a:pPr algn="l"/>
            <a:r>
              <a:rPr lang="en-US" sz="2000">
                <a:solidFill>
                  <a:schemeClr val="tx2"/>
                </a:solidFill>
                <a:latin typeface="+mj-lt"/>
                <a:cs typeface="Segoe UI Light" panose="020B0502040204020203" pitchFamily="34" charset="0"/>
              </a:rPr>
              <a:t>Time consuming</a:t>
            </a:r>
          </a:p>
          <a:p>
            <a:pPr algn="l"/>
            <a:r>
              <a:rPr lang="en-US" sz="2000">
                <a:solidFill>
                  <a:schemeClr val="tx2"/>
                </a:solidFill>
                <a:latin typeface="+mj-lt"/>
                <a:cs typeface="Segoe UI Light" panose="020B0502040204020203" pitchFamily="34" charset="0"/>
              </a:rPr>
              <a:t>Expensive</a:t>
            </a:r>
          </a:p>
        </p:txBody>
      </p:sp>
    </p:spTree>
    <p:extLst>
      <p:ext uri="{BB962C8B-B14F-4D97-AF65-F5344CB8AC3E}">
        <p14:creationId xmlns:p14="http://schemas.microsoft.com/office/powerpoint/2010/main" val="95109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2" grpId="0" animBg="1"/>
      <p:bldP spid="13" grpId="0" animBg="1"/>
      <p:bldP spid="14" grpId="0"/>
      <p:bldP spid="15" grpId="0" animBg="1"/>
      <p:bldP spid="16" grpId="0"/>
      <p:bldP spid="18" grpId="0" animBg="1"/>
      <p:bldP spid="19" grpId="0"/>
      <p:bldP spid="22" grpId="0" animBg="1"/>
      <p:bldP spid="23" grpId="0"/>
      <p:bldP spid="2" grpId="0" animBg="1"/>
      <p:bldP spid="31" grpId="0" animBg="1"/>
      <p:bldP spid="32" grpId="0" animBg="1"/>
      <p:bldP spid="33" grpId="0" animBg="1"/>
      <p:bldP spid="34" grpId="0"/>
      <p:bldP spid="36" grpId="0" animBg="1"/>
      <p:bldP spid="37" grpId="0"/>
      <p:bldP spid="35" grpId="0" animBg="1"/>
      <p:bldP spid="38" grpId="0" animBg="1"/>
      <p:bldP spid="40" grpId="0" animBg="1"/>
      <p:bldP spid="41" grpId="0"/>
      <p:bldP spid="42" grpId="0" animBg="1"/>
      <p:bldP spid="43" grpId="0"/>
      <p:bldP spid="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D013-DEA5-4D71-8111-6AE662A24505}"/>
              </a:ext>
            </a:extLst>
          </p:cNvPr>
          <p:cNvSpPr>
            <a:spLocks noGrp="1"/>
          </p:cNvSpPr>
          <p:nvPr>
            <p:ph type="title"/>
          </p:nvPr>
        </p:nvSpPr>
        <p:spPr/>
        <p:txBody>
          <a:bodyPr/>
          <a:lstStyle/>
          <a:p>
            <a:r>
              <a:rPr lang="en-US"/>
              <a:t>What are Hyperparameters?</a:t>
            </a:r>
          </a:p>
        </p:txBody>
      </p:sp>
      <p:grpSp>
        <p:nvGrpSpPr>
          <p:cNvPr id="4" name="Group 3">
            <a:extLst>
              <a:ext uri="{FF2B5EF4-FFF2-40B4-BE49-F238E27FC236}">
                <a16:creationId xmlns:a16="http://schemas.microsoft.com/office/drawing/2014/main" id="{921AAD09-EB8C-45FE-9F37-12B75E3AF94D}"/>
              </a:ext>
            </a:extLst>
          </p:cNvPr>
          <p:cNvGrpSpPr/>
          <p:nvPr/>
        </p:nvGrpSpPr>
        <p:grpSpPr>
          <a:xfrm>
            <a:off x="3269294" y="1621804"/>
            <a:ext cx="8468118" cy="5028328"/>
            <a:chOff x="394525" y="173279"/>
            <a:chExt cx="11209212" cy="6655975"/>
          </a:xfrm>
        </p:grpSpPr>
        <p:pic>
          <p:nvPicPr>
            <p:cNvPr id="5" name="Picture 4">
              <a:extLst>
                <a:ext uri="{FF2B5EF4-FFF2-40B4-BE49-F238E27FC236}">
                  <a16:creationId xmlns:a16="http://schemas.microsoft.com/office/drawing/2014/main" id="{E0E58FE4-940B-45F9-8AF6-193B6C8CB432}"/>
                </a:ext>
              </a:extLst>
            </p:cNvPr>
            <p:cNvPicPr>
              <a:picLocks noChangeAspect="1"/>
            </p:cNvPicPr>
            <p:nvPr/>
          </p:nvPicPr>
          <p:blipFill>
            <a:blip r:embed="rId2"/>
            <a:stretch>
              <a:fillRect/>
            </a:stretch>
          </p:blipFill>
          <p:spPr>
            <a:xfrm>
              <a:off x="394525" y="4551007"/>
              <a:ext cx="2662294" cy="2278247"/>
            </a:xfrm>
            <a:prstGeom prst="rect">
              <a:avLst/>
            </a:prstGeom>
          </p:spPr>
        </p:pic>
        <p:pic>
          <p:nvPicPr>
            <p:cNvPr id="11" name="Picture 10">
              <a:extLst>
                <a:ext uri="{FF2B5EF4-FFF2-40B4-BE49-F238E27FC236}">
                  <a16:creationId xmlns:a16="http://schemas.microsoft.com/office/drawing/2014/main" id="{BAA4D08B-49F2-40AC-A638-27615B7FB0F2}"/>
                </a:ext>
              </a:extLst>
            </p:cNvPr>
            <p:cNvPicPr>
              <a:picLocks noChangeAspect="1"/>
            </p:cNvPicPr>
            <p:nvPr/>
          </p:nvPicPr>
          <p:blipFill>
            <a:blip r:embed="rId3"/>
            <a:stretch>
              <a:fillRect/>
            </a:stretch>
          </p:blipFill>
          <p:spPr>
            <a:xfrm>
              <a:off x="3935345" y="3941316"/>
              <a:ext cx="3417631" cy="2743405"/>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ACC95F40-C830-4B23-B37E-1461C6078B48}"/>
                </a:ext>
              </a:extLst>
            </p:cNvPr>
            <p:cNvPicPr>
              <a:picLocks noChangeAspect="1"/>
            </p:cNvPicPr>
            <p:nvPr/>
          </p:nvPicPr>
          <p:blipFill>
            <a:blip r:embed="rId4"/>
            <a:stretch>
              <a:fillRect/>
            </a:stretch>
          </p:blipFill>
          <p:spPr>
            <a:xfrm>
              <a:off x="8251235" y="173279"/>
              <a:ext cx="3352502" cy="6511442"/>
            </a:xfrm>
            <a:prstGeom prst="rect">
              <a:avLst/>
            </a:prstGeom>
          </p:spPr>
        </p:pic>
      </p:grpSp>
      <p:sp>
        <p:nvSpPr>
          <p:cNvPr id="3" name="Rectangle 2">
            <a:extLst>
              <a:ext uri="{FF2B5EF4-FFF2-40B4-BE49-F238E27FC236}">
                <a16:creationId xmlns:a16="http://schemas.microsoft.com/office/drawing/2014/main" id="{D718E862-6354-4C95-BB20-2177B31BF761}"/>
              </a:ext>
            </a:extLst>
          </p:cNvPr>
          <p:cNvSpPr/>
          <p:nvPr/>
        </p:nvSpPr>
        <p:spPr>
          <a:xfrm>
            <a:off x="516379" y="1621804"/>
            <a:ext cx="7876060" cy="1422954"/>
          </a:xfrm>
          <a:prstGeom prst="rect">
            <a:avLst/>
          </a:prstGeom>
        </p:spPr>
        <p:txBody>
          <a:bodyPr wrap="square">
            <a:spAutoFit/>
          </a:bodyPr>
          <a:lstStyle/>
          <a:p>
            <a:pPr>
              <a:lnSpc>
                <a:spcPct val="90000"/>
              </a:lnSpc>
              <a:spcAft>
                <a:spcPts val="1274"/>
              </a:spcAft>
              <a:buSzPct val="90000"/>
            </a:pPr>
            <a:r>
              <a:rPr lang="en-US" sz="2400">
                <a:solidFill>
                  <a:srgbClr val="000000"/>
                </a:solidFill>
              </a:rPr>
              <a:t>Adjustable parameters that govern model training</a:t>
            </a:r>
          </a:p>
          <a:p>
            <a:pPr>
              <a:lnSpc>
                <a:spcPct val="90000"/>
              </a:lnSpc>
              <a:spcAft>
                <a:spcPts val="1274"/>
              </a:spcAft>
              <a:buSzPct val="90000"/>
            </a:pPr>
            <a:r>
              <a:rPr lang="en-US" sz="2400">
                <a:solidFill>
                  <a:srgbClr val="000000"/>
                </a:solidFill>
              </a:rPr>
              <a:t>Chosen prior to training, stay constant during training</a:t>
            </a:r>
          </a:p>
          <a:p>
            <a:pPr>
              <a:lnSpc>
                <a:spcPct val="90000"/>
              </a:lnSpc>
              <a:spcAft>
                <a:spcPts val="1274"/>
              </a:spcAft>
              <a:buSzPct val="90000"/>
            </a:pPr>
            <a:r>
              <a:rPr lang="en-US" sz="2400">
                <a:solidFill>
                  <a:srgbClr val="000000"/>
                </a:solidFill>
              </a:rPr>
              <a:t>Model performance heavily depends on hyperparameter</a:t>
            </a:r>
          </a:p>
        </p:txBody>
      </p:sp>
    </p:spTree>
    <p:extLst>
      <p:ext uri="{BB962C8B-B14F-4D97-AF65-F5344CB8AC3E}">
        <p14:creationId xmlns:p14="http://schemas.microsoft.com/office/powerpoint/2010/main" val="376968910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37318" y="2139702"/>
            <a:ext cx="5658682" cy="3493264"/>
          </a:xfrm>
        </p:spPr>
        <p:txBody>
          <a:bodyPr/>
          <a:lstStyle/>
          <a:p>
            <a:r>
              <a:rPr lang="en-US" sz="1800">
                <a:solidFill>
                  <a:schemeClr val="tx1"/>
                </a:solidFill>
              </a:rPr>
              <a:t>The search space to explore—i.e. evaluating all possible combinations—is huge.</a:t>
            </a:r>
          </a:p>
          <a:p>
            <a:endParaRPr lang="en-US" sz="1800">
              <a:solidFill>
                <a:schemeClr val="tx1"/>
              </a:solidFill>
            </a:endParaRPr>
          </a:p>
          <a:p>
            <a:r>
              <a:rPr lang="en-US" sz="1800">
                <a:solidFill>
                  <a:schemeClr val="tx1"/>
                </a:solidFill>
              </a:rPr>
              <a:t>Sparsity of good configurations. </a:t>
            </a:r>
            <a:br>
              <a:rPr lang="en-US" sz="1800">
                <a:solidFill>
                  <a:schemeClr val="tx1"/>
                </a:solidFill>
              </a:rPr>
            </a:br>
            <a:r>
              <a:rPr lang="en-US" sz="1800">
                <a:solidFill>
                  <a:schemeClr val="tx1"/>
                </a:solidFill>
              </a:rPr>
              <a:t>Very few of all possible configurations are optimal.</a:t>
            </a:r>
          </a:p>
          <a:p>
            <a:endParaRPr lang="en-US" sz="1800">
              <a:solidFill>
                <a:schemeClr val="tx1"/>
              </a:solidFill>
            </a:endParaRPr>
          </a:p>
          <a:p>
            <a:r>
              <a:rPr lang="en-US" sz="1800">
                <a:solidFill>
                  <a:schemeClr val="tx1"/>
                </a:solidFill>
              </a:rPr>
              <a:t>Evaluating each configuration is resource and time consuming.</a:t>
            </a:r>
          </a:p>
          <a:p>
            <a:endParaRPr lang="en-US" sz="1800">
              <a:solidFill>
                <a:schemeClr val="tx1"/>
              </a:solidFill>
            </a:endParaRPr>
          </a:p>
          <a:p>
            <a:r>
              <a:rPr lang="en-US" sz="1800">
                <a:solidFill>
                  <a:schemeClr val="tx1"/>
                </a:solidFill>
              </a:rPr>
              <a:t>Time and resources are limited.</a:t>
            </a:r>
          </a:p>
        </p:txBody>
      </p:sp>
      <p:sp>
        <p:nvSpPr>
          <p:cNvPr id="17" name="Title 16"/>
          <p:cNvSpPr>
            <a:spLocks noGrp="1"/>
          </p:cNvSpPr>
          <p:nvPr>
            <p:ph type="title"/>
          </p:nvPr>
        </p:nvSpPr>
        <p:spPr/>
        <p:txBody>
          <a:bodyPr/>
          <a:lstStyle/>
          <a:p>
            <a:r>
              <a:rPr lang="en-US"/>
              <a:t>Challenges with Hyperparameter Selection</a:t>
            </a:r>
          </a:p>
        </p:txBody>
      </p:sp>
      <p:pic>
        <p:nvPicPr>
          <p:cNvPr id="7" name="Picture 2" descr="https://banner2.kisspng.com/20180317/few/kisspng-hyperparameter-clip-art-grid-search-pattern-5aad3b59ab6a34.6055134215213023617021.jpg">
            <a:extLst>
              <a:ext uri="{FF2B5EF4-FFF2-40B4-BE49-F238E27FC236}">
                <a16:creationId xmlns:a16="http://schemas.microsoft.com/office/drawing/2014/main" id="{F29B1E17-921A-445B-A70F-19C05C55A3A0}"/>
              </a:ext>
            </a:extLst>
          </p:cNvPr>
          <p:cNvPicPr>
            <a:picLocks noChangeAspect="1" noChangeArrowheads="1"/>
          </p:cNvPicPr>
          <p:nvPr/>
        </p:nvPicPr>
        <p:blipFill>
          <a:blip r:embed="rId3">
            <a:duotone>
              <a:srgbClr val="0078D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904038" y="1800224"/>
            <a:ext cx="4575572"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46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A04DAB6-6ACF-44EA-AE10-35FE51891461}"/>
              </a:ext>
            </a:extLst>
          </p:cNvPr>
          <p:cNvSpPr/>
          <p:nvPr/>
        </p:nvSpPr>
        <p:spPr>
          <a:xfrm>
            <a:off x="385673" y="0"/>
            <a:ext cx="8815992" cy="76944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Semibold"/>
                <a:ea typeface="+mn-ea"/>
                <a:cs typeface="Helvetica" panose="020B0604020202020204" pitchFamily="34" charset="0"/>
              </a:rPr>
              <a:t>Machine Learning Complexity</a:t>
            </a:r>
            <a:endParaRPr kumimoji="0" lang="en-US" sz="4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 name="Title 3">
            <a:extLst>
              <a:ext uri="{FF2B5EF4-FFF2-40B4-BE49-F238E27FC236}">
                <a16:creationId xmlns:a16="http://schemas.microsoft.com/office/drawing/2014/main" id="{63E71A41-E686-41B0-A1E9-8253003783E0}"/>
              </a:ext>
            </a:extLst>
          </p:cNvPr>
          <p:cNvSpPr>
            <a:spLocks noGrp="1"/>
          </p:cNvSpPr>
          <p:nvPr>
            <p:ph type="title"/>
          </p:nvPr>
        </p:nvSpPr>
        <p:spPr/>
        <p:txBody>
          <a:bodyPr/>
          <a:lstStyle/>
          <a:p>
            <a:r>
              <a:rPr lang="en-US"/>
              <a:t>Complexity of Machine Learning</a:t>
            </a:r>
          </a:p>
        </p:txBody>
      </p:sp>
      <p:sp>
        <p:nvSpPr>
          <p:cNvPr id="2" name="Rectangle 1">
            <a:extLst>
              <a:ext uri="{FF2B5EF4-FFF2-40B4-BE49-F238E27FC236}">
                <a16:creationId xmlns:a16="http://schemas.microsoft.com/office/drawing/2014/main" id="{2795556E-C7E8-445E-B463-BBC6CB9B6910}"/>
              </a:ext>
            </a:extLst>
          </p:cNvPr>
          <p:cNvSpPr/>
          <p:nvPr/>
        </p:nvSpPr>
        <p:spPr>
          <a:xfrm>
            <a:off x="426424" y="6198982"/>
            <a:ext cx="8836896"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1A1A1A"/>
                </a:solidFill>
                <a:effectLst/>
                <a:uLnTx/>
                <a:uFillTx/>
                <a:latin typeface="Segoe UI"/>
                <a:ea typeface="+mn-ea"/>
                <a:cs typeface="+mn-cs"/>
              </a:rPr>
              <a:t>Source: </a:t>
            </a:r>
            <a:r>
              <a:rPr kumimoji="0" lang="en-US" sz="1200" b="0" u="none" strike="noStrike" kern="1200" cap="none" spc="0" normalizeH="0" baseline="0" noProof="0">
                <a:ln>
                  <a:noFill/>
                </a:ln>
                <a:solidFill>
                  <a:srgbClr val="1A1A1A"/>
                </a:solidFill>
                <a:effectLst/>
                <a:uLnTx/>
                <a:uFillTx/>
                <a:latin typeface="Segoe UI"/>
                <a:ea typeface="+mn-ea"/>
                <a:cs typeface="+mn-cs"/>
                <a:hlinkClick r:id="rId2"/>
              </a:rPr>
              <a:t>http://scikit-learn.org/stable/tutorial/machine_learning_map/index.html</a:t>
            </a:r>
            <a:r>
              <a:rPr kumimoji="0" lang="en-US" sz="1200" b="0" u="none" strike="noStrike" kern="1200" cap="none" spc="0" normalizeH="0" baseline="0" noProof="0">
                <a:ln>
                  <a:noFill/>
                </a:ln>
                <a:solidFill>
                  <a:srgbClr val="1A1A1A"/>
                </a:solidFill>
                <a:effectLst/>
                <a:uLnTx/>
                <a:uFillTx/>
                <a:latin typeface="Segoe UI"/>
                <a:ea typeface="+mn-ea"/>
                <a:cs typeface="+mn-cs"/>
              </a:rPr>
              <a:t> </a:t>
            </a:r>
          </a:p>
        </p:txBody>
      </p:sp>
      <p:pic>
        <p:nvPicPr>
          <p:cNvPr id="6" name="picture">
            <a:extLst>
              <a:ext uri="{FF2B5EF4-FFF2-40B4-BE49-F238E27FC236}">
                <a16:creationId xmlns:a16="http://schemas.microsoft.com/office/drawing/2014/main" id="{74D3531D-4A19-4CF5-8CB0-719080D5B0A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55569" y="1124926"/>
            <a:ext cx="9480861" cy="4703459"/>
          </a:xfrm>
          <a:prstGeom prst="rect">
            <a:avLst/>
          </a:prstGeom>
        </p:spPr>
      </p:pic>
    </p:spTree>
    <p:extLst>
      <p:ext uri="{BB962C8B-B14F-4D97-AF65-F5344CB8AC3E}">
        <p14:creationId xmlns:p14="http://schemas.microsoft.com/office/powerpoint/2010/main" val="24539195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E7BBA-9986-5F47-9056-ED32C5F563EC}"/>
              </a:ext>
            </a:extLst>
          </p:cNvPr>
          <p:cNvSpPr>
            <a:spLocks noGrp="1"/>
          </p:cNvSpPr>
          <p:nvPr>
            <p:ph type="title"/>
          </p:nvPr>
        </p:nvSpPr>
        <p:spPr/>
        <p:txBody>
          <a:bodyPr/>
          <a:lstStyle/>
          <a:p>
            <a:r>
              <a:rPr lang="en-US"/>
              <a:t>Data Preparation</a:t>
            </a:r>
          </a:p>
        </p:txBody>
      </p:sp>
      <p:sp>
        <p:nvSpPr>
          <p:cNvPr id="4" name="Text Placeholder 3">
            <a:extLst>
              <a:ext uri="{FF2B5EF4-FFF2-40B4-BE49-F238E27FC236}">
                <a16:creationId xmlns:a16="http://schemas.microsoft.com/office/drawing/2014/main" id="{1F4684A0-6FA0-8B40-9754-1BB61EFFC6BB}"/>
              </a:ext>
            </a:extLst>
          </p:cNvPr>
          <p:cNvSpPr>
            <a:spLocks noGrp="1"/>
          </p:cNvSpPr>
          <p:nvPr>
            <p:ph type="body" sz="quarter" idx="12"/>
          </p:nvPr>
        </p:nvSpPr>
        <p:spPr/>
        <p:txBody>
          <a:bodyPr/>
          <a:lstStyle/>
          <a:p>
            <a:r>
              <a:rPr lang="en-US"/>
              <a:t>Requirements</a:t>
            </a:r>
          </a:p>
        </p:txBody>
      </p:sp>
      <p:sp>
        <p:nvSpPr>
          <p:cNvPr id="75" name="Text Placeholder 2">
            <a:extLst>
              <a:ext uri="{FF2B5EF4-FFF2-40B4-BE49-F238E27FC236}">
                <a16:creationId xmlns:a16="http://schemas.microsoft.com/office/drawing/2014/main" id="{60453048-B87D-4057-9B10-3AA379B9D5D1}"/>
              </a:ext>
            </a:extLst>
          </p:cNvPr>
          <p:cNvSpPr txBox="1">
            <a:spLocks/>
          </p:cNvSpPr>
          <p:nvPr/>
        </p:nvSpPr>
        <p:spPr>
          <a:xfrm>
            <a:off x="426423" y="1601788"/>
            <a:ext cx="7696173"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Multiple Data Sources </a:t>
            </a:r>
          </a:p>
          <a:p>
            <a:pPr>
              <a:spcAft>
                <a:spcPts val="988"/>
              </a:spcAft>
            </a:pPr>
            <a:r>
              <a:rPr lang="en-US" sz="1800"/>
              <a:t>SQL and NoSQL databases, file systems, network attached storage and cloud stores (such as Azure Blob Storage) and HDFS.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Multiple Formats</a:t>
            </a:r>
          </a:p>
          <a:p>
            <a:pPr>
              <a:spcAft>
                <a:spcPts val="988"/>
              </a:spcAft>
            </a:pPr>
            <a:r>
              <a:rPr lang="en-US" sz="1800"/>
              <a:t>Binary, text,  CSV, TS, ARFF, etc.</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Cleansing</a:t>
            </a:r>
          </a:p>
          <a:p>
            <a:pPr>
              <a:spcAft>
                <a:spcPts val="988"/>
              </a:spcAft>
            </a:pPr>
            <a:r>
              <a:rPr lang="en-US" sz="1800"/>
              <a:t>Detect and fix NULL values, outliers, out-of-range values, duplicate rows. </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Transformation</a:t>
            </a:r>
          </a:p>
          <a:p>
            <a:pPr>
              <a:spcAft>
                <a:spcPts val="988"/>
              </a:spcAft>
            </a:pPr>
            <a:r>
              <a:rPr lang="en-US" sz="1800"/>
              <a:t>General data transformation (transforming types) and  ML-specific transformations (indexing, encoding, assembling into vectors, normalizing the vectors, binning, normalization and categorization). </a:t>
            </a:r>
          </a:p>
        </p:txBody>
      </p:sp>
      <p:grpSp>
        <p:nvGrpSpPr>
          <p:cNvPr id="13" name="Group 12">
            <a:extLst>
              <a:ext uri="{FF2B5EF4-FFF2-40B4-BE49-F238E27FC236}">
                <a16:creationId xmlns:a16="http://schemas.microsoft.com/office/drawing/2014/main" id="{6F5FDD8C-9A22-4413-91FD-CACCCBCA4128}"/>
              </a:ext>
            </a:extLst>
          </p:cNvPr>
          <p:cNvGrpSpPr/>
          <p:nvPr/>
        </p:nvGrpSpPr>
        <p:grpSpPr>
          <a:xfrm>
            <a:off x="10266965" y="0"/>
            <a:ext cx="756436" cy="6858000"/>
            <a:chOff x="10266965" y="0"/>
            <a:chExt cx="756436" cy="6858000"/>
          </a:xfrm>
        </p:grpSpPr>
        <p:grpSp>
          <p:nvGrpSpPr>
            <p:cNvPr id="41" name="Group 40">
              <a:extLst>
                <a:ext uri="{FF2B5EF4-FFF2-40B4-BE49-F238E27FC236}">
                  <a16:creationId xmlns:a16="http://schemas.microsoft.com/office/drawing/2014/main" id="{ABC04170-E6B7-411E-B990-9611BBCA5716}"/>
                </a:ext>
              </a:extLst>
            </p:cNvPr>
            <p:cNvGrpSpPr/>
            <p:nvPr/>
          </p:nvGrpSpPr>
          <p:grpSpPr>
            <a:xfrm>
              <a:off x="10266965" y="2980825"/>
              <a:ext cx="756436" cy="981120"/>
              <a:chOff x="1538247" y="2582206"/>
              <a:chExt cx="962025" cy="1247775"/>
            </a:xfrm>
            <a:solidFill>
              <a:schemeClr val="tx2"/>
            </a:solidFill>
          </p:grpSpPr>
          <p:sp>
            <p:nvSpPr>
              <p:cNvPr id="42" name="Freeform: Shape 41">
                <a:extLst>
                  <a:ext uri="{FF2B5EF4-FFF2-40B4-BE49-F238E27FC236}">
                    <a16:creationId xmlns:a16="http://schemas.microsoft.com/office/drawing/2014/main" id="{773C8752-1FA6-4AA1-9705-263E9C38A7CE}"/>
                  </a:ext>
                </a:extLst>
              </p:cNvPr>
              <p:cNvSpPr/>
              <p:nvPr/>
            </p:nvSpPr>
            <p:spPr>
              <a:xfrm>
                <a:off x="1538247" y="2582206"/>
                <a:ext cx="962025" cy="1247775"/>
              </a:xfrm>
              <a:custGeom>
                <a:avLst/>
                <a:gdLst>
                  <a:gd name="connsiteX0" fmla="*/ 945435 w 962025"/>
                  <a:gd name="connsiteY0" fmla="*/ 7144 h 1247775"/>
                  <a:gd name="connsiteX1" fmla="*/ 30907 w 962025"/>
                  <a:gd name="connsiteY1" fmla="*/ 7144 h 1247775"/>
                  <a:gd name="connsiteX2" fmla="*/ 21382 w 962025"/>
                  <a:gd name="connsiteY2" fmla="*/ 16669 h 1247775"/>
                  <a:gd name="connsiteX3" fmla="*/ 21382 w 962025"/>
                  <a:gd name="connsiteY3" fmla="*/ 143098 h 1247775"/>
                  <a:gd name="connsiteX4" fmla="*/ 22833 w 962025"/>
                  <a:gd name="connsiteY4" fmla="*/ 148149 h 1247775"/>
                  <a:gd name="connsiteX5" fmla="*/ 361705 w 962025"/>
                  <a:gd name="connsiteY5" fmla="*/ 689902 h 1247775"/>
                  <a:gd name="connsiteX6" fmla="*/ 361705 w 962025"/>
                  <a:gd name="connsiteY6" fmla="*/ 808276 h 1247775"/>
                  <a:gd name="connsiteX7" fmla="*/ 152109 w 962025"/>
                  <a:gd name="connsiteY7" fmla="*/ 808276 h 1247775"/>
                  <a:gd name="connsiteX8" fmla="*/ 102949 w 962025"/>
                  <a:gd name="connsiteY8" fmla="*/ 720019 h 1247775"/>
                  <a:gd name="connsiteX9" fmla="*/ 68979 w 962025"/>
                  <a:gd name="connsiteY9" fmla="*/ 625041 h 1247775"/>
                  <a:gd name="connsiteX10" fmla="*/ 15373 w 962025"/>
                  <a:gd name="connsiteY10" fmla="*/ 678647 h 1247775"/>
                  <a:gd name="connsiteX11" fmla="*/ 86307 w 962025"/>
                  <a:gd name="connsiteY11" fmla="*/ 729300 h 1247775"/>
                  <a:gd name="connsiteX12" fmla="*/ 138184 w 962025"/>
                  <a:gd name="connsiteY12" fmla="*/ 822433 h 1247775"/>
                  <a:gd name="connsiteX13" fmla="*/ 361706 w 962025"/>
                  <a:gd name="connsiteY13" fmla="*/ 827326 h 1247775"/>
                  <a:gd name="connsiteX14" fmla="*/ 361706 w 962025"/>
                  <a:gd name="connsiteY14" fmla="*/ 873328 h 1247775"/>
                  <a:gd name="connsiteX15" fmla="*/ 138184 w 962025"/>
                  <a:gd name="connsiteY15" fmla="*/ 878224 h 1247775"/>
                  <a:gd name="connsiteX16" fmla="*/ 86306 w 962025"/>
                  <a:gd name="connsiteY16" fmla="*/ 971360 h 1247775"/>
                  <a:gd name="connsiteX17" fmla="*/ 15373 w 962025"/>
                  <a:gd name="connsiteY17" fmla="*/ 1022014 h 1247775"/>
                  <a:gd name="connsiteX18" fmla="*/ 68979 w 962025"/>
                  <a:gd name="connsiteY18" fmla="*/ 1075620 h 1247775"/>
                  <a:gd name="connsiteX19" fmla="*/ 102951 w 962025"/>
                  <a:gd name="connsiteY19" fmla="*/ 980637 h 1247775"/>
                  <a:gd name="connsiteX20" fmla="*/ 152109 w 962025"/>
                  <a:gd name="connsiteY20" fmla="*/ 892378 h 1247775"/>
                  <a:gd name="connsiteX21" fmla="*/ 361706 w 962025"/>
                  <a:gd name="connsiteY21" fmla="*/ 892378 h 1247775"/>
                  <a:gd name="connsiteX22" fmla="*/ 361706 w 962025"/>
                  <a:gd name="connsiteY22" fmla="*/ 1173966 h 1247775"/>
                  <a:gd name="connsiteX23" fmla="*/ 39648 w 962025"/>
                  <a:gd name="connsiteY23" fmla="*/ 1173966 h 1247775"/>
                  <a:gd name="connsiteX24" fmla="*/ 75732 w 962025"/>
                  <a:gd name="connsiteY24" fmla="*/ 1124407 h 1247775"/>
                  <a:gd name="connsiteX25" fmla="*/ 62263 w 962025"/>
                  <a:gd name="connsiteY25" fmla="*/ 1124407 h 1247775"/>
                  <a:gd name="connsiteX26" fmla="*/ 7865 w 962025"/>
                  <a:gd name="connsiteY26" fmla="*/ 1179852 h 1247775"/>
                  <a:gd name="connsiteX27" fmla="*/ 9934 w 962025"/>
                  <a:gd name="connsiteY27" fmla="*/ 1190235 h 1247775"/>
                  <a:gd name="connsiteX28" fmla="*/ 68998 w 962025"/>
                  <a:gd name="connsiteY28" fmla="*/ 1245356 h 1247775"/>
                  <a:gd name="connsiteX29" fmla="*/ 75732 w 962025"/>
                  <a:gd name="connsiteY29" fmla="*/ 1229097 h 1247775"/>
                  <a:gd name="connsiteX30" fmla="*/ 39650 w 962025"/>
                  <a:gd name="connsiteY30" fmla="*/ 1193016 h 1247775"/>
                  <a:gd name="connsiteX31" fmla="*/ 371230 w 962025"/>
                  <a:gd name="connsiteY31" fmla="*/ 1193016 h 1247775"/>
                  <a:gd name="connsiteX32" fmla="*/ 380755 w 962025"/>
                  <a:gd name="connsiteY32" fmla="*/ 1183491 h 1247775"/>
                  <a:gd name="connsiteX33" fmla="*/ 380755 w 962025"/>
                  <a:gd name="connsiteY33" fmla="*/ 687167 h 1247775"/>
                  <a:gd name="connsiteX34" fmla="*/ 379304 w 962025"/>
                  <a:gd name="connsiteY34" fmla="*/ 682116 h 1247775"/>
                  <a:gd name="connsiteX35" fmla="*/ 40432 w 962025"/>
                  <a:gd name="connsiteY35" fmla="*/ 140363 h 1247775"/>
                  <a:gd name="connsiteX36" fmla="*/ 40432 w 962025"/>
                  <a:gd name="connsiteY36" fmla="*/ 26194 h 1247775"/>
                  <a:gd name="connsiteX37" fmla="*/ 935910 w 962025"/>
                  <a:gd name="connsiteY37" fmla="*/ 26194 h 1247775"/>
                  <a:gd name="connsiteX38" fmla="*/ 935910 w 962025"/>
                  <a:gd name="connsiteY38" fmla="*/ 140234 h 1247775"/>
                  <a:gd name="connsiteX39" fmla="*/ 577414 w 962025"/>
                  <a:gd name="connsiteY39" fmla="*/ 681912 h 1247775"/>
                  <a:gd name="connsiteX40" fmla="*/ 575832 w 962025"/>
                  <a:gd name="connsiteY40" fmla="*/ 687168 h 1247775"/>
                  <a:gd name="connsiteX41" fmla="*/ 575832 w 962025"/>
                  <a:gd name="connsiteY41" fmla="*/ 1183491 h 1247775"/>
                  <a:gd name="connsiteX42" fmla="*/ 585357 w 962025"/>
                  <a:gd name="connsiteY42" fmla="*/ 1193016 h 1247775"/>
                  <a:gd name="connsiteX43" fmla="*/ 916107 w 962025"/>
                  <a:gd name="connsiteY43" fmla="*/ 1193016 h 1247775"/>
                  <a:gd name="connsiteX44" fmla="*/ 880017 w 962025"/>
                  <a:gd name="connsiteY44" fmla="*/ 1242565 h 1247775"/>
                  <a:gd name="connsiteX45" fmla="*/ 893485 w 962025"/>
                  <a:gd name="connsiteY45" fmla="*/ 1242565 h 1247775"/>
                  <a:gd name="connsiteX46" fmla="*/ 945825 w 962025"/>
                  <a:gd name="connsiteY46" fmla="*/ 1176738 h 1247775"/>
                  <a:gd name="connsiteX47" fmla="*/ 880017 w 962025"/>
                  <a:gd name="connsiteY47" fmla="*/ 1124407 h 1247775"/>
                  <a:gd name="connsiteX48" fmla="*/ 916107 w 962025"/>
                  <a:gd name="connsiteY48" fmla="*/ 1173966 h 1247775"/>
                  <a:gd name="connsiteX49" fmla="*/ 594881 w 962025"/>
                  <a:gd name="connsiteY49" fmla="*/ 1173966 h 1247775"/>
                  <a:gd name="connsiteX50" fmla="*/ 594881 w 962025"/>
                  <a:gd name="connsiteY50" fmla="*/ 892378 h 1247775"/>
                  <a:gd name="connsiteX51" fmla="*/ 804274 w 962025"/>
                  <a:gd name="connsiteY51" fmla="*/ 892378 h 1247775"/>
                  <a:gd name="connsiteX52" fmla="*/ 853433 w 962025"/>
                  <a:gd name="connsiteY52" fmla="*/ 980646 h 1247775"/>
                  <a:gd name="connsiteX53" fmla="*/ 887408 w 962025"/>
                  <a:gd name="connsiteY53" fmla="*/ 1075620 h 1247775"/>
                  <a:gd name="connsiteX54" fmla="*/ 941006 w 962025"/>
                  <a:gd name="connsiteY54" fmla="*/ 1022014 h 1247775"/>
                  <a:gd name="connsiteX55" fmla="*/ 870073 w 962025"/>
                  <a:gd name="connsiteY55" fmla="*/ 971360 h 1247775"/>
                  <a:gd name="connsiteX56" fmla="*/ 809875 w 962025"/>
                  <a:gd name="connsiteY56" fmla="*/ 873328 h 1247775"/>
                  <a:gd name="connsiteX57" fmla="*/ 594881 w 962025"/>
                  <a:gd name="connsiteY57" fmla="*/ 873328 h 1247775"/>
                  <a:gd name="connsiteX58" fmla="*/ 594881 w 962025"/>
                  <a:gd name="connsiteY58" fmla="*/ 827326 h 1247775"/>
                  <a:gd name="connsiteX59" fmla="*/ 818200 w 962025"/>
                  <a:gd name="connsiteY59" fmla="*/ 822433 h 1247775"/>
                  <a:gd name="connsiteX60" fmla="*/ 870073 w 962025"/>
                  <a:gd name="connsiteY60" fmla="*/ 729297 h 1247775"/>
                  <a:gd name="connsiteX61" fmla="*/ 941006 w 962025"/>
                  <a:gd name="connsiteY61" fmla="*/ 678647 h 1247775"/>
                  <a:gd name="connsiteX62" fmla="*/ 887408 w 962025"/>
                  <a:gd name="connsiteY62" fmla="*/ 625041 h 1247775"/>
                  <a:gd name="connsiteX63" fmla="*/ 833802 w 962025"/>
                  <a:gd name="connsiteY63" fmla="*/ 678647 h 1247775"/>
                  <a:gd name="connsiteX64" fmla="*/ 853433 w 962025"/>
                  <a:gd name="connsiteY64" fmla="*/ 720028 h 1247775"/>
                  <a:gd name="connsiteX65" fmla="*/ 804274 w 962025"/>
                  <a:gd name="connsiteY65" fmla="*/ 808276 h 1247775"/>
                  <a:gd name="connsiteX66" fmla="*/ 594881 w 962025"/>
                  <a:gd name="connsiteY66" fmla="*/ 808276 h 1247775"/>
                  <a:gd name="connsiteX67" fmla="*/ 594881 w 962025"/>
                  <a:gd name="connsiteY67" fmla="*/ 690032 h 1247775"/>
                  <a:gd name="connsiteX68" fmla="*/ 953379 w 962025"/>
                  <a:gd name="connsiteY68" fmla="*/ 148354 h 1247775"/>
                  <a:gd name="connsiteX69" fmla="*/ 954960 w 962025"/>
                  <a:gd name="connsiteY69" fmla="*/ 143098 h 1247775"/>
                  <a:gd name="connsiteX70" fmla="*/ 954960 w 962025"/>
                  <a:gd name="connsiteY70" fmla="*/ 16669 h 1247775"/>
                  <a:gd name="connsiteX71" fmla="*/ 945435 w 962025"/>
                  <a:gd name="connsiteY71" fmla="*/ 7144 h 1247775"/>
                  <a:gd name="connsiteX72" fmla="*/ 34423 w 962025"/>
                  <a:gd name="connsiteY72" fmla="*/ 678647 h 1247775"/>
                  <a:gd name="connsiteX73" fmla="*/ 68979 w 962025"/>
                  <a:gd name="connsiteY73" fmla="*/ 644091 h 1247775"/>
                  <a:gd name="connsiteX74" fmla="*/ 68979 w 962025"/>
                  <a:gd name="connsiteY74" fmla="*/ 713202 h 1247775"/>
                  <a:gd name="connsiteX75" fmla="*/ 34423 w 962025"/>
                  <a:gd name="connsiteY75" fmla="*/ 678647 h 1247775"/>
                  <a:gd name="connsiteX76" fmla="*/ 68979 w 962025"/>
                  <a:gd name="connsiteY76" fmla="*/ 1056570 h 1247775"/>
                  <a:gd name="connsiteX77" fmla="*/ 34423 w 962025"/>
                  <a:gd name="connsiteY77" fmla="*/ 1022014 h 1247775"/>
                  <a:gd name="connsiteX78" fmla="*/ 103526 w 962025"/>
                  <a:gd name="connsiteY78" fmla="*/ 1022014 h 1247775"/>
                  <a:gd name="connsiteX79" fmla="*/ 68979 w 962025"/>
                  <a:gd name="connsiteY79" fmla="*/ 1056570 h 1247775"/>
                  <a:gd name="connsiteX80" fmla="*/ 921956 w 962025"/>
                  <a:gd name="connsiteY80" fmla="*/ 1022014 h 1247775"/>
                  <a:gd name="connsiteX81" fmla="*/ 887408 w 962025"/>
                  <a:gd name="connsiteY81" fmla="*/ 1056570 h 1247775"/>
                  <a:gd name="connsiteX82" fmla="*/ 852852 w 962025"/>
                  <a:gd name="connsiteY82" fmla="*/ 1022014 h 1247775"/>
                  <a:gd name="connsiteX83" fmla="*/ 921956 w 962025"/>
                  <a:gd name="connsiteY83" fmla="*/ 1022014 h 1247775"/>
                  <a:gd name="connsiteX84" fmla="*/ 887408 w 962025"/>
                  <a:gd name="connsiteY84" fmla="*/ 644090 h 1247775"/>
                  <a:gd name="connsiteX85" fmla="*/ 921956 w 962025"/>
                  <a:gd name="connsiteY85" fmla="*/ 678646 h 1247775"/>
                  <a:gd name="connsiteX86" fmla="*/ 852852 w 962025"/>
                  <a:gd name="connsiteY86" fmla="*/ 678646 h 1247775"/>
                  <a:gd name="connsiteX87" fmla="*/ 887408 w 962025"/>
                  <a:gd name="connsiteY87" fmla="*/ 644090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962025" h="1247775">
                    <a:moveTo>
                      <a:pt x="945435" y="7144"/>
                    </a:moveTo>
                    <a:lnTo>
                      <a:pt x="30907" y="7144"/>
                    </a:lnTo>
                    <a:cubicBezTo>
                      <a:pt x="25643" y="7144"/>
                      <a:pt x="21382" y="11404"/>
                      <a:pt x="21382" y="16669"/>
                    </a:cubicBezTo>
                    <a:lnTo>
                      <a:pt x="21382" y="143098"/>
                    </a:lnTo>
                    <a:cubicBezTo>
                      <a:pt x="21382" y="144884"/>
                      <a:pt x="21884" y="146633"/>
                      <a:pt x="22833" y="148149"/>
                    </a:cubicBezTo>
                    <a:lnTo>
                      <a:pt x="361705" y="689902"/>
                    </a:lnTo>
                    <a:lnTo>
                      <a:pt x="361705" y="808276"/>
                    </a:lnTo>
                    <a:lnTo>
                      <a:pt x="152109" y="808276"/>
                    </a:lnTo>
                    <a:lnTo>
                      <a:pt x="102949" y="720019"/>
                    </a:lnTo>
                    <a:cubicBezTo>
                      <a:pt x="141732" y="688151"/>
                      <a:pt x="119193" y="625041"/>
                      <a:pt x="68979" y="625041"/>
                    </a:cubicBezTo>
                    <a:cubicBezTo>
                      <a:pt x="39418" y="625041"/>
                      <a:pt x="15373" y="649086"/>
                      <a:pt x="15373" y="678647"/>
                    </a:cubicBezTo>
                    <a:cubicBezTo>
                      <a:pt x="15373" y="714593"/>
                      <a:pt x="50683" y="741412"/>
                      <a:pt x="86307" y="729300"/>
                    </a:cubicBezTo>
                    <a:lnTo>
                      <a:pt x="138184" y="822433"/>
                    </a:lnTo>
                    <a:cubicBezTo>
                      <a:pt x="143365" y="831735"/>
                      <a:pt x="142712" y="825480"/>
                      <a:pt x="361706" y="827326"/>
                    </a:cubicBezTo>
                    <a:lnTo>
                      <a:pt x="361706" y="873328"/>
                    </a:lnTo>
                    <a:cubicBezTo>
                      <a:pt x="142768" y="875176"/>
                      <a:pt x="143374" y="868909"/>
                      <a:pt x="138184" y="878224"/>
                    </a:cubicBezTo>
                    <a:lnTo>
                      <a:pt x="86306" y="971360"/>
                    </a:lnTo>
                    <a:cubicBezTo>
                      <a:pt x="50749" y="959263"/>
                      <a:pt x="15373" y="985999"/>
                      <a:pt x="15373" y="1022014"/>
                    </a:cubicBezTo>
                    <a:cubicBezTo>
                      <a:pt x="15373" y="1051570"/>
                      <a:pt x="39418" y="1075620"/>
                      <a:pt x="68979" y="1075620"/>
                    </a:cubicBezTo>
                    <a:cubicBezTo>
                      <a:pt x="119173" y="1075620"/>
                      <a:pt x="141742" y="1012508"/>
                      <a:pt x="102951" y="980637"/>
                    </a:cubicBezTo>
                    <a:lnTo>
                      <a:pt x="152109" y="892378"/>
                    </a:lnTo>
                    <a:lnTo>
                      <a:pt x="361706" y="892378"/>
                    </a:lnTo>
                    <a:lnTo>
                      <a:pt x="361706" y="1173966"/>
                    </a:lnTo>
                    <a:lnTo>
                      <a:pt x="39648" y="1173966"/>
                    </a:lnTo>
                    <a:cubicBezTo>
                      <a:pt x="64093" y="1145820"/>
                      <a:pt x="87129" y="1135799"/>
                      <a:pt x="75732" y="1124407"/>
                    </a:cubicBezTo>
                    <a:cubicBezTo>
                      <a:pt x="72011" y="1120683"/>
                      <a:pt x="65984" y="1120683"/>
                      <a:pt x="62263" y="1124407"/>
                    </a:cubicBezTo>
                    <a:cubicBezTo>
                      <a:pt x="8044" y="1178986"/>
                      <a:pt x="9214" y="1176595"/>
                      <a:pt x="7865" y="1179852"/>
                    </a:cubicBezTo>
                    <a:cubicBezTo>
                      <a:pt x="6374" y="1183453"/>
                      <a:pt x="7258" y="1187568"/>
                      <a:pt x="9934" y="1190235"/>
                    </a:cubicBezTo>
                    <a:cubicBezTo>
                      <a:pt x="64464" y="1243317"/>
                      <a:pt x="61942" y="1245356"/>
                      <a:pt x="68998" y="1245356"/>
                    </a:cubicBezTo>
                    <a:cubicBezTo>
                      <a:pt x="77391" y="1245356"/>
                      <a:pt x="81764" y="1235126"/>
                      <a:pt x="75732" y="1229097"/>
                    </a:cubicBezTo>
                    <a:lnTo>
                      <a:pt x="39650" y="1193016"/>
                    </a:lnTo>
                    <a:lnTo>
                      <a:pt x="371230" y="1193016"/>
                    </a:lnTo>
                    <a:cubicBezTo>
                      <a:pt x="376495" y="1193016"/>
                      <a:pt x="380755" y="1188758"/>
                      <a:pt x="380755" y="1183491"/>
                    </a:cubicBezTo>
                    <a:lnTo>
                      <a:pt x="380755" y="687167"/>
                    </a:lnTo>
                    <a:cubicBezTo>
                      <a:pt x="380755" y="685381"/>
                      <a:pt x="380253" y="683632"/>
                      <a:pt x="379304" y="682116"/>
                    </a:cubicBezTo>
                    <a:lnTo>
                      <a:pt x="40432" y="140363"/>
                    </a:lnTo>
                    <a:lnTo>
                      <a:pt x="40432" y="26194"/>
                    </a:lnTo>
                    <a:lnTo>
                      <a:pt x="935910" y="26194"/>
                    </a:lnTo>
                    <a:lnTo>
                      <a:pt x="935910" y="140234"/>
                    </a:lnTo>
                    <a:lnTo>
                      <a:pt x="577414" y="681912"/>
                    </a:lnTo>
                    <a:cubicBezTo>
                      <a:pt x="576381" y="683465"/>
                      <a:pt x="575832" y="685298"/>
                      <a:pt x="575832" y="687168"/>
                    </a:cubicBezTo>
                    <a:lnTo>
                      <a:pt x="575832" y="1183491"/>
                    </a:lnTo>
                    <a:cubicBezTo>
                      <a:pt x="575832" y="1188758"/>
                      <a:pt x="580093" y="1193016"/>
                      <a:pt x="585357" y="1193016"/>
                    </a:cubicBezTo>
                    <a:lnTo>
                      <a:pt x="916107" y="1193016"/>
                    </a:lnTo>
                    <a:cubicBezTo>
                      <a:pt x="891657" y="1221172"/>
                      <a:pt x="868625" y="1231173"/>
                      <a:pt x="880017" y="1242565"/>
                    </a:cubicBezTo>
                    <a:cubicBezTo>
                      <a:pt x="883741" y="1246289"/>
                      <a:pt x="889771" y="1246289"/>
                      <a:pt x="893485" y="1242565"/>
                    </a:cubicBezTo>
                    <a:cubicBezTo>
                      <a:pt x="944368" y="1191377"/>
                      <a:pt x="955160" y="1186053"/>
                      <a:pt x="945825" y="1176738"/>
                    </a:cubicBezTo>
                    <a:cubicBezTo>
                      <a:pt x="901010" y="1136275"/>
                      <a:pt x="891790" y="1112634"/>
                      <a:pt x="880017" y="1124407"/>
                    </a:cubicBezTo>
                    <a:cubicBezTo>
                      <a:pt x="868587" y="1135828"/>
                      <a:pt x="891885" y="1146067"/>
                      <a:pt x="916107" y="1173966"/>
                    </a:cubicBezTo>
                    <a:lnTo>
                      <a:pt x="594881" y="1173966"/>
                    </a:lnTo>
                    <a:lnTo>
                      <a:pt x="594881" y="892378"/>
                    </a:lnTo>
                    <a:lnTo>
                      <a:pt x="804274" y="892378"/>
                    </a:lnTo>
                    <a:lnTo>
                      <a:pt x="853433" y="980646"/>
                    </a:lnTo>
                    <a:cubicBezTo>
                      <a:pt x="814647" y="1012508"/>
                      <a:pt x="837193" y="1075620"/>
                      <a:pt x="887408" y="1075620"/>
                    </a:cubicBezTo>
                    <a:cubicBezTo>
                      <a:pt x="916965" y="1075620"/>
                      <a:pt x="941006" y="1051570"/>
                      <a:pt x="941006" y="1022014"/>
                    </a:cubicBezTo>
                    <a:cubicBezTo>
                      <a:pt x="941006" y="986057"/>
                      <a:pt x="905706" y="959253"/>
                      <a:pt x="870073" y="971360"/>
                    </a:cubicBezTo>
                    <a:cubicBezTo>
                      <a:pt x="816428" y="878700"/>
                      <a:pt x="820000" y="873328"/>
                      <a:pt x="809875" y="873328"/>
                    </a:cubicBezTo>
                    <a:lnTo>
                      <a:pt x="594881" y="873328"/>
                    </a:lnTo>
                    <a:lnTo>
                      <a:pt x="594881" y="827326"/>
                    </a:lnTo>
                    <a:cubicBezTo>
                      <a:pt x="813590" y="825481"/>
                      <a:pt x="813009" y="831752"/>
                      <a:pt x="818200" y="822433"/>
                    </a:cubicBezTo>
                    <a:lnTo>
                      <a:pt x="870073" y="729297"/>
                    </a:lnTo>
                    <a:cubicBezTo>
                      <a:pt x="905716" y="741408"/>
                      <a:pt x="941006" y="714590"/>
                      <a:pt x="941006" y="678647"/>
                    </a:cubicBezTo>
                    <a:cubicBezTo>
                      <a:pt x="941006" y="649086"/>
                      <a:pt x="916965" y="625041"/>
                      <a:pt x="887408" y="625041"/>
                    </a:cubicBezTo>
                    <a:cubicBezTo>
                      <a:pt x="857852" y="625041"/>
                      <a:pt x="833802" y="649086"/>
                      <a:pt x="833802" y="678647"/>
                    </a:cubicBezTo>
                    <a:cubicBezTo>
                      <a:pt x="833802" y="694885"/>
                      <a:pt x="841193" y="709982"/>
                      <a:pt x="853433" y="720028"/>
                    </a:cubicBezTo>
                    <a:lnTo>
                      <a:pt x="804274" y="808276"/>
                    </a:lnTo>
                    <a:lnTo>
                      <a:pt x="594881" y="808276"/>
                    </a:lnTo>
                    <a:lnTo>
                      <a:pt x="594881" y="690032"/>
                    </a:lnTo>
                    <a:lnTo>
                      <a:pt x="953379" y="148354"/>
                    </a:lnTo>
                    <a:cubicBezTo>
                      <a:pt x="954417" y="146800"/>
                      <a:pt x="954960" y="144968"/>
                      <a:pt x="954960" y="143098"/>
                    </a:cubicBezTo>
                    <a:lnTo>
                      <a:pt x="954960" y="16669"/>
                    </a:lnTo>
                    <a:cubicBezTo>
                      <a:pt x="954960" y="11403"/>
                      <a:pt x="950702" y="7144"/>
                      <a:pt x="945435" y="7144"/>
                    </a:cubicBezTo>
                    <a:close/>
                    <a:moveTo>
                      <a:pt x="34423" y="678647"/>
                    </a:moveTo>
                    <a:cubicBezTo>
                      <a:pt x="34423" y="659597"/>
                      <a:pt x="49929" y="644091"/>
                      <a:pt x="68979" y="644091"/>
                    </a:cubicBezTo>
                    <a:cubicBezTo>
                      <a:pt x="114332" y="644091"/>
                      <a:pt x="114887" y="713202"/>
                      <a:pt x="68979" y="713202"/>
                    </a:cubicBezTo>
                    <a:cubicBezTo>
                      <a:pt x="49929" y="713202"/>
                      <a:pt x="34423" y="697697"/>
                      <a:pt x="34423" y="678647"/>
                    </a:cubicBezTo>
                    <a:close/>
                    <a:moveTo>
                      <a:pt x="68979" y="1056570"/>
                    </a:moveTo>
                    <a:cubicBezTo>
                      <a:pt x="49929" y="1056570"/>
                      <a:pt x="34423" y="1041064"/>
                      <a:pt x="34423" y="1022014"/>
                    </a:cubicBezTo>
                    <a:cubicBezTo>
                      <a:pt x="34423" y="976084"/>
                      <a:pt x="103526" y="976389"/>
                      <a:pt x="103526" y="1022014"/>
                    </a:cubicBezTo>
                    <a:cubicBezTo>
                      <a:pt x="103526" y="1041064"/>
                      <a:pt x="88029" y="1056570"/>
                      <a:pt x="68979" y="1056570"/>
                    </a:cubicBezTo>
                    <a:close/>
                    <a:moveTo>
                      <a:pt x="921956" y="1022014"/>
                    </a:moveTo>
                    <a:cubicBezTo>
                      <a:pt x="921956" y="1041064"/>
                      <a:pt x="906458" y="1056570"/>
                      <a:pt x="887408" y="1056570"/>
                    </a:cubicBezTo>
                    <a:cubicBezTo>
                      <a:pt x="868358" y="1056570"/>
                      <a:pt x="852852" y="1041064"/>
                      <a:pt x="852852" y="1022014"/>
                    </a:cubicBezTo>
                    <a:cubicBezTo>
                      <a:pt x="852861" y="976398"/>
                      <a:pt x="921956" y="976065"/>
                      <a:pt x="921956" y="1022014"/>
                    </a:cubicBezTo>
                    <a:close/>
                    <a:moveTo>
                      <a:pt x="887408" y="644090"/>
                    </a:moveTo>
                    <a:cubicBezTo>
                      <a:pt x="906458" y="644090"/>
                      <a:pt x="921956" y="659596"/>
                      <a:pt x="921956" y="678646"/>
                    </a:cubicBezTo>
                    <a:cubicBezTo>
                      <a:pt x="921956" y="724371"/>
                      <a:pt x="852852" y="723981"/>
                      <a:pt x="852852" y="678646"/>
                    </a:cubicBezTo>
                    <a:cubicBezTo>
                      <a:pt x="852861" y="659597"/>
                      <a:pt x="868358" y="644090"/>
                      <a:pt x="887408" y="644090"/>
                    </a:cubicBezTo>
                    <a:close/>
                  </a:path>
                </a:pathLst>
              </a:custGeom>
              <a:grpFill/>
              <a:ln w="317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86CD86E-6210-4710-9888-1792568693E9}"/>
                  </a:ext>
                </a:extLst>
              </p:cNvPr>
              <p:cNvSpPr/>
              <p:nvPr/>
            </p:nvSpPr>
            <p:spPr>
              <a:xfrm>
                <a:off x="1894129" y="3035648"/>
                <a:ext cx="104775" cy="104775"/>
              </a:xfrm>
              <a:custGeom>
                <a:avLst/>
                <a:gdLst>
                  <a:gd name="connsiteX0" fmla="*/ 16669 w 104775"/>
                  <a:gd name="connsiteY0" fmla="*/ 102524 h 104775"/>
                  <a:gd name="connsiteX1" fmla="*/ 93009 w 104775"/>
                  <a:gd name="connsiteY1" fmla="*/ 102524 h 104775"/>
                  <a:gd name="connsiteX2" fmla="*/ 102534 w 104775"/>
                  <a:gd name="connsiteY2" fmla="*/ 92999 h 104775"/>
                  <a:gd name="connsiteX3" fmla="*/ 102534 w 104775"/>
                  <a:gd name="connsiteY3" fmla="*/ 16669 h 104775"/>
                  <a:gd name="connsiteX4" fmla="*/ 9300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4 w 104775"/>
                  <a:gd name="connsiteY10" fmla="*/ 26194 h 104775"/>
                  <a:gd name="connsiteX11" fmla="*/ 8348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9" y="102524"/>
                    </a:lnTo>
                    <a:cubicBezTo>
                      <a:pt x="98273" y="102524"/>
                      <a:pt x="102534" y="98264"/>
                      <a:pt x="102534" y="92999"/>
                    </a:cubicBezTo>
                    <a:lnTo>
                      <a:pt x="102534" y="16669"/>
                    </a:lnTo>
                    <a:cubicBezTo>
                      <a:pt x="102534" y="11404"/>
                      <a:pt x="98273" y="7144"/>
                      <a:pt x="93009" y="7144"/>
                    </a:cubicBezTo>
                    <a:lnTo>
                      <a:pt x="16669" y="7144"/>
                    </a:lnTo>
                    <a:cubicBezTo>
                      <a:pt x="11404" y="7144"/>
                      <a:pt x="7144" y="11404"/>
                      <a:pt x="7144" y="16669"/>
                    </a:cubicBezTo>
                    <a:lnTo>
                      <a:pt x="7144" y="92999"/>
                    </a:lnTo>
                    <a:cubicBezTo>
                      <a:pt x="7144" y="98264"/>
                      <a:pt x="11404" y="102524"/>
                      <a:pt x="16669" y="102524"/>
                    </a:cubicBezTo>
                    <a:close/>
                    <a:moveTo>
                      <a:pt x="26194" y="26194"/>
                    </a:moveTo>
                    <a:lnTo>
                      <a:pt x="83484" y="26194"/>
                    </a:lnTo>
                    <a:lnTo>
                      <a:pt x="8348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D0C5B67-5F74-496A-A369-4F50058C93B8}"/>
                  </a:ext>
                </a:extLst>
              </p:cNvPr>
              <p:cNvSpPr/>
              <p:nvPr/>
            </p:nvSpPr>
            <p:spPr>
              <a:xfrm>
                <a:off x="1959279" y="3163501"/>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3009 h 104775"/>
                  <a:gd name="connsiteX4" fmla="*/ 16669 w 104775"/>
                  <a:gd name="connsiteY4" fmla="*/ 102534 h 104775"/>
                  <a:gd name="connsiteX5" fmla="*/ 92999 w 104775"/>
                  <a:gd name="connsiteY5" fmla="*/ 102534 h 104775"/>
                  <a:gd name="connsiteX6" fmla="*/ 102524 w 104775"/>
                  <a:gd name="connsiteY6" fmla="*/ 93009 h 104775"/>
                  <a:gd name="connsiteX7" fmla="*/ 102524 w 104775"/>
                  <a:gd name="connsiteY7" fmla="*/ 16669 h 104775"/>
                  <a:gd name="connsiteX8" fmla="*/ 92999 w 104775"/>
                  <a:gd name="connsiteY8" fmla="*/ 7144 h 104775"/>
                  <a:gd name="connsiteX9" fmla="*/ 83474 w 104775"/>
                  <a:gd name="connsiteY9" fmla="*/ 83483 h 104775"/>
                  <a:gd name="connsiteX10" fmla="*/ 26194 w 104775"/>
                  <a:gd name="connsiteY10" fmla="*/ 83483 h 104775"/>
                  <a:gd name="connsiteX11" fmla="*/ 26194 w 104775"/>
                  <a:gd name="connsiteY11" fmla="*/ 26194 h 104775"/>
                  <a:gd name="connsiteX12" fmla="*/ 83474 w 104775"/>
                  <a:gd name="connsiteY12" fmla="*/ 26194 h 104775"/>
                  <a:gd name="connsiteX13" fmla="*/ 83474 w 104775"/>
                  <a:gd name="connsiteY13" fmla="*/ 8348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3009"/>
                    </a:lnTo>
                    <a:cubicBezTo>
                      <a:pt x="7144" y="98273"/>
                      <a:pt x="11404" y="102534"/>
                      <a:pt x="16669" y="102534"/>
                    </a:cubicBezTo>
                    <a:lnTo>
                      <a:pt x="92999" y="102534"/>
                    </a:lnTo>
                    <a:cubicBezTo>
                      <a:pt x="98264" y="102534"/>
                      <a:pt x="102524" y="98273"/>
                      <a:pt x="102524" y="93009"/>
                    </a:cubicBezTo>
                    <a:lnTo>
                      <a:pt x="102524" y="16669"/>
                    </a:lnTo>
                    <a:cubicBezTo>
                      <a:pt x="102524" y="11403"/>
                      <a:pt x="98264" y="7144"/>
                      <a:pt x="92999" y="7144"/>
                    </a:cubicBezTo>
                    <a:close/>
                    <a:moveTo>
                      <a:pt x="83474" y="83483"/>
                    </a:moveTo>
                    <a:lnTo>
                      <a:pt x="26194" y="83483"/>
                    </a:lnTo>
                    <a:lnTo>
                      <a:pt x="26194" y="26194"/>
                    </a:lnTo>
                    <a:lnTo>
                      <a:pt x="83474" y="26194"/>
                    </a:lnTo>
                    <a:lnTo>
                      <a:pt x="83474" y="83483"/>
                    </a:lnTo>
                    <a:close/>
                  </a:path>
                </a:pathLst>
              </a:custGeom>
              <a:grpFill/>
              <a:ln w="317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D93A8B8-7D17-4A5C-A3D0-4C8199AE49F4}"/>
                  </a:ext>
                </a:extLst>
              </p:cNvPr>
              <p:cNvSpPr/>
              <p:nvPr/>
            </p:nvSpPr>
            <p:spPr>
              <a:xfrm>
                <a:off x="1961706" y="2651978"/>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999 w 104775"/>
                  <a:gd name="connsiteY5" fmla="*/ 102524 h 104775"/>
                  <a:gd name="connsiteX6" fmla="*/ 102524 w 104775"/>
                  <a:gd name="connsiteY6" fmla="*/ 92999 h 104775"/>
                  <a:gd name="connsiteX7" fmla="*/ 102524 w 104775"/>
                  <a:gd name="connsiteY7" fmla="*/ 16669 h 104775"/>
                  <a:gd name="connsiteX8" fmla="*/ 92999 w 104775"/>
                  <a:gd name="connsiteY8" fmla="*/ 7144 h 104775"/>
                  <a:gd name="connsiteX9" fmla="*/ 83474 w 104775"/>
                  <a:gd name="connsiteY9" fmla="*/ 83474 h 104775"/>
                  <a:gd name="connsiteX10" fmla="*/ 26194 w 104775"/>
                  <a:gd name="connsiteY10" fmla="*/ 83474 h 104775"/>
                  <a:gd name="connsiteX11" fmla="*/ 26194 w 104775"/>
                  <a:gd name="connsiteY11" fmla="*/ 26194 h 104775"/>
                  <a:gd name="connsiteX12" fmla="*/ 83474 w 104775"/>
                  <a:gd name="connsiteY12" fmla="*/ 26194 h 104775"/>
                  <a:gd name="connsiteX13" fmla="*/ 83474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5" y="7144"/>
                      <a:pt x="92999" y="7144"/>
                    </a:cubicBezTo>
                    <a:close/>
                    <a:moveTo>
                      <a:pt x="83474" y="83474"/>
                    </a:moveTo>
                    <a:lnTo>
                      <a:pt x="26194" y="83474"/>
                    </a:lnTo>
                    <a:lnTo>
                      <a:pt x="26194" y="26194"/>
                    </a:lnTo>
                    <a:lnTo>
                      <a:pt x="83474" y="26194"/>
                    </a:lnTo>
                    <a:lnTo>
                      <a:pt x="83474" y="83474"/>
                    </a:lnTo>
                    <a:close/>
                  </a:path>
                </a:pathLst>
              </a:custGeom>
              <a:grpFill/>
              <a:ln w="317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9781EC-9211-44F0-B2B0-69851424189F}"/>
                  </a:ext>
                </a:extLst>
              </p:cNvPr>
              <p:cNvSpPr/>
              <p:nvPr/>
            </p:nvSpPr>
            <p:spPr>
              <a:xfrm>
                <a:off x="2040884" y="3035648"/>
                <a:ext cx="104775" cy="104775"/>
              </a:xfrm>
              <a:custGeom>
                <a:avLst/>
                <a:gdLst>
                  <a:gd name="connsiteX0" fmla="*/ 16669 w 104775"/>
                  <a:gd name="connsiteY0" fmla="*/ 102524 h 104775"/>
                  <a:gd name="connsiteX1" fmla="*/ 93008 w 104775"/>
                  <a:gd name="connsiteY1" fmla="*/ 102524 h 104775"/>
                  <a:gd name="connsiteX2" fmla="*/ 102533 w 104775"/>
                  <a:gd name="connsiteY2" fmla="*/ 92999 h 104775"/>
                  <a:gd name="connsiteX3" fmla="*/ 102533 w 104775"/>
                  <a:gd name="connsiteY3" fmla="*/ 16669 h 104775"/>
                  <a:gd name="connsiteX4" fmla="*/ 93008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3 w 104775"/>
                  <a:gd name="connsiteY10" fmla="*/ 26194 h 104775"/>
                  <a:gd name="connsiteX11" fmla="*/ 83483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8" y="102524"/>
                    </a:lnTo>
                    <a:cubicBezTo>
                      <a:pt x="98273" y="102524"/>
                      <a:pt x="102533" y="98264"/>
                      <a:pt x="102533" y="92999"/>
                    </a:cubicBezTo>
                    <a:lnTo>
                      <a:pt x="102533" y="16669"/>
                    </a:lnTo>
                    <a:cubicBezTo>
                      <a:pt x="102533" y="11404"/>
                      <a:pt x="98273" y="7144"/>
                      <a:pt x="93008" y="7144"/>
                    </a:cubicBezTo>
                    <a:lnTo>
                      <a:pt x="16669" y="7144"/>
                    </a:lnTo>
                    <a:cubicBezTo>
                      <a:pt x="11404" y="7144"/>
                      <a:pt x="7144" y="11404"/>
                      <a:pt x="7144" y="16669"/>
                    </a:cubicBezTo>
                    <a:lnTo>
                      <a:pt x="7144" y="92999"/>
                    </a:lnTo>
                    <a:cubicBezTo>
                      <a:pt x="7144" y="98264"/>
                      <a:pt x="11403" y="102524"/>
                      <a:pt x="16669" y="102524"/>
                    </a:cubicBezTo>
                    <a:close/>
                    <a:moveTo>
                      <a:pt x="26194" y="26194"/>
                    </a:moveTo>
                    <a:lnTo>
                      <a:pt x="83483" y="26194"/>
                    </a:lnTo>
                    <a:lnTo>
                      <a:pt x="83483"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D43F1FF-B232-42AE-B15E-BEC2CE72C8E7}"/>
                  </a:ext>
                </a:extLst>
              </p:cNvPr>
              <p:cNvSpPr/>
              <p:nvPr/>
            </p:nvSpPr>
            <p:spPr>
              <a:xfrm>
                <a:off x="1964656" y="2907796"/>
                <a:ext cx="104775" cy="104775"/>
              </a:xfrm>
              <a:custGeom>
                <a:avLst/>
                <a:gdLst>
                  <a:gd name="connsiteX0" fmla="*/ 102421 w 104775"/>
                  <a:gd name="connsiteY0" fmla="*/ 92896 h 104775"/>
                  <a:gd name="connsiteX1" fmla="*/ 102421 w 104775"/>
                  <a:gd name="connsiteY1" fmla="*/ 16669 h 104775"/>
                  <a:gd name="connsiteX2" fmla="*/ 92896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896 w 104775"/>
                  <a:gd name="connsiteY7" fmla="*/ 102421 h 104775"/>
                  <a:gd name="connsiteX8" fmla="*/ 102421 w 104775"/>
                  <a:gd name="connsiteY8" fmla="*/ 92896 h 104775"/>
                  <a:gd name="connsiteX9" fmla="*/ 83371 w 104775"/>
                  <a:gd name="connsiteY9" fmla="*/ 83371 h 104775"/>
                  <a:gd name="connsiteX10" fmla="*/ 26194 w 104775"/>
                  <a:gd name="connsiteY10" fmla="*/ 83371 h 104775"/>
                  <a:gd name="connsiteX11" fmla="*/ 26194 w 104775"/>
                  <a:gd name="connsiteY11" fmla="*/ 26194 h 104775"/>
                  <a:gd name="connsiteX12" fmla="*/ 83371 w 104775"/>
                  <a:gd name="connsiteY12" fmla="*/ 26194 h 104775"/>
                  <a:gd name="connsiteX13" fmla="*/ 83371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421" y="92896"/>
                    </a:moveTo>
                    <a:lnTo>
                      <a:pt x="102421" y="16669"/>
                    </a:lnTo>
                    <a:cubicBezTo>
                      <a:pt x="102421" y="11403"/>
                      <a:pt x="98161" y="7144"/>
                      <a:pt x="92896" y="7144"/>
                    </a:cubicBezTo>
                    <a:lnTo>
                      <a:pt x="16669" y="7144"/>
                    </a:lnTo>
                    <a:cubicBezTo>
                      <a:pt x="11403" y="7144"/>
                      <a:pt x="7144" y="11403"/>
                      <a:pt x="7144" y="16669"/>
                    </a:cubicBezTo>
                    <a:lnTo>
                      <a:pt x="7144" y="92896"/>
                    </a:lnTo>
                    <a:cubicBezTo>
                      <a:pt x="7144" y="98161"/>
                      <a:pt x="11403" y="102421"/>
                      <a:pt x="16669" y="102421"/>
                    </a:cubicBezTo>
                    <a:lnTo>
                      <a:pt x="92896" y="102421"/>
                    </a:lnTo>
                    <a:cubicBezTo>
                      <a:pt x="98161" y="102421"/>
                      <a:pt x="102421" y="98161"/>
                      <a:pt x="102421" y="92896"/>
                    </a:cubicBezTo>
                    <a:close/>
                    <a:moveTo>
                      <a:pt x="83371" y="83371"/>
                    </a:moveTo>
                    <a:lnTo>
                      <a:pt x="26194" y="83371"/>
                    </a:lnTo>
                    <a:lnTo>
                      <a:pt x="26194" y="26194"/>
                    </a:lnTo>
                    <a:lnTo>
                      <a:pt x="83371" y="26194"/>
                    </a:lnTo>
                    <a:lnTo>
                      <a:pt x="83371" y="83371"/>
                    </a:lnTo>
                    <a:close/>
                  </a:path>
                </a:pathLst>
              </a:custGeom>
              <a:grpFill/>
              <a:ln w="317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8A7F28-F07A-407A-8B0A-AC190B4981F9}"/>
                  </a:ext>
                </a:extLst>
              </p:cNvPr>
              <p:cNvSpPr/>
              <p:nvPr/>
            </p:nvSpPr>
            <p:spPr>
              <a:xfrm>
                <a:off x="2035079"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7B86111-678C-43FB-8A4B-05801BE3A8A1}"/>
                  </a:ext>
                </a:extLst>
              </p:cNvPr>
              <p:cNvSpPr/>
              <p:nvPr/>
            </p:nvSpPr>
            <p:spPr>
              <a:xfrm>
                <a:off x="2108564"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6BDBD03-8211-44AC-BA86-70C21CCBD5D3}"/>
                  </a:ext>
                </a:extLst>
              </p:cNvPr>
              <p:cNvSpPr/>
              <p:nvPr/>
            </p:nvSpPr>
            <p:spPr>
              <a:xfrm>
                <a:off x="2111409" y="2907796"/>
                <a:ext cx="104775" cy="104775"/>
              </a:xfrm>
              <a:custGeom>
                <a:avLst/>
                <a:gdLst>
                  <a:gd name="connsiteX0" fmla="*/ 102524 w 104775"/>
                  <a:gd name="connsiteY0" fmla="*/ 92896 h 104775"/>
                  <a:gd name="connsiteX1" fmla="*/ 102524 w 104775"/>
                  <a:gd name="connsiteY1" fmla="*/ 16669 h 104775"/>
                  <a:gd name="connsiteX2" fmla="*/ 92999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999 w 104775"/>
                  <a:gd name="connsiteY7" fmla="*/ 102421 h 104775"/>
                  <a:gd name="connsiteX8" fmla="*/ 102524 w 104775"/>
                  <a:gd name="connsiteY8" fmla="*/ 92896 h 104775"/>
                  <a:gd name="connsiteX9" fmla="*/ 83474 w 104775"/>
                  <a:gd name="connsiteY9" fmla="*/ 83371 h 104775"/>
                  <a:gd name="connsiteX10" fmla="*/ 26194 w 104775"/>
                  <a:gd name="connsiteY10" fmla="*/ 83371 h 104775"/>
                  <a:gd name="connsiteX11" fmla="*/ 26194 w 104775"/>
                  <a:gd name="connsiteY11" fmla="*/ 26194 h 104775"/>
                  <a:gd name="connsiteX12" fmla="*/ 83474 w 104775"/>
                  <a:gd name="connsiteY12" fmla="*/ 26194 h 104775"/>
                  <a:gd name="connsiteX13" fmla="*/ 83474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24" y="92896"/>
                    </a:move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4" y="102421"/>
                      <a:pt x="16669" y="102421"/>
                    </a:cubicBezTo>
                    <a:lnTo>
                      <a:pt x="92999" y="102421"/>
                    </a:lnTo>
                    <a:cubicBezTo>
                      <a:pt x="98265" y="102421"/>
                      <a:pt x="102524" y="98161"/>
                      <a:pt x="102524" y="92896"/>
                    </a:cubicBezTo>
                    <a:close/>
                    <a:moveTo>
                      <a:pt x="83474" y="83371"/>
                    </a:moveTo>
                    <a:lnTo>
                      <a:pt x="26194" y="83371"/>
                    </a:lnTo>
                    <a:lnTo>
                      <a:pt x="26194" y="26194"/>
                    </a:lnTo>
                    <a:lnTo>
                      <a:pt x="83474" y="26194"/>
                    </a:lnTo>
                    <a:lnTo>
                      <a:pt x="83474" y="83371"/>
                    </a:lnTo>
                    <a:close/>
                  </a:path>
                </a:pathLst>
              </a:custGeom>
              <a:grpFill/>
              <a:ln w="317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8607576-1317-4969-B348-AC1BE04B205C}"/>
                  </a:ext>
                </a:extLst>
              </p:cNvPr>
              <p:cNvSpPr/>
              <p:nvPr/>
            </p:nvSpPr>
            <p:spPr>
              <a:xfrm>
                <a:off x="218193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3006 w 104775"/>
                  <a:gd name="connsiteY3" fmla="*/ 102524 h 104775"/>
                  <a:gd name="connsiteX4" fmla="*/ 102531 w 104775"/>
                  <a:gd name="connsiteY4" fmla="*/ 92999 h 104775"/>
                  <a:gd name="connsiteX5" fmla="*/ 102531 w 104775"/>
                  <a:gd name="connsiteY5" fmla="*/ 16669 h 104775"/>
                  <a:gd name="connsiteX6" fmla="*/ 93006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81 w 104775"/>
                  <a:gd name="connsiteY10" fmla="*/ 26194 h 104775"/>
                  <a:gd name="connsiteX11" fmla="*/ 83481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3006" y="102524"/>
                    </a:lnTo>
                    <a:cubicBezTo>
                      <a:pt x="98273" y="102524"/>
                      <a:pt x="102531" y="98264"/>
                      <a:pt x="102531" y="92999"/>
                    </a:cubicBezTo>
                    <a:lnTo>
                      <a:pt x="102531" y="16669"/>
                    </a:lnTo>
                    <a:cubicBezTo>
                      <a:pt x="102531" y="11404"/>
                      <a:pt x="98273" y="7144"/>
                      <a:pt x="93006" y="7144"/>
                    </a:cubicBezTo>
                    <a:lnTo>
                      <a:pt x="16669" y="7144"/>
                    </a:lnTo>
                    <a:cubicBezTo>
                      <a:pt x="11403" y="7144"/>
                      <a:pt x="7144" y="11403"/>
                      <a:pt x="7144" y="16669"/>
                    </a:cubicBezTo>
                    <a:close/>
                    <a:moveTo>
                      <a:pt x="26194" y="26194"/>
                    </a:moveTo>
                    <a:lnTo>
                      <a:pt x="83481" y="26194"/>
                    </a:lnTo>
                    <a:lnTo>
                      <a:pt x="83481"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FD1477D-EEED-4AA6-89C0-FD06AF6673E9}"/>
                  </a:ext>
                </a:extLst>
              </p:cNvPr>
              <p:cNvSpPr/>
              <p:nvPr/>
            </p:nvSpPr>
            <p:spPr>
              <a:xfrm>
                <a:off x="2255310" y="2651978"/>
                <a:ext cx="104775" cy="104775"/>
              </a:xfrm>
              <a:custGeom>
                <a:avLst/>
                <a:gdLst>
                  <a:gd name="connsiteX0" fmla="*/ 93002 w 104775"/>
                  <a:gd name="connsiteY0" fmla="*/ 102524 h 104775"/>
                  <a:gd name="connsiteX1" fmla="*/ 102527 w 104775"/>
                  <a:gd name="connsiteY1" fmla="*/ 92999 h 104775"/>
                  <a:gd name="connsiteX2" fmla="*/ 102527 w 104775"/>
                  <a:gd name="connsiteY2" fmla="*/ 16669 h 104775"/>
                  <a:gd name="connsiteX3" fmla="*/ 93002 w 104775"/>
                  <a:gd name="connsiteY3" fmla="*/ 7144 h 104775"/>
                  <a:gd name="connsiteX4" fmla="*/ 16669 w 104775"/>
                  <a:gd name="connsiteY4" fmla="*/ 7144 h 104775"/>
                  <a:gd name="connsiteX5" fmla="*/ 7144 w 104775"/>
                  <a:gd name="connsiteY5" fmla="*/ 16669 h 104775"/>
                  <a:gd name="connsiteX6" fmla="*/ 7144 w 104775"/>
                  <a:gd name="connsiteY6" fmla="*/ 92999 h 104775"/>
                  <a:gd name="connsiteX7" fmla="*/ 16669 w 104775"/>
                  <a:gd name="connsiteY7" fmla="*/ 102524 h 104775"/>
                  <a:gd name="connsiteX8" fmla="*/ 93002 w 104775"/>
                  <a:gd name="connsiteY8" fmla="*/ 102524 h 104775"/>
                  <a:gd name="connsiteX9" fmla="*/ 26203 w 104775"/>
                  <a:gd name="connsiteY9" fmla="*/ 26194 h 104775"/>
                  <a:gd name="connsiteX10" fmla="*/ 83487 w 104775"/>
                  <a:gd name="connsiteY10" fmla="*/ 26194 h 104775"/>
                  <a:gd name="connsiteX11" fmla="*/ 83487 w 104775"/>
                  <a:gd name="connsiteY11" fmla="*/ 83474 h 104775"/>
                  <a:gd name="connsiteX12" fmla="*/ 26203 w 104775"/>
                  <a:gd name="connsiteY12" fmla="*/ 83474 h 104775"/>
                  <a:gd name="connsiteX13" fmla="*/ 26203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3002" y="102524"/>
                    </a:moveTo>
                    <a:cubicBezTo>
                      <a:pt x="98269" y="102524"/>
                      <a:pt x="102527" y="98264"/>
                      <a:pt x="102527" y="92999"/>
                    </a:cubicBezTo>
                    <a:lnTo>
                      <a:pt x="102527" y="16669"/>
                    </a:lnTo>
                    <a:cubicBezTo>
                      <a:pt x="102527" y="11404"/>
                      <a:pt x="98269" y="7144"/>
                      <a:pt x="93002" y="7144"/>
                    </a:cubicBezTo>
                    <a:lnTo>
                      <a:pt x="16669" y="7144"/>
                    </a:lnTo>
                    <a:cubicBezTo>
                      <a:pt x="11411" y="7144"/>
                      <a:pt x="7144" y="11404"/>
                      <a:pt x="7144" y="16669"/>
                    </a:cubicBezTo>
                    <a:lnTo>
                      <a:pt x="7144" y="92999"/>
                    </a:lnTo>
                    <a:cubicBezTo>
                      <a:pt x="7144" y="98264"/>
                      <a:pt x="11411" y="102524"/>
                      <a:pt x="16669" y="102524"/>
                    </a:cubicBezTo>
                    <a:lnTo>
                      <a:pt x="93002" y="102524"/>
                    </a:lnTo>
                    <a:close/>
                    <a:moveTo>
                      <a:pt x="26203" y="26194"/>
                    </a:moveTo>
                    <a:lnTo>
                      <a:pt x="83487" y="26194"/>
                    </a:lnTo>
                    <a:lnTo>
                      <a:pt x="83487" y="83474"/>
                    </a:lnTo>
                    <a:lnTo>
                      <a:pt x="26203" y="83474"/>
                    </a:lnTo>
                    <a:lnTo>
                      <a:pt x="26203" y="26194"/>
                    </a:lnTo>
                    <a:close/>
                  </a:path>
                </a:pathLst>
              </a:custGeom>
              <a:grpFill/>
              <a:ln w="317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12832A3-F6D5-464E-AB29-C1CBA392E573}"/>
                  </a:ext>
                </a:extLst>
              </p:cNvPr>
              <p:cNvSpPr/>
              <p:nvPr/>
            </p:nvSpPr>
            <p:spPr>
              <a:xfrm>
                <a:off x="1814953"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83CE21-4887-4EB9-9FA8-F7DD05654CAE}"/>
                  </a:ext>
                </a:extLst>
              </p:cNvPr>
              <p:cNvSpPr/>
              <p:nvPr/>
            </p:nvSpPr>
            <p:spPr>
              <a:xfrm>
                <a:off x="1741469" y="2779840"/>
                <a:ext cx="104775" cy="104775"/>
              </a:xfrm>
              <a:custGeom>
                <a:avLst/>
                <a:gdLst>
                  <a:gd name="connsiteX0" fmla="*/ 16669 w 104775"/>
                  <a:gd name="connsiteY0" fmla="*/ 102524 h 104775"/>
                  <a:gd name="connsiteX1" fmla="*/ 92999 w 104775"/>
                  <a:gd name="connsiteY1" fmla="*/ 102524 h 104775"/>
                  <a:gd name="connsiteX2" fmla="*/ 102524 w 104775"/>
                  <a:gd name="connsiteY2" fmla="*/ 92999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5 h 104775"/>
                  <a:gd name="connsiteX10" fmla="*/ 83474 w 104775"/>
                  <a:gd name="connsiteY10" fmla="*/ 26195 h 104775"/>
                  <a:gd name="connsiteX11" fmla="*/ 83474 w 104775"/>
                  <a:gd name="connsiteY11" fmla="*/ 83475 h 104775"/>
                  <a:gd name="connsiteX12" fmla="*/ 26194 w 104775"/>
                  <a:gd name="connsiteY12" fmla="*/ 83475 h 104775"/>
                  <a:gd name="connsiteX13" fmla="*/ 26194 w 104775"/>
                  <a:gd name="connsiteY13" fmla="*/ 2619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4"/>
                      <a:pt x="7144" y="16669"/>
                    </a:cubicBezTo>
                    <a:lnTo>
                      <a:pt x="7144" y="92999"/>
                    </a:lnTo>
                    <a:cubicBezTo>
                      <a:pt x="7144" y="98265"/>
                      <a:pt x="11404" y="102524"/>
                      <a:pt x="16669" y="102524"/>
                    </a:cubicBezTo>
                    <a:close/>
                    <a:moveTo>
                      <a:pt x="26194" y="26195"/>
                    </a:moveTo>
                    <a:lnTo>
                      <a:pt x="83474" y="26195"/>
                    </a:lnTo>
                    <a:lnTo>
                      <a:pt x="83474" y="83475"/>
                    </a:lnTo>
                    <a:lnTo>
                      <a:pt x="26194" y="83475"/>
                    </a:lnTo>
                    <a:lnTo>
                      <a:pt x="26194" y="26195"/>
                    </a:lnTo>
                    <a:close/>
                  </a:path>
                </a:pathLst>
              </a:custGeom>
              <a:grpFill/>
              <a:ln w="317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F5D50C7-D8E0-4870-B131-04C527D59BFF}"/>
                  </a:ext>
                </a:extLst>
              </p:cNvPr>
              <p:cNvSpPr/>
              <p:nvPr/>
            </p:nvSpPr>
            <p:spPr>
              <a:xfrm>
                <a:off x="1668088" y="2651978"/>
                <a:ext cx="104775" cy="104775"/>
              </a:xfrm>
              <a:custGeom>
                <a:avLst/>
                <a:gdLst>
                  <a:gd name="connsiteX0" fmla="*/ 102533 w 104775"/>
                  <a:gd name="connsiteY0" fmla="*/ 92999 h 104775"/>
                  <a:gd name="connsiteX1" fmla="*/ 102533 w 104775"/>
                  <a:gd name="connsiteY1" fmla="*/ 16669 h 104775"/>
                  <a:gd name="connsiteX2" fmla="*/ 93008 w 104775"/>
                  <a:gd name="connsiteY2" fmla="*/ 7144 h 104775"/>
                  <a:gd name="connsiteX3" fmla="*/ 16669 w 104775"/>
                  <a:gd name="connsiteY3" fmla="*/ 7144 h 104775"/>
                  <a:gd name="connsiteX4" fmla="*/ 7144 w 104775"/>
                  <a:gd name="connsiteY4" fmla="*/ 16669 h 104775"/>
                  <a:gd name="connsiteX5" fmla="*/ 7144 w 104775"/>
                  <a:gd name="connsiteY5" fmla="*/ 92999 h 104775"/>
                  <a:gd name="connsiteX6" fmla="*/ 16669 w 104775"/>
                  <a:gd name="connsiteY6" fmla="*/ 102524 h 104775"/>
                  <a:gd name="connsiteX7" fmla="*/ 93008 w 104775"/>
                  <a:gd name="connsiteY7" fmla="*/ 102524 h 104775"/>
                  <a:gd name="connsiteX8" fmla="*/ 102533 w 104775"/>
                  <a:gd name="connsiteY8" fmla="*/ 92999 h 104775"/>
                  <a:gd name="connsiteX9" fmla="*/ 83483 w 104775"/>
                  <a:gd name="connsiteY9" fmla="*/ 83474 h 104775"/>
                  <a:gd name="connsiteX10" fmla="*/ 26194 w 104775"/>
                  <a:gd name="connsiteY10" fmla="*/ 83474 h 104775"/>
                  <a:gd name="connsiteX11" fmla="*/ 26194 w 104775"/>
                  <a:gd name="connsiteY11" fmla="*/ 26194 h 104775"/>
                  <a:gd name="connsiteX12" fmla="*/ 83483 w 104775"/>
                  <a:gd name="connsiteY12" fmla="*/ 26194 h 104775"/>
                  <a:gd name="connsiteX13" fmla="*/ 83483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33" y="92999"/>
                    </a:moveTo>
                    <a:lnTo>
                      <a:pt x="102533" y="16669"/>
                    </a:lnTo>
                    <a:cubicBezTo>
                      <a:pt x="102533" y="11404"/>
                      <a:pt x="98272" y="7144"/>
                      <a:pt x="93008" y="7144"/>
                    </a:cubicBezTo>
                    <a:lnTo>
                      <a:pt x="16669" y="7144"/>
                    </a:lnTo>
                    <a:cubicBezTo>
                      <a:pt x="11403" y="7144"/>
                      <a:pt x="7144" y="11404"/>
                      <a:pt x="7144" y="16669"/>
                    </a:cubicBezTo>
                    <a:lnTo>
                      <a:pt x="7144" y="92999"/>
                    </a:lnTo>
                    <a:cubicBezTo>
                      <a:pt x="7144" y="98264"/>
                      <a:pt x="11403" y="102524"/>
                      <a:pt x="16669" y="102524"/>
                    </a:cubicBezTo>
                    <a:lnTo>
                      <a:pt x="93008" y="102524"/>
                    </a:lnTo>
                    <a:cubicBezTo>
                      <a:pt x="98273" y="102524"/>
                      <a:pt x="102533" y="98265"/>
                      <a:pt x="102533" y="92999"/>
                    </a:cubicBezTo>
                    <a:close/>
                    <a:moveTo>
                      <a:pt x="83483" y="83474"/>
                    </a:moveTo>
                    <a:lnTo>
                      <a:pt x="26194" y="83474"/>
                    </a:lnTo>
                    <a:lnTo>
                      <a:pt x="26194" y="26194"/>
                    </a:lnTo>
                    <a:lnTo>
                      <a:pt x="83483" y="26194"/>
                    </a:lnTo>
                    <a:lnTo>
                      <a:pt x="83483" y="83474"/>
                    </a:lnTo>
                    <a:close/>
                  </a:path>
                </a:pathLst>
              </a:custGeom>
              <a:grpFill/>
              <a:ln w="317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B8C91B9-E6E1-4472-9271-0196A8D47983}"/>
                  </a:ext>
                </a:extLst>
              </p:cNvPr>
              <p:cNvSpPr/>
              <p:nvPr/>
            </p:nvSpPr>
            <p:spPr>
              <a:xfrm>
                <a:off x="1817800" y="2907796"/>
                <a:ext cx="104775" cy="104775"/>
              </a:xfrm>
              <a:custGeom>
                <a:avLst/>
                <a:gdLst>
                  <a:gd name="connsiteX0" fmla="*/ 16669 w 104775"/>
                  <a:gd name="connsiteY0" fmla="*/ 102421 h 104775"/>
                  <a:gd name="connsiteX1" fmla="*/ 92999 w 104775"/>
                  <a:gd name="connsiteY1" fmla="*/ 102421 h 104775"/>
                  <a:gd name="connsiteX2" fmla="*/ 102524 w 104775"/>
                  <a:gd name="connsiteY2" fmla="*/ 92896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896 h 104775"/>
                  <a:gd name="connsiteX8" fmla="*/ 16669 w 104775"/>
                  <a:gd name="connsiteY8" fmla="*/ 102421 h 104775"/>
                  <a:gd name="connsiteX9" fmla="*/ 26194 w 104775"/>
                  <a:gd name="connsiteY9" fmla="*/ 26194 h 104775"/>
                  <a:gd name="connsiteX10" fmla="*/ 83474 w 104775"/>
                  <a:gd name="connsiteY10" fmla="*/ 26194 h 104775"/>
                  <a:gd name="connsiteX11" fmla="*/ 83474 w 104775"/>
                  <a:gd name="connsiteY11" fmla="*/ 83371 h 104775"/>
                  <a:gd name="connsiteX12" fmla="*/ 26194 w 104775"/>
                  <a:gd name="connsiteY12" fmla="*/ 83371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421"/>
                    </a:moveTo>
                    <a:lnTo>
                      <a:pt x="92999" y="102421"/>
                    </a:lnTo>
                    <a:cubicBezTo>
                      <a:pt x="98264" y="102421"/>
                      <a:pt x="102524" y="98161"/>
                      <a:pt x="102524" y="92896"/>
                    </a:cubicBez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3" y="102421"/>
                      <a:pt x="16669" y="102421"/>
                    </a:cubicBezTo>
                    <a:close/>
                    <a:moveTo>
                      <a:pt x="26194" y="26194"/>
                    </a:moveTo>
                    <a:lnTo>
                      <a:pt x="83474" y="26194"/>
                    </a:lnTo>
                    <a:lnTo>
                      <a:pt x="83474" y="83371"/>
                    </a:lnTo>
                    <a:lnTo>
                      <a:pt x="26194" y="83371"/>
                    </a:lnTo>
                    <a:lnTo>
                      <a:pt x="26194" y="26194"/>
                    </a:lnTo>
                    <a:close/>
                  </a:path>
                </a:pathLst>
              </a:custGeom>
              <a:grpFill/>
              <a:ln w="317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7BD5A34-3CCA-461C-A23C-7FF84D340C56}"/>
                  </a:ext>
                </a:extLst>
              </p:cNvPr>
              <p:cNvSpPr/>
              <p:nvPr/>
            </p:nvSpPr>
            <p:spPr>
              <a:xfrm>
                <a:off x="188832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3"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grpSp>
        <p:cxnSp>
          <p:nvCxnSpPr>
            <p:cNvPr id="34" name="Straight Connector 33">
              <a:extLst>
                <a:ext uri="{FF2B5EF4-FFF2-40B4-BE49-F238E27FC236}">
                  <a16:creationId xmlns:a16="http://schemas.microsoft.com/office/drawing/2014/main" id="{761C62D0-F530-405A-8E65-B4D3B3EB34B5}"/>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FB78C-B92D-48D2-A9CA-B7750A835509}"/>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AFD1357A-DE60-4713-B059-099F3EA9A8C1}"/>
              </a:ext>
            </a:extLst>
          </p:cNvPr>
          <p:cNvGrpSpPr/>
          <p:nvPr/>
        </p:nvGrpSpPr>
        <p:grpSpPr>
          <a:xfrm>
            <a:off x="10278448" y="6890659"/>
            <a:ext cx="756436" cy="6858000"/>
            <a:chOff x="10278448" y="0"/>
            <a:chExt cx="756436" cy="6858000"/>
          </a:xfrm>
        </p:grpSpPr>
        <p:cxnSp>
          <p:nvCxnSpPr>
            <p:cNvPr id="55" name="Straight Connector 54">
              <a:extLst>
                <a:ext uri="{FF2B5EF4-FFF2-40B4-BE49-F238E27FC236}">
                  <a16:creationId xmlns:a16="http://schemas.microsoft.com/office/drawing/2014/main" id="{0FFD0C2B-2232-4A96-B9CC-A909E9A31F6F}"/>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C31DE0-91E1-4570-B12F-9A719C58954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7" name="light">
              <a:extLst>
                <a:ext uri="{FF2B5EF4-FFF2-40B4-BE49-F238E27FC236}">
                  <a16:creationId xmlns:a16="http://schemas.microsoft.com/office/drawing/2014/main" id="{E00F004F-638E-4CFE-B0FB-2B7C7FE8F159}"/>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68104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Automated ML</a:t>
            </a:r>
          </a:p>
        </p:txBody>
      </p:sp>
      <p:sp>
        <p:nvSpPr>
          <p:cNvPr id="4" name="Text Placeholder 3">
            <a:extLst>
              <a:ext uri="{FF2B5EF4-FFF2-40B4-BE49-F238E27FC236}">
                <a16:creationId xmlns:a16="http://schemas.microsoft.com/office/drawing/2014/main" id="{054A8653-B8B2-4572-AA58-B407CE4021FE}"/>
              </a:ext>
            </a:extLst>
          </p:cNvPr>
          <p:cNvSpPr>
            <a:spLocks noGrp="1"/>
          </p:cNvSpPr>
          <p:nvPr>
            <p:ph type="body" sz="quarter" idx="12"/>
          </p:nvPr>
        </p:nvSpPr>
        <p:spPr/>
        <p:txBody>
          <a:bodyPr/>
          <a:lstStyle/>
          <a:p>
            <a:r>
              <a:rPr lang="en-US"/>
              <a:t>Conceptual Overview</a:t>
            </a:r>
          </a:p>
        </p:txBody>
      </p:sp>
      <p:sp>
        <p:nvSpPr>
          <p:cNvPr id="98" name="Rectangle 97">
            <a:extLst>
              <a:ext uri="{FF2B5EF4-FFF2-40B4-BE49-F238E27FC236}">
                <a16:creationId xmlns:a16="http://schemas.microsoft.com/office/drawing/2014/main" id="{D4899524-6605-4456-8EB1-1B071CC1C419}"/>
              </a:ext>
            </a:extLst>
          </p:cNvPr>
          <p:cNvSpPr/>
          <p:nvPr/>
        </p:nvSpPr>
        <p:spPr>
          <a:xfrm>
            <a:off x="458864" y="4308418"/>
            <a:ext cx="2485691" cy="1543074"/>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R="0" lvl="0" indent="0" algn="ctr" defTabSz="932742" fontAlgn="auto">
              <a:lnSpc>
                <a:spcPct val="90000"/>
              </a:lnSpc>
              <a:spcBef>
                <a:spcPts val="0"/>
              </a:spcBef>
              <a:spcAft>
                <a:spcPts val="600"/>
              </a:spcAft>
              <a:buClrTx/>
              <a:buSzTx/>
              <a:buFontTx/>
              <a:buNone/>
              <a:tabLst/>
              <a:defRPr/>
            </a:pPr>
            <a:r>
              <a:rPr lang="en-US" sz="1600">
                <a:gradFill>
                  <a:gsLst>
                    <a:gs pos="2917">
                      <a:schemeClr val="tx1"/>
                    </a:gs>
                    <a:gs pos="30000">
                      <a:schemeClr val="tx1"/>
                    </a:gs>
                  </a:gsLst>
                  <a:lin ang="5400000" scaled="0"/>
                </a:gradFill>
              </a:rPr>
              <a:t>Training script </a:t>
            </a:r>
          </a:p>
          <a:p>
            <a:pPr marR="0" lvl="0" indent="0" algn="ctr" defTabSz="932742" fontAlgn="auto">
              <a:lnSpc>
                <a:spcPct val="90000"/>
              </a:lnSpc>
              <a:spcBef>
                <a:spcPts val="0"/>
              </a:spcBef>
              <a:spcAft>
                <a:spcPts val="600"/>
              </a:spcAft>
              <a:buClrTx/>
              <a:buSzTx/>
              <a:buFontTx/>
              <a:buNone/>
              <a:tabLst/>
              <a:defRPr/>
            </a:pPr>
            <a:r>
              <a:rPr lang="en-US" sz="1600">
                <a:gradFill>
                  <a:gsLst>
                    <a:gs pos="2917">
                      <a:schemeClr val="tx1"/>
                    </a:gs>
                    <a:gs pos="30000">
                      <a:schemeClr val="tx1"/>
                    </a:gs>
                  </a:gsLst>
                  <a:lin ang="5400000" scaled="0"/>
                </a:gradFill>
              </a:rPr>
              <a:t>+</a:t>
            </a:r>
          </a:p>
          <a:p>
            <a:pPr marR="0" lvl="0" indent="0" algn="ctr" defTabSz="932742" fontAlgn="auto">
              <a:lnSpc>
                <a:spcPct val="90000"/>
              </a:lnSpc>
              <a:spcBef>
                <a:spcPts val="0"/>
              </a:spcBef>
              <a:spcAft>
                <a:spcPts val="600"/>
              </a:spcAft>
              <a:buClrTx/>
              <a:buSzTx/>
              <a:buFontTx/>
              <a:buNone/>
              <a:tabLst/>
              <a:defRPr/>
            </a:pPr>
            <a:r>
              <a:rPr lang="en-US" sz="1600">
                <a:gradFill>
                  <a:gsLst>
                    <a:gs pos="2917">
                      <a:schemeClr val="tx1"/>
                    </a:gs>
                    <a:gs pos="30000">
                      <a:schemeClr val="tx1"/>
                    </a:gs>
                  </a:gsLst>
                  <a:lin ang="5400000" scaled="0"/>
                </a:gradFill>
              </a:rPr>
              <a:t>Training data</a:t>
            </a:r>
            <a:endParaRPr lang="en-US" sz="140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3EE1B851-64AD-4C32-8955-30FF50A61EEC}"/>
              </a:ext>
            </a:extLst>
          </p:cNvPr>
          <p:cNvSpPr txBox="1"/>
          <p:nvPr/>
        </p:nvSpPr>
        <p:spPr>
          <a:xfrm>
            <a:off x="3526430" y="3665152"/>
            <a:ext cx="70692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Inputs</a:t>
            </a:r>
          </a:p>
        </p:txBody>
      </p:sp>
      <p:grpSp>
        <p:nvGrpSpPr>
          <p:cNvPr id="16" name="Group 15">
            <a:extLst>
              <a:ext uri="{FF2B5EF4-FFF2-40B4-BE49-F238E27FC236}">
                <a16:creationId xmlns:a16="http://schemas.microsoft.com/office/drawing/2014/main" id="{E1D5A75F-477E-42B2-A132-04FE9E7FD57B}"/>
              </a:ext>
            </a:extLst>
          </p:cNvPr>
          <p:cNvGrpSpPr/>
          <p:nvPr/>
        </p:nvGrpSpPr>
        <p:grpSpPr>
          <a:xfrm>
            <a:off x="458864" y="1878862"/>
            <a:ext cx="2594423" cy="2185491"/>
            <a:chOff x="5455228" y="2606982"/>
            <a:chExt cx="2063203" cy="2185491"/>
          </a:xfrm>
        </p:grpSpPr>
        <p:sp>
          <p:nvSpPr>
            <p:cNvPr id="27" name="TextBox 26">
              <a:extLst>
                <a:ext uri="{FF2B5EF4-FFF2-40B4-BE49-F238E27FC236}">
                  <a16:creationId xmlns:a16="http://schemas.microsoft.com/office/drawing/2014/main" id="{F129065F-7C68-4B34-AC49-07B4EAF93161}"/>
                </a:ext>
              </a:extLst>
            </p:cNvPr>
            <p:cNvSpPr txBox="1"/>
            <p:nvPr/>
          </p:nvSpPr>
          <p:spPr>
            <a:xfrm>
              <a:off x="5455228" y="2628023"/>
              <a:ext cx="1976735" cy="73866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a:gradFill>
                    <a:gsLst>
                      <a:gs pos="2917">
                        <a:schemeClr val="tx1"/>
                      </a:gs>
                      <a:gs pos="30000">
                        <a:schemeClr val="tx1"/>
                      </a:gs>
                    </a:gsLst>
                    <a:lin ang="5400000" scaled="0"/>
                  </a:gradFill>
                </a:rPr>
                <a:t>Automated ML Tuning Specifications</a:t>
              </a:r>
            </a:p>
          </p:txBody>
        </p:sp>
        <p:sp>
          <p:nvSpPr>
            <p:cNvPr id="28" name="TextBox 27">
              <a:extLst>
                <a:ext uri="{FF2B5EF4-FFF2-40B4-BE49-F238E27FC236}">
                  <a16:creationId xmlns:a16="http://schemas.microsoft.com/office/drawing/2014/main" id="{86DE4EFB-0B85-475F-9D65-7A70EA12D4A0}"/>
                </a:ext>
              </a:extLst>
            </p:cNvPr>
            <p:cNvSpPr txBox="1"/>
            <p:nvPr/>
          </p:nvSpPr>
          <p:spPr>
            <a:xfrm>
              <a:off x="5510221" y="3358234"/>
              <a:ext cx="2008210" cy="1434239"/>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Hyperparameter ranges</a:t>
              </a:r>
            </a:p>
            <a:p>
              <a:pPr>
                <a:lnSpc>
                  <a:spcPct val="90000"/>
                </a:lnSpc>
                <a:spcAft>
                  <a:spcPts val="600"/>
                </a:spcAft>
              </a:pPr>
              <a:r>
                <a:rPr lang="en-US" sz="1200">
                  <a:gradFill>
                    <a:gsLst>
                      <a:gs pos="2917">
                        <a:schemeClr val="tx1"/>
                      </a:gs>
                      <a:gs pos="30000">
                        <a:schemeClr val="tx1"/>
                      </a:gs>
                    </a:gsLst>
                    <a:lin ang="5400000" scaled="0"/>
                  </a:gradFill>
                </a:rPr>
                <a:t>Optimization metric</a:t>
              </a:r>
            </a:p>
            <a:p>
              <a:pPr>
                <a:lnSpc>
                  <a:spcPct val="90000"/>
                </a:lnSpc>
                <a:spcAft>
                  <a:spcPts val="600"/>
                </a:spcAft>
              </a:pPr>
              <a:r>
                <a:rPr lang="en-US" sz="1200">
                  <a:gradFill>
                    <a:gsLst>
                      <a:gs pos="2917">
                        <a:schemeClr val="tx1"/>
                      </a:gs>
                      <a:gs pos="30000">
                        <a:schemeClr val="tx1"/>
                      </a:gs>
                    </a:gsLst>
                    <a:lin ang="5400000" scaled="0"/>
                  </a:gradFill>
                </a:rPr>
                <a:t>Early Termination Policy</a:t>
              </a:r>
            </a:p>
            <a:p>
              <a:pPr>
                <a:lnSpc>
                  <a:spcPct val="90000"/>
                </a:lnSpc>
                <a:spcAft>
                  <a:spcPts val="600"/>
                </a:spcAft>
              </a:pPr>
              <a:r>
                <a:rPr lang="en-US" sz="1200">
                  <a:gradFill>
                    <a:gsLst>
                      <a:gs pos="2917">
                        <a:schemeClr val="tx1"/>
                      </a:gs>
                      <a:gs pos="30000">
                        <a:schemeClr val="tx1"/>
                      </a:gs>
                    </a:gsLst>
                    <a:lin ang="5400000" scaled="0"/>
                  </a:gradFill>
                </a:rPr>
                <a:t>Budget – Time / Compute </a:t>
              </a:r>
            </a:p>
            <a:p>
              <a:pPr>
                <a:lnSpc>
                  <a:spcPct val="90000"/>
                </a:lnSpc>
                <a:spcAft>
                  <a:spcPts val="600"/>
                </a:spcAft>
              </a:pPr>
              <a:r>
                <a:rPr lang="en-US" sz="1200">
                  <a:gradFill>
                    <a:gsLst>
                      <a:gs pos="2917">
                        <a:schemeClr val="tx1"/>
                      </a:gs>
                      <a:gs pos="30000">
                        <a:schemeClr val="tx1"/>
                      </a:gs>
                    </a:gsLst>
                    <a:lin ang="5400000" scaled="0"/>
                  </a:gradFill>
                </a:rPr>
                <a:t># parallel runs</a:t>
              </a:r>
            </a:p>
          </p:txBody>
        </p:sp>
        <p:grpSp>
          <p:nvGrpSpPr>
            <p:cNvPr id="29" name="Group 28">
              <a:extLst>
                <a:ext uri="{FF2B5EF4-FFF2-40B4-BE49-F238E27FC236}">
                  <a16:creationId xmlns:a16="http://schemas.microsoft.com/office/drawing/2014/main" id="{A2F6DB71-076F-4134-BE1E-FF4B4A70C76C}"/>
                </a:ext>
              </a:extLst>
            </p:cNvPr>
            <p:cNvGrpSpPr/>
            <p:nvPr/>
          </p:nvGrpSpPr>
          <p:grpSpPr>
            <a:xfrm>
              <a:off x="5455228" y="2606982"/>
              <a:ext cx="1978333" cy="2177038"/>
              <a:chOff x="3345873" y="2606982"/>
              <a:chExt cx="2139874" cy="2177038"/>
            </a:xfrm>
          </p:grpSpPr>
          <p:sp>
            <p:nvSpPr>
              <p:cNvPr id="30" name="Rectangle 29">
                <a:extLst>
                  <a:ext uri="{FF2B5EF4-FFF2-40B4-BE49-F238E27FC236}">
                    <a16:creationId xmlns:a16="http://schemas.microsoft.com/office/drawing/2014/main" id="{2BE401A9-E7AD-4061-88A3-B71B5712AFFB}"/>
                  </a:ext>
                </a:extLst>
              </p:cNvPr>
              <p:cNvSpPr/>
              <p:nvPr/>
            </p:nvSpPr>
            <p:spPr bwMode="auto">
              <a:xfrm>
                <a:off x="3347602" y="2606982"/>
                <a:ext cx="2138145" cy="217703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57817B04-10E2-454E-B2F7-8D5628002881}"/>
                  </a:ext>
                </a:extLst>
              </p:cNvPr>
              <p:cNvCxnSpPr>
                <a:cxnSpLocks/>
              </p:cNvCxnSpPr>
              <p:nvPr/>
            </p:nvCxnSpPr>
            <p:spPr>
              <a:xfrm>
                <a:off x="3345873" y="3311287"/>
                <a:ext cx="213987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570E7728-7C95-4590-8B01-4B9FC311F805}"/>
              </a:ext>
            </a:extLst>
          </p:cNvPr>
          <p:cNvGrpSpPr/>
          <p:nvPr/>
        </p:nvGrpSpPr>
        <p:grpSpPr>
          <a:xfrm>
            <a:off x="3187192" y="1878861"/>
            <a:ext cx="1567670" cy="3972621"/>
            <a:chOff x="1859083" y="2339433"/>
            <a:chExt cx="1162991" cy="3486866"/>
          </a:xfrm>
        </p:grpSpPr>
        <p:sp>
          <p:nvSpPr>
            <p:cNvPr id="33" name="Right Bracket 32">
              <a:extLst>
                <a:ext uri="{FF2B5EF4-FFF2-40B4-BE49-F238E27FC236}">
                  <a16:creationId xmlns:a16="http://schemas.microsoft.com/office/drawing/2014/main" id="{CC64A254-0AF1-441F-B3AB-45C67442B9A6}"/>
                </a:ext>
              </a:extLst>
            </p:cNvPr>
            <p:cNvSpPr/>
            <p:nvPr/>
          </p:nvSpPr>
          <p:spPr>
            <a:xfrm>
              <a:off x="1859083" y="2339433"/>
              <a:ext cx="152328" cy="3486866"/>
            </a:xfrm>
            <a:prstGeom prst="rightBracket">
              <a:avLst>
                <a:gd name="adj" fmla="val 0"/>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F57E39E-D1F2-4432-B1B0-009B80411E94}"/>
                </a:ext>
              </a:extLst>
            </p:cNvPr>
            <p:cNvCxnSpPr>
              <a:cxnSpLocks/>
            </p:cNvCxnSpPr>
            <p:nvPr/>
          </p:nvCxnSpPr>
          <p:spPr>
            <a:xfrm>
              <a:off x="2011411" y="4250273"/>
              <a:ext cx="1010663"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F09D1BF-E835-41E0-8093-3C81EDF04CC1}"/>
              </a:ext>
            </a:extLst>
          </p:cNvPr>
          <p:cNvGrpSpPr/>
          <p:nvPr/>
        </p:nvGrpSpPr>
        <p:grpSpPr>
          <a:xfrm>
            <a:off x="4754862" y="2541536"/>
            <a:ext cx="3033289" cy="1921004"/>
            <a:chOff x="4974852" y="2005431"/>
            <a:chExt cx="3033289" cy="1921004"/>
          </a:xfrm>
        </p:grpSpPr>
        <p:sp>
          <p:nvSpPr>
            <p:cNvPr id="5" name="TextBox 4">
              <a:extLst>
                <a:ext uri="{FF2B5EF4-FFF2-40B4-BE49-F238E27FC236}">
                  <a16:creationId xmlns:a16="http://schemas.microsoft.com/office/drawing/2014/main" id="{2D7C8460-E32C-4B7A-B9A2-6381C67D9B72}"/>
                </a:ext>
              </a:extLst>
            </p:cNvPr>
            <p:cNvSpPr txBox="1"/>
            <p:nvPr/>
          </p:nvSpPr>
          <p:spPr>
            <a:xfrm>
              <a:off x="5244133" y="3121223"/>
              <a:ext cx="249472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Azure Automated ML</a:t>
              </a:r>
            </a:p>
          </p:txBody>
        </p:sp>
        <p:sp>
          <p:nvSpPr>
            <p:cNvPr id="35" name="Freeform 146">
              <a:extLst>
                <a:ext uri="{FF2B5EF4-FFF2-40B4-BE49-F238E27FC236}">
                  <a16:creationId xmlns:a16="http://schemas.microsoft.com/office/drawing/2014/main" id="{97F5633D-3D63-48CB-B4AA-5D5CAC3FFFC5}"/>
                </a:ext>
              </a:extLst>
            </p:cNvPr>
            <p:cNvSpPr>
              <a:spLocks noChangeAspect="1"/>
            </p:cNvSpPr>
            <p:nvPr/>
          </p:nvSpPr>
          <p:spPr bwMode="auto">
            <a:xfrm>
              <a:off x="4974852" y="2005431"/>
              <a:ext cx="3033289" cy="192100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cxnSp>
        <p:nvCxnSpPr>
          <p:cNvPr id="37" name="Straight Arrow Connector 36">
            <a:extLst>
              <a:ext uri="{FF2B5EF4-FFF2-40B4-BE49-F238E27FC236}">
                <a16:creationId xmlns:a16="http://schemas.microsoft.com/office/drawing/2014/main" id="{D003D908-BB60-4F3F-B58F-7D8B5CA5CC6E}"/>
              </a:ext>
            </a:extLst>
          </p:cNvPr>
          <p:cNvCxnSpPr>
            <a:cxnSpLocks/>
          </p:cNvCxnSpPr>
          <p:nvPr/>
        </p:nvCxnSpPr>
        <p:spPr>
          <a:xfrm>
            <a:off x="7797874" y="4055900"/>
            <a:ext cx="1135731"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34071D56-746D-4586-A795-0FF9C0317D34}"/>
              </a:ext>
            </a:extLst>
          </p:cNvPr>
          <p:cNvGrpSpPr/>
          <p:nvPr/>
        </p:nvGrpSpPr>
        <p:grpSpPr>
          <a:xfrm>
            <a:off x="9117936" y="2910508"/>
            <a:ext cx="2594423" cy="2009534"/>
            <a:chOff x="5455228" y="2606982"/>
            <a:chExt cx="2063203" cy="2009534"/>
          </a:xfrm>
        </p:grpSpPr>
        <p:sp>
          <p:nvSpPr>
            <p:cNvPr id="39" name="TextBox 38">
              <a:extLst>
                <a:ext uri="{FF2B5EF4-FFF2-40B4-BE49-F238E27FC236}">
                  <a16:creationId xmlns:a16="http://schemas.microsoft.com/office/drawing/2014/main" id="{F426D577-3E23-4970-849C-FEA0AAF434DD}"/>
                </a:ext>
              </a:extLst>
            </p:cNvPr>
            <p:cNvSpPr txBox="1"/>
            <p:nvPr/>
          </p:nvSpPr>
          <p:spPr>
            <a:xfrm>
              <a:off x="5455228" y="2628023"/>
              <a:ext cx="1976735" cy="517065"/>
            </a:xfrm>
            <a:prstGeom prst="rect">
              <a:avLst/>
            </a:prstGeom>
            <a:noFill/>
          </p:spPr>
          <p:txBody>
            <a:bodyPr wrap="square" lIns="182880" tIns="146304" rIns="91440" bIns="146304" rtlCol="0">
              <a:spAutoFit/>
            </a:bodyPr>
            <a:lstStyle/>
            <a:p>
              <a:pPr algn="ctr" defTabSz="932742">
                <a:lnSpc>
                  <a:spcPct val="90000"/>
                </a:lnSpc>
                <a:spcAft>
                  <a:spcPts val="600"/>
                </a:spcAft>
              </a:pPr>
              <a:r>
                <a:rPr lang="en-US" sz="1600">
                  <a:gradFill>
                    <a:gsLst>
                      <a:gs pos="2917">
                        <a:schemeClr val="tx1"/>
                      </a:gs>
                      <a:gs pos="30000">
                        <a:schemeClr val="tx1"/>
                      </a:gs>
                    </a:gsLst>
                    <a:lin ang="5400000" scaled="0"/>
                  </a:gradFill>
                </a:rPr>
                <a:t>High Quality ML Model!</a:t>
              </a:r>
            </a:p>
          </p:txBody>
        </p:sp>
        <p:sp>
          <p:nvSpPr>
            <p:cNvPr id="40" name="TextBox 39">
              <a:extLst>
                <a:ext uri="{FF2B5EF4-FFF2-40B4-BE49-F238E27FC236}">
                  <a16:creationId xmlns:a16="http://schemas.microsoft.com/office/drawing/2014/main" id="{DDFDDE3A-7771-4579-AFF6-C6038324957E}"/>
                </a:ext>
              </a:extLst>
            </p:cNvPr>
            <p:cNvSpPr txBox="1"/>
            <p:nvPr/>
          </p:nvSpPr>
          <p:spPr>
            <a:xfrm>
              <a:off x="5510221" y="3358234"/>
              <a:ext cx="2008210" cy="1114151"/>
            </a:xfrm>
            <a:prstGeom prst="rect">
              <a:avLst/>
            </a:prstGeom>
            <a:noFill/>
          </p:spPr>
          <p:txBody>
            <a:bodyPr wrap="square" lIns="182880" tIns="146304" rIns="182880" bIns="146304" rtlCol="0">
              <a:spAutoFit/>
            </a:bodyPr>
            <a:lstStyle/>
            <a:p>
              <a:pPr marR="0" lvl="0" fontAlgn="auto">
                <a:lnSpc>
                  <a:spcPct val="90000"/>
                </a:lnSpc>
                <a:spcBef>
                  <a:spcPts val="600"/>
                </a:spcBef>
                <a:spcAft>
                  <a:spcPts val="600"/>
                </a:spcAft>
                <a:buClrTx/>
                <a:buSzTx/>
                <a:tabLst/>
                <a:defRPr/>
              </a:pPr>
              <a:r>
                <a:rPr lang="en-US" sz="1200">
                  <a:gradFill>
                    <a:gsLst>
                      <a:gs pos="2917">
                        <a:schemeClr val="tx1"/>
                      </a:gs>
                      <a:gs pos="30000">
                        <a:schemeClr val="tx1"/>
                      </a:gs>
                    </a:gsLst>
                    <a:lin ang="5400000" scaled="0"/>
                  </a:gradFill>
                </a:rPr>
                <a:t>Recommended </a:t>
              </a:r>
              <a:br>
                <a:rPr lang="en-US" sz="1200">
                  <a:gradFill>
                    <a:gsLst>
                      <a:gs pos="2917">
                        <a:schemeClr val="tx1"/>
                      </a:gs>
                      <a:gs pos="30000">
                        <a:schemeClr val="tx1"/>
                      </a:gs>
                    </a:gsLst>
                    <a:lin ang="5400000" scaled="0"/>
                  </a:gradFill>
                </a:rPr>
              </a:br>
              <a:r>
                <a:rPr lang="en-US" sz="1200">
                  <a:gradFill>
                    <a:gsLst>
                      <a:gs pos="2917">
                        <a:schemeClr val="tx1"/>
                      </a:gs>
                      <a:gs pos="30000">
                        <a:schemeClr val="tx1"/>
                      </a:gs>
                    </a:gsLst>
                    <a:lin ang="5400000" scaled="0"/>
                  </a:gradFill>
                </a:rPr>
                <a:t>hyperparameter </a:t>
              </a:r>
              <a:br>
                <a:rPr lang="en-US" sz="1200">
                  <a:gradFill>
                    <a:gsLst>
                      <a:gs pos="2917">
                        <a:schemeClr val="tx1"/>
                      </a:gs>
                      <a:gs pos="30000">
                        <a:schemeClr val="tx1"/>
                      </a:gs>
                    </a:gsLst>
                    <a:lin ang="5400000" scaled="0"/>
                  </a:gradFill>
                </a:rPr>
              </a:br>
              <a:r>
                <a:rPr lang="en-US" sz="1200">
                  <a:gradFill>
                    <a:gsLst>
                      <a:gs pos="2917">
                        <a:schemeClr val="tx1"/>
                      </a:gs>
                      <a:gs pos="30000">
                        <a:schemeClr val="tx1"/>
                      </a:gs>
                    </a:gsLst>
                    <a:lin ang="5400000" scaled="0"/>
                  </a:gradFill>
                </a:rPr>
                <a:t>configuration</a:t>
              </a:r>
            </a:p>
            <a:p>
              <a:pPr marR="0" lvl="0" fontAlgn="auto">
                <a:lnSpc>
                  <a:spcPct val="90000"/>
                </a:lnSpc>
                <a:spcBef>
                  <a:spcPts val="600"/>
                </a:spcBef>
                <a:spcAft>
                  <a:spcPts val="600"/>
                </a:spcAft>
                <a:buClrTx/>
                <a:buSzTx/>
                <a:tabLst/>
                <a:defRPr/>
              </a:pPr>
              <a:r>
                <a:rPr lang="en-US" sz="1200">
                  <a:gradFill>
                    <a:gsLst>
                      <a:gs pos="2917">
                        <a:schemeClr val="tx1"/>
                      </a:gs>
                      <a:gs pos="30000">
                        <a:schemeClr val="tx1"/>
                      </a:gs>
                    </a:gsLst>
                    <a:lin ang="5400000" scaled="0"/>
                  </a:gradFill>
                </a:rPr>
                <a:t>Run metrics</a:t>
              </a:r>
            </a:p>
          </p:txBody>
        </p:sp>
        <p:grpSp>
          <p:nvGrpSpPr>
            <p:cNvPr id="41" name="Group 40">
              <a:extLst>
                <a:ext uri="{FF2B5EF4-FFF2-40B4-BE49-F238E27FC236}">
                  <a16:creationId xmlns:a16="http://schemas.microsoft.com/office/drawing/2014/main" id="{693611FD-5DCA-418C-AA97-105BB0D5DC43}"/>
                </a:ext>
              </a:extLst>
            </p:cNvPr>
            <p:cNvGrpSpPr/>
            <p:nvPr/>
          </p:nvGrpSpPr>
          <p:grpSpPr>
            <a:xfrm>
              <a:off x="5455228" y="2606982"/>
              <a:ext cx="1978333" cy="2009534"/>
              <a:chOff x="3345873" y="2606982"/>
              <a:chExt cx="2139874" cy="2009534"/>
            </a:xfrm>
          </p:grpSpPr>
          <p:sp>
            <p:nvSpPr>
              <p:cNvPr id="42" name="Rectangle 41">
                <a:extLst>
                  <a:ext uri="{FF2B5EF4-FFF2-40B4-BE49-F238E27FC236}">
                    <a16:creationId xmlns:a16="http://schemas.microsoft.com/office/drawing/2014/main" id="{4659CC72-4A08-4C51-8989-32C244E9A141}"/>
                  </a:ext>
                </a:extLst>
              </p:cNvPr>
              <p:cNvSpPr/>
              <p:nvPr/>
            </p:nvSpPr>
            <p:spPr bwMode="auto">
              <a:xfrm>
                <a:off x="3347602" y="2606982"/>
                <a:ext cx="2138145" cy="200953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042C3EC1-1C76-4054-8A2F-F89F4A515197}"/>
                  </a:ext>
                </a:extLst>
              </p:cNvPr>
              <p:cNvCxnSpPr>
                <a:cxnSpLocks/>
              </p:cNvCxnSpPr>
              <p:nvPr/>
            </p:nvCxnSpPr>
            <p:spPr>
              <a:xfrm>
                <a:off x="3345873" y="3311287"/>
                <a:ext cx="213987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58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A9D7-34C2-4381-A67B-4C17F6A74044}"/>
              </a:ext>
            </a:extLst>
          </p:cNvPr>
          <p:cNvSpPr>
            <a:spLocks noGrp="1"/>
          </p:cNvSpPr>
          <p:nvPr>
            <p:ph type="title"/>
          </p:nvPr>
        </p:nvSpPr>
        <p:spPr/>
        <p:txBody>
          <a:bodyPr/>
          <a:lstStyle/>
          <a:p>
            <a:r>
              <a:rPr lang="en-US" b="0" spc="0">
                <a:ln>
                  <a:noFill/>
                </a:ln>
                <a:solidFill>
                  <a:schemeClr val="tx1"/>
                </a:solidFill>
                <a:cs typeface="Helvetica" panose="020B0604020202020204" pitchFamily="34" charset="0"/>
              </a:rPr>
              <a:t>Automated ML</a:t>
            </a:r>
            <a:endParaRPr lang="en-US">
              <a:solidFill>
                <a:schemeClr val="tx1"/>
              </a:solidFill>
            </a:endParaRPr>
          </a:p>
        </p:txBody>
      </p:sp>
      <p:sp>
        <p:nvSpPr>
          <p:cNvPr id="3" name="Text Placeholder 2">
            <a:extLst>
              <a:ext uri="{FF2B5EF4-FFF2-40B4-BE49-F238E27FC236}">
                <a16:creationId xmlns:a16="http://schemas.microsoft.com/office/drawing/2014/main" id="{00491E3A-139B-4984-BDD7-01DBD9FBCB6A}"/>
              </a:ext>
            </a:extLst>
          </p:cNvPr>
          <p:cNvSpPr>
            <a:spLocks noGrp="1"/>
          </p:cNvSpPr>
          <p:nvPr>
            <p:ph type="body" sz="quarter" idx="12"/>
          </p:nvPr>
        </p:nvSpPr>
        <p:spPr/>
        <p:txBody>
          <a:bodyPr/>
          <a:lstStyle/>
          <a:p>
            <a:r>
              <a:rPr lang="en-US">
                <a:solidFill>
                  <a:schemeClr val="tx1"/>
                </a:solidFill>
                <a:cs typeface="Helvetica" panose="020B0604020202020204" pitchFamily="34" charset="0"/>
              </a:rPr>
              <a:t>Benefits Overview</a:t>
            </a:r>
            <a:endParaRPr lang="en-US"/>
          </a:p>
        </p:txBody>
      </p:sp>
      <p:sp>
        <p:nvSpPr>
          <p:cNvPr id="11" name="Text Placeholder 5">
            <a:extLst>
              <a:ext uri="{FF2B5EF4-FFF2-40B4-BE49-F238E27FC236}">
                <a16:creationId xmlns:a16="http://schemas.microsoft.com/office/drawing/2014/main" id="{2FBA1952-4FAA-46FB-9852-88B26E4E98AC}"/>
              </a:ext>
            </a:extLst>
          </p:cNvPr>
          <p:cNvSpPr>
            <a:spLocks noGrp="1"/>
          </p:cNvSpPr>
          <p:nvPr>
            <p:ph type="body" sz="quarter" idx="10"/>
          </p:nvPr>
        </p:nvSpPr>
        <p:spPr>
          <a:xfrm>
            <a:off x="426424" y="2145841"/>
            <a:ext cx="7586360" cy="3233706"/>
          </a:xfrm>
        </p:spPr>
        <p:txBody>
          <a:bodyPr/>
          <a:lstStyle/>
          <a:p>
            <a:pPr marL="45720" indent="0">
              <a:buClr>
                <a:srgbClr val="00B050"/>
              </a:buClr>
              <a:buSzPct val="81000"/>
              <a:buNone/>
            </a:pPr>
            <a:r>
              <a:rPr lang="en-US" sz="2000"/>
              <a:t>Azure Automated ML lets you</a:t>
            </a:r>
            <a:endParaRPr lang="en-US" sz="2400"/>
          </a:p>
          <a:p>
            <a:pPr marL="274320" lvl="1">
              <a:spcBef>
                <a:spcPts val="600"/>
              </a:spcBef>
              <a:spcAft>
                <a:spcPts val="600"/>
              </a:spcAft>
              <a:buClr>
                <a:srgbClr val="00B050"/>
              </a:buClr>
              <a:buSzPct val="81000"/>
            </a:pPr>
            <a:r>
              <a:rPr lang="en-US" sz="1800"/>
              <a:t>Automate the exploration process</a:t>
            </a:r>
          </a:p>
          <a:p>
            <a:pPr marL="274320" lvl="1">
              <a:spcBef>
                <a:spcPts val="600"/>
              </a:spcBef>
              <a:spcAft>
                <a:spcPts val="600"/>
              </a:spcAft>
              <a:buClr>
                <a:srgbClr val="00B050"/>
              </a:buClr>
              <a:buSzPct val="81000"/>
            </a:pPr>
            <a:r>
              <a:rPr lang="en-US" sz="1800"/>
              <a:t>Use resources more efficiently</a:t>
            </a:r>
          </a:p>
          <a:p>
            <a:pPr marL="274320" lvl="1">
              <a:spcBef>
                <a:spcPts val="600"/>
              </a:spcBef>
              <a:spcAft>
                <a:spcPts val="600"/>
              </a:spcAft>
              <a:buClr>
                <a:srgbClr val="00B050"/>
              </a:buClr>
              <a:buSzPct val="81000"/>
            </a:pPr>
            <a:r>
              <a:rPr lang="en-US" sz="1800"/>
              <a:t>Optimize model for desired outcome</a:t>
            </a:r>
          </a:p>
          <a:p>
            <a:pPr marL="274320" lvl="1">
              <a:spcBef>
                <a:spcPts val="600"/>
              </a:spcBef>
              <a:spcAft>
                <a:spcPts val="600"/>
              </a:spcAft>
              <a:buClr>
                <a:srgbClr val="00B050"/>
              </a:buClr>
              <a:buSzPct val="81000"/>
            </a:pPr>
            <a:r>
              <a:rPr lang="en-US" sz="1800"/>
              <a:t>Control resource budget</a:t>
            </a:r>
          </a:p>
          <a:p>
            <a:pPr>
              <a:spcBef>
                <a:spcPts val="600"/>
              </a:spcBef>
              <a:spcAft>
                <a:spcPts val="600"/>
              </a:spcAft>
              <a:buClr>
                <a:srgbClr val="00B050"/>
              </a:buClr>
              <a:buSzPct val="81000"/>
            </a:pPr>
            <a:r>
              <a:rPr lang="en-US" sz="2000"/>
              <a:t>Apply it to different models and learning domains</a:t>
            </a:r>
          </a:p>
          <a:p>
            <a:pPr marL="274320" lvl="1">
              <a:spcBef>
                <a:spcPts val="600"/>
              </a:spcBef>
              <a:spcAft>
                <a:spcPts val="600"/>
              </a:spcAft>
              <a:buClr>
                <a:srgbClr val="00B050"/>
              </a:buClr>
              <a:buSzPct val="81000"/>
            </a:pPr>
            <a:r>
              <a:rPr lang="en-US" sz="1800"/>
              <a:t>Pick training frameworks of choice</a:t>
            </a:r>
          </a:p>
          <a:p>
            <a:pPr marL="274320" lvl="1">
              <a:spcBef>
                <a:spcPts val="600"/>
              </a:spcBef>
              <a:spcAft>
                <a:spcPts val="600"/>
              </a:spcAft>
              <a:buClr>
                <a:srgbClr val="00B050"/>
              </a:buClr>
              <a:buSzPct val="81000"/>
            </a:pPr>
            <a:r>
              <a:rPr lang="en-US" sz="1800"/>
              <a:t>Visualize all configurations in one place</a:t>
            </a:r>
          </a:p>
        </p:txBody>
      </p:sp>
      <p:pic>
        <p:nvPicPr>
          <p:cNvPr id="6" name="Picture 5" descr="A picture containing screenshot&#10;&#10;Description generated with very high confidence">
            <a:extLst>
              <a:ext uri="{FF2B5EF4-FFF2-40B4-BE49-F238E27FC236}">
                <a16:creationId xmlns:a16="http://schemas.microsoft.com/office/drawing/2014/main" id="{480D3DCA-46AC-41DD-9E06-D5340B047FFA}"/>
              </a:ext>
            </a:extLst>
          </p:cNvPr>
          <p:cNvPicPr>
            <a:picLocks noChangeAspect="1"/>
          </p:cNvPicPr>
          <p:nvPr/>
        </p:nvPicPr>
        <p:blipFill>
          <a:blip r:embed="rId2"/>
          <a:stretch>
            <a:fillRect/>
          </a:stretch>
        </p:blipFill>
        <p:spPr>
          <a:xfrm>
            <a:off x="6801633" y="2145841"/>
            <a:ext cx="5390367" cy="3234738"/>
          </a:xfrm>
          <a:prstGeom prst="rect">
            <a:avLst/>
          </a:prstGeom>
        </p:spPr>
      </p:pic>
    </p:spTree>
    <p:extLst>
      <p:ext uri="{BB962C8B-B14F-4D97-AF65-F5344CB8AC3E}">
        <p14:creationId xmlns:p14="http://schemas.microsoft.com/office/powerpoint/2010/main" val="238338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4B81-C4D7-4F8F-AC3D-93D18A7294DD}"/>
              </a:ext>
            </a:extLst>
          </p:cNvPr>
          <p:cNvSpPr>
            <a:spLocks noGrp="1"/>
          </p:cNvSpPr>
          <p:nvPr>
            <p:ph type="title"/>
          </p:nvPr>
        </p:nvSpPr>
        <p:spPr/>
        <p:txBody>
          <a:bodyPr/>
          <a:lstStyle/>
          <a:p>
            <a:r>
              <a:rPr lang="en-US"/>
              <a:t>Automated ML</a:t>
            </a:r>
          </a:p>
        </p:txBody>
      </p:sp>
      <p:sp>
        <p:nvSpPr>
          <p:cNvPr id="4" name="Text Placeholder 3">
            <a:extLst>
              <a:ext uri="{FF2B5EF4-FFF2-40B4-BE49-F238E27FC236}">
                <a16:creationId xmlns:a16="http://schemas.microsoft.com/office/drawing/2014/main" id="{278835DA-B18C-4E1A-8D84-5CD6244D3F41}"/>
              </a:ext>
            </a:extLst>
          </p:cNvPr>
          <p:cNvSpPr>
            <a:spLocks noGrp="1"/>
          </p:cNvSpPr>
          <p:nvPr>
            <p:ph type="body" sz="quarter" idx="12"/>
          </p:nvPr>
        </p:nvSpPr>
        <p:spPr/>
        <p:txBody>
          <a:bodyPr/>
          <a:lstStyle/>
          <a:p>
            <a:r>
              <a:rPr lang="en-US"/>
              <a:t>Current Capabilities</a:t>
            </a:r>
          </a:p>
        </p:txBody>
      </p:sp>
      <p:graphicFrame>
        <p:nvGraphicFramePr>
          <p:cNvPr id="3" name="Table 2">
            <a:extLst>
              <a:ext uri="{FF2B5EF4-FFF2-40B4-BE49-F238E27FC236}">
                <a16:creationId xmlns:a16="http://schemas.microsoft.com/office/drawing/2014/main" id="{0A67FE0D-6182-45CF-A7A9-E2A8EB21A6CC}"/>
              </a:ext>
            </a:extLst>
          </p:cNvPr>
          <p:cNvGraphicFramePr>
            <a:graphicFrameLocks noGrp="1"/>
          </p:cNvGraphicFramePr>
          <p:nvPr>
            <p:extLst>
              <p:ext uri="{D42A27DB-BD31-4B8C-83A1-F6EECF244321}">
                <p14:modId xmlns:p14="http://schemas.microsoft.com/office/powerpoint/2010/main" val="1648273014"/>
              </p:ext>
            </p:extLst>
          </p:nvPr>
        </p:nvGraphicFramePr>
        <p:xfrm>
          <a:off x="426424" y="1897342"/>
          <a:ext cx="11473302" cy="4393559"/>
        </p:xfrm>
        <a:graphic>
          <a:graphicData uri="http://schemas.openxmlformats.org/drawingml/2006/table">
            <a:tbl>
              <a:tblPr firstRow="1" bandRow="1">
                <a:tableStyleId>{5C22544A-7EE6-4342-B048-85BDC9FD1C3A}</a:tableStyleId>
              </a:tblPr>
              <a:tblGrid>
                <a:gridCol w="1512698">
                  <a:extLst>
                    <a:ext uri="{9D8B030D-6E8A-4147-A177-3AD203B41FA5}">
                      <a16:colId xmlns:a16="http://schemas.microsoft.com/office/drawing/2014/main" val="233198797"/>
                    </a:ext>
                  </a:extLst>
                </a:gridCol>
                <a:gridCol w="3193932">
                  <a:extLst>
                    <a:ext uri="{9D8B030D-6E8A-4147-A177-3AD203B41FA5}">
                      <a16:colId xmlns:a16="http://schemas.microsoft.com/office/drawing/2014/main" val="51569949"/>
                    </a:ext>
                  </a:extLst>
                </a:gridCol>
                <a:gridCol w="6766672">
                  <a:extLst>
                    <a:ext uri="{9D8B030D-6E8A-4147-A177-3AD203B41FA5}">
                      <a16:colId xmlns:a16="http://schemas.microsoft.com/office/drawing/2014/main" val="2795106030"/>
                    </a:ext>
                  </a:extLst>
                </a:gridCol>
              </a:tblGrid>
              <a:tr h="265993">
                <a:tc gridSpan="2">
                  <a:txBody>
                    <a:bodyPr/>
                    <a:lstStyle/>
                    <a:p>
                      <a:pPr marL="0" algn="ctr" defTabSz="914367" rtl="0" eaLnBrk="1" latinLnBrk="0" hangingPunct="1"/>
                      <a:r>
                        <a:rPr lang="en-US" sz="1765" b="1" kern="1200">
                          <a:solidFill>
                            <a:schemeClr val="tx2"/>
                          </a:solidFill>
                          <a:latin typeface="+mn-lt"/>
                          <a:ea typeface="+mn-ea"/>
                          <a:cs typeface="+mn-cs"/>
                        </a:rPr>
                        <a:t>Category</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algn="ctr" defTabSz="914367" rtl="0" eaLnBrk="1" latinLnBrk="0" hangingPunct="1"/>
                      <a:r>
                        <a:rPr lang="en-US" sz="1765" b="1" kern="1200">
                          <a:solidFill>
                            <a:schemeClr val="tx2"/>
                          </a:solidFill>
                          <a:latin typeface="+mn-lt"/>
                          <a:ea typeface="+mn-ea"/>
                          <a:cs typeface="+mn-cs"/>
                        </a:rPr>
                        <a:t>Value</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75961911"/>
                  </a:ext>
                </a:extLst>
              </a:tr>
              <a:tr h="487814">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ML Problem Spaces</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Classification</a:t>
                      </a:r>
                    </a:p>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Regression</a:t>
                      </a:r>
                    </a:p>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Forecasting</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29323837"/>
                  </a:ext>
                </a:extLst>
              </a:tr>
              <a:tr h="430778">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Frameworks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Learn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37816580"/>
                  </a:ext>
                </a:extLst>
              </a:tr>
              <a:tr h="430778">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Languages </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Python</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5595580"/>
                  </a:ext>
                </a:extLst>
              </a:tr>
              <a:tr h="699907">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Type and Data Formats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Numerical</a:t>
                      </a:r>
                    </a:p>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Text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Scikit</a:t>
                      </a:r>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-learn supported data formats (</a:t>
                      </a:r>
                      <a:r>
                        <a:rPr lang="en-US" sz="1600" err="1">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Numpy</a:t>
                      </a:r>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 Pandas)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80854544"/>
                  </a:ext>
                </a:extLst>
              </a:tr>
              <a:tr h="430778">
                <a:tc gridSpan="2">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Data sources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marR="0" lvl="1"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sz="1600" kern="120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Files, Azure Blob Storage</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6175610"/>
                  </a:ext>
                </a:extLst>
              </a:tr>
              <a:tr h="487814">
                <a:tc rowSpan="2">
                  <a:txBody>
                    <a:bodyPr/>
                    <a:lstStyle/>
                    <a:p>
                      <a:r>
                        <a:rPr lang="en-US" sz="1600">
                          <a:solidFill>
                            <a:schemeClr val="tx2"/>
                          </a:solidFill>
                          <a:latin typeface="+mn-lt"/>
                          <a:cs typeface="Segoe UI Semilight" panose="020B0402040204020203" pitchFamily="34" charset="0"/>
                          <a:hlinkClick r:id="rId2">
                            <a:extLst>
                              <a:ext uri="{A12FA001-AC4F-418D-AE19-62706E023703}">
                                <ahyp:hlinkClr xmlns:ahyp="http://schemas.microsoft.com/office/drawing/2018/hyperlinkcolor" val="tx"/>
                              </a:ext>
                            </a:extLst>
                          </a:hlinkClick>
                        </a:rPr>
                        <a:t>Compute Target</a:t>
                      </a:r>
                      <a:endParaRPr lang="en-US" sz="1600">
                        <a:solidFill>
                          <a:schemeClr val="tx2"/>
                        </a:solidFill>
                        <a:latin typeface="+mn-lt"/>
                        <a:cs typeface="Segoe UI Semilight" panose="020B0402040204020203" pitchFamily="34" charset="0"/>
                      </a:endParaRPr>
                    </a:p>
                  </a:txBody>
                  <a:tcPr anchor="ctr">
                    <a:lnR w="12700" cap="flat" cmpd="sng" algn="ctr">
                      <a:solidFill>
                        <a:schemeClr val="bg2">
                          <a:lumMod val="90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Hyperparameter Tuning</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Azure ML Compute (Batch AI), Azure Databricks</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07767515"/>
                  </a:ext>
                </a:extLst>
              </a:tr>
              <a:tr h="515759">
                <a:tc vMerge="1">
                  <a:txBody>
                    <a:bodyPr/>
                    <a:lstStyle/>
                    <a:p>
                      <a:endParaRPr lang="en-US"/>
                    </a:p>
                  </a:txBody>
                  <a:tcPr/>
                </a:tc>
                <a:tc>
                  <a:txBody>
                    <a:bodyPr/>
                    <a:lstStyle/>
                    <a:p>
                      <a:r>
                        <a:rPr lang="en-US" sz="1600">
                          <a:gradFill>
                            <a:gsLst>
                              <a:gs pos="40075">
                                <a:schemeClr val="accent2">
                                  <a:lumMod val="50000"/>
                                </a:schemeClr>
                              </a:gs>
                              <a:gs pos="30000">
                                <a:schemeClr val="accent2">
                                  <a:lumMod val="50000"/>
                                </a:schemeClr>
                              </a:gs>
                            </a:gsLst>
                            <a:lin ang="5400000" scaled="0"/>
                          </a:gradFill>
                          <a:latin typeface="+mn-lt"/>
                          <a:cs typeface="Segoe UI Semilight" panose="020B0402040204020203" pitchFamily="34" charset="0"/>
                        </a:rPr>
                        <a:t>Automated Model Selection</a:t>
                      </a:r>
                    </a:p>
                  </a:txBody>
                  <a:tcPr anchor="ctr">
                    <a:lnL w="12700" cap="flat" cmpd="sng" algn="ctr">
                      <a:solidFill>
                        <a:schemeClr val="bg2">
                          <a:lumMod val="90000"/>
                        </a:schemeClr>
                      </a:solidFill>
                      <a:prstDash val="solid"/>
                      <a:round/>
                      <a:headEnd type="none" w="med" len="med"/>
                      <a:tailEnd type="none" w="med" len="med"/>
                    </a:lnL>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lvl="1" indent="0" algn="l" defTabSz="932742" rtl="0" eaLnBrk="1" latinLnBrk="0" hangingPunct="1">
                        <a:spcBef>
                          <a:spcPct val="20000"/>
                        </a:spcBef>
                        <a:buSzPct val="90000"/>
                        <a:buFont typeface="Arial" panose="020B0604020202020204" pitchFamily="34" charset="0"/>
                        <a:buNone/>
                      </a:pPr>
                      <a:r>
                        <a:rPr lang="en-US" sz="1600" kern="1200">
                          <a:gradFill>
                            <a:gsLst>
                              <a:gs pos="40075">
                                <a:schemeClr val="accent2">
                                  <a:lumMod val="50000"/>
                                </a:schemeClr>
                              </a:gs>
                              <a:gs pos="30000">
                                <a:schemeClr val="accent2">
                                  <a:lumMod val="50000"/>
                                </a:schemeClr>
                              </a:gs>
                            </a:gsLst>
                            <a:lin ang="5400000" scaled="0"/>
                          </a:gradFill>
                          <a:latin typeface="+mn-lt"/>
                          <a:ea typeface="+mn-ea"/>
                          <a:cs typeface="Segoe UI Semilight" panose="020B0402040204020203" pitchFamily="34" charset="0"/>
                        </a:rPr>
                        <a:t>Local Compute, Azure ML Compute (Batch AI), Azure Databricks</a:t>
                      </a:r>
                    </a:p>
                  </a:txBody>
                  <a:tcPr anchor="ctr">
                    <a:lnT w="12700" cap="flat" cmpd="sng" algn="ctr">
                      <a:solidFill>
                        <a:schemeClr val="bg2">
                          <a:lumMod val="9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60109303"/>
                  </a:ext>
                </a:extLst>
              </a:tr>
            </a:tbl>
          </a:graphicData>
        </a:graphic>
      </p:graphicFrame>
    </p:spTree>
    <p:extLst>
      <p:ext uri="{BB962C8B-B14F-4D97-AF65-F5344CB8AC3E}">
        <p14:creationId xmlns:p14="http://schemas.microsoft.com/office/powerpoint/2010/main" val="32487553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F10A-CF76-40E7-B551-618159A3A0C6}"/>
              </a:ext>
            </a:extLst>
          </p:cNvPr>
          <p:cNvSpPr>
            <a:spLocks noGrp="1"/>
          </p:cNvSpPr>
          <p:nvPr>
            <p:ph type="title"/>
          </p:nvPr>
        </p:nvSpPr>
        <p:spPr/>
        <p:txBody>
          <a:bodyPr/>
          <a:lstStyle/>
          <a:p>
            <a:r>
              <a:rPr lang="en-US"/>
              <a:t>Automated ML</a:t>
            </a:r>
          </a:p>
        </p:txBody>
      </p:sp>
      <p:sp>
        <p:nvSpPr>
          <p:cNvPr id="6" name="Text Placeholder 5">
            <a:extLst>
              <a:ext uri="{FF2B5EF4-FFF2-40B4-BE49-F238E27FC236}">
                <a16:creationId xmlns:a16="http://schemas.microsoft.com/office/drawing/2014/main" id="{0FB86A10-5206-4EE6-AAD8-3C68E0BEFF95}"/>
              </a:ext>
            </a:extLst>
          </p:cNvPr>
          <p:cNvSpPr>
            <a:spLocks noGrp="1"/>
          </p:cNvSpPr>
          <p:nvPr>
            <p:ph type="body" sz="quarter" idx="12"/>
          </p:nvPr>
        </p:nvSpPr>
        <p:spPr/>
        <p:txBody>
          <a:bodyPr/>
          <a:lstStyle/>
          <a:p>
            <a:r>
              <a:rPr lang="en-US"/>
              <a:t>Algorithms Supported</a:t>
            </a:r>
          </a:p>
        </p:txBody>
      </p:sp>
      <p:graphicFrame>
        <p:nvGraphicFramePr>
          <p:cNvPr id="3" name="Table 2">
            <a:extLst>
              <a:ext uri="{FF2B5EF4-FFF2-40B4-BE49-F238E27FC236}">
                <a16:creationId xmlns:a16="http://schemas.microsoft.com/office/drawing/2014/main" id="{E267BFAA-CBF8-4ADD-8613-4BDCD34F1A51}"/>
              </a:ext>
            </a:extLst>
          </p:cNvPr>
          <p:cNvGraphicFramePr>
            <a:graphicFrameLocks noGrp="1"/>
          </p:cNvGraphicFramePr>
          <p:nvPr>
            <p:extLst>
              <p:ext uri="{D42A27DB-BD31-4B8C-83A1-F6EECF244321}">
                <p14:modId xmlns:p14="http://schemas.microsoft.com/office/powerpoint/2010/main" val="3405339574"/>
              </p:ext>
            </p:extLst>
          </p:nvPr>
        </p:nvGraphicFramePr>
        <p:xfrm>
          <a:off x="524110" y="2000761"/>
          <a:ext cx="11238352" cy="4538657"/>
        </p:xfrm>
        <a:graphic>
          <a:graphicData uri="http://schemas.openxmlformats.org/drawingml/2006/table">
            <a:tbl>
              <a:tblPr/>
              <a:tblGrid>
                <a:gridCol w="5619176">
                  <a:extLst>
                    <a:ext uri="{9D8B030D-6E8A-4147-A177-3AD203B41FA5}">
                      <a16:colId xmlns:a16="http://schemas.microsoft.com/office/drawing/2014/main" val="1370213676"/>
                    </a:ext>
                  </a:extLst>
                </a:gridCol>
                <a:gridCol w="5619176">
                  <a:extLst>
                    <a:ext uri="{9D8B030D-6E8A-4147-A177-3AD203B41FA5}">
                      <a16:colId xmlns:a16="http://schemas.microsoft.com/office/drawing/2014/main" val="533755893"/>
                    </a:ext>
                  </a:extLst>
                </a:gridCol>
              </a:tblGrid>
              <a:tr h="347789">
                <a:tc>
                  <a:txBody>
                    <a:bodyPr/>
                    <a:lstStyle/>
                    <a:p>
                      <a:pPr fontAlgn="t"/>
                      <a:r>
                        <a:rPr lang="en-US" sz="1600" spc="60" baseline="0" err="1">
                          <a:solidFill>
                            <a:schemeClr val="tx2"/>
                          </a:solidFill>
                          <a:effectLst/>
                          <a:latin typeface="+mn-lt"/>
                          <a:cs typeface="Segoe UI Light" panose="020B0502040204020203" pitchFamily="34" charset="0"/>
                        </a:rPr>
                        <a:t>sklearn.linear_model.LogisticRegression</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sklearn.linear_model.ElasticNet</a:t>
                      </a:r>
                    </a:p>
                  </a:txBody>
                  <a:tcPr marL="25006" marR="25006" marT="18755" marB="18755">
                    <a:lnL w="12700" cap="flat" cmpd="sng" algn="ctr">
                      <a:noFill/>
                      <a:prstDash val="solid"/>
                      <a:round/>
                      <a:headEnd type="none" w="med" len="med"/>
                      <a:tailEnd type="none" w="med" len="med"/>
                    </a:lnL>
                    <a:lnR>
                      <a:noFill/>
                    </a:lnR>
                    <a:lnT>
                      <a:noFill/>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75029527"/>
                  </a:ext>
                </a:extLst>
              </a:tr>
              <a:tr h="417179">
                <a:tc>
                  <a:txBody>
                    <a:bodyPr/>
                    <a:lstStyle/>
                    <a:p>
                      <a:pPr fontAlgn="t"/>
                      <a:r>
                        <a:rPr lang="en-US" sz="1600" spc="60" baseline="0" err="1">
                          <a:solidFill>
                            <a:schemeClr val="tx2"/>
                          </a:solidFill>
                          <a:effectLst/>
                          <a:latin typeface="+mn-lt"/>
                          <a:cs typeface="Segoe UI Light" panose="020B0502040204020203" pitchFamily="34" charset="0"/>
                        </a:rPr>
                        <a:t>sklearn.linear_model.SGDClassifier</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sklearn.ensemble.GradientBoostingRegressor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9320082"/>
                  </a:ext>
                </a:extLst>
              </a:tr>
              <a:tr h="347789">
                <a:tc>
                  <a:txBody>
                    <a:bodyPr/>
                    <a:lstStyle/>
                    <a:p>
                      <a:pPr fontAlgn="t"/>
                      <a:r>
                        <a:rPr lang="en-US" sz="1600" spc="60" baseline="0" err="1">
                          <a:solidFill>
                            <a:schemeClr val="tx2"/>
                          </a:solidFill>
                          <a:effectLst/>
                          <a:latin typeface="+mn-lt"/>
                          <a:cs typeface="Segoe UI Light" panose="020B0502040204020203" pitchFamily="34" charset="0"/>
                        </a:rPr>
                        <a:t>sklearn.naive_bayes.BernoulliNB</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sklearn.tree.DecisionTreeRegressor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53194797"/>
                  </a:ext>
                </a:extLst>
              </a:tr>
              <a:tr h="347789">
                <a:tc>
                  <a:txBody>
                    <a:bodyPr/>
                    <a:lstStyle/>
                    <a:p>
                      <a:pPr fontAlgn="t"/>
                      <a:r>
                        <a:rPr lang="en-US" sz="1600" spc="60" baseline="0" err="1">
                          <a:solidFill>
                            <a:schemeClr val="tx2"/>
                          </a:solidFill>
                          <a:effectLst/>
                          <a:latin typeface="+mn-lt"/>
                          <a:cs typeface="Segoe UI Light" panose="020B0502040204020203" pitchFamily="34" charset="0"/>
                        </a:rPr>
                        <a:t>sklearn.naive_bayes.MultinomialNB</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sklearn.neighbors.KNeighborsRegressor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5158928"/>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sklearn.svm.SVC</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sklearn.linear_model.LassoLars</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44769104"/>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sklearn.svm.LinearSVC</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sklearn.linear_model.SGDRegressor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36813325"/>
                  </a:ext>
                </a:extLst>
              </a:tr>
              <a:tr h="347789">
                <a:tc>
                  <a:txBody>
                    <a:bodyPr/>
                    <a:lstStyle/>
                    <a:p>
                      <a:pPr fontAlgn="t"/>
                      <a:r>
                        <a:rPr lang="en-US" sz="1600" spc="60" baseline="0" err="1">
                          <a:solidFill>
                            <a:schemeClr val="tx2"/>
                          </a:solidFill>
                          <a:effectLst/>
                          <a:latin typeface="+mn-lt"/>
                          <a:cs typeface="Segoe UI Light" panose="020B0502040204020203" pitchFamily="34" charset="0"/>
                        </a:rPr>
                        <a:t>sklearn.calibration.CalibratedClassifierCV</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sklearn.ensemble.RandomForestRegressor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77260209"/>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sklearn.neighbors.KNeighborsClassifier</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a:solidFill>
                            <a:schemeClr val="tx2"/>
                          </a:solidFill>
                          <a:effectLst/>
                          <a:latin typeface="+mn-lt"/>
                          <a:cs typeface="Segoe UI Light" panose="020B0502040204020203" pitchFamily="34" charset="0"/>
                        </a:rPr>
                        <a:t>sklearn.ensemble.ExtraTreesRegressor</a:t>
                      </a: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20213654"/>
                  </a:ext>
                </a:extLst>
              </a:tr>
              <a:tr h="347789">
                <a:tc>
                  <a:txBody>
                    <a:bodyPr/>
                    <a:lstStyle/>
                    <a:p>
                      <a:pPr fontAlgn="t"/>
                      <a:r>
                        <a:rPr lang="en-US" sz="1600" spc="60" baseline="0" err="1">
                          <a:solidFill>
                            <a:schemeClr val="tx2"/>
                          </a:solidFill>
                          <a:effectLst/>
                          <a:latin typeface="+mn-lt"/>
                          <a:cs typeface="Segoe UI Light" panose="020B0502040204020203" pitchFamily="34" charset="0"/>
                        </a:rPr>
                        <a:t>sklearn.tree.DecisionTreeClassifier</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r>
                        <a:rPr lang="en-US" sz="1600" spc="60" baseline="0" err="1">
                          <a:solidFill>
                            <a:schemeClr val="tx2"/>
                          </a:solidFill>
                          <a:effectLst/>
                          <a:latin typeface="+mn-lt"/>
                          <a:cs typeface="Segoe UI Light" panose="020B0502040204020203" pitchFamily="34" charset="0"/>
                        </a:rPr>
                        <a:t>lightgbm.LGBMRegressor</a:t>
                      </a:r>
                      <a:endParaRPr lang="en-US" sz="1600" spc="60" baseline="0">
                        <a:solidFill>
                          <a:schemeClr val="tx2"/>
                        </a:solidFill>
                        <a:effectLst/>
                        <a:latin typeface="+mn-lt"/>
                        <a:cs typeface="Segoe UI Light" panose="020B0502040204020203" pitchFamily="34" charset="0"/>
                      </a:endParaRP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54877777"/>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sklearn.ensemble.RandomForestClassifier</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endParaRPr lang="en-US" sz="1600" spc="60" baseline="0">
                        <a:solidFill>
                          <a:schemeClr val="tx2"/>
                        </a:solidFill>
                        <a:effectLst/>
                        <a:latin typeface="+mn-lt"/>
                        <a:cs typeface="Segoe UI Light" panose="020B0502040204020203" pitchFamily="34" charset="0"/>
                      </a:endParaRP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72448915"/>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sklearn.ensemble.ExtraTreesClassifier</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endParaRPr lang="en-US" sz="1600" spc="60" baseline="0">
                        <a:solidFill>
                          <a:schemeClr val="tx2"/>
                        </a:solidFill>
                        <a:effectLst/>
                        <a:latin typeface="+mn-lt"/>
                        <a:cs typeface="Segoe UI Light" panose="020B0502040204020203" pitchFamily="34" charset="0"/>
                      </a:endParaRP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93909261"/>
                  </a:ext>
                </a:extLst>
              </a:tr>
              <a:tr h="347789">
                <a:tc>
                  <a:txBody>
                    <a:bodyPr/>
                    <a:lstStyle/>
                    <a:p>
                      <a:pPr fontAlgn="t"/>
                      <a:r>
                        <a:rPr lang="en-US" sz="1600" spc="60" baseline="0">
                          <a:solidFill>
                            <a:schemeClr val="tx2"/>
                          </a:solidFill>
                          <a:effectLst/>
                          <a:latin typeface="+mn-lt"/>
                          <a:cs typeface="Segoe UI Light" panose="020B0502040204020203" pitchFamily="34" charset="0"/>
                        </a:rPr>
                        <a:t>sklearn.ensemble.GradientBoostingClassifier</a:t>
                      </a: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t"/>
                      <a:endParaRPr lang="en-US" sz="1600" spc="60" baseline="0">
                        <a:solidFill>
                          <a:schemeClr val="tx2"/>
                        </a:solidFill>
                        <a:effectLst/>
                        <a:latin typeface="+mn-lt"/>
                        <a:cs typeface="Segoe UI Light" panose="020B0502040204020203" pitchFamily="34" charset="0"/>
                      </a:endParaRPr>
                    </a:p>
                  </a:txBody>
                  <a:tcPr marL="25006" marR="25006" marT="18755" marB="18755">
                    <a:lnL w="12700" cap="flat" cmpd="sng" algn="ctr">
                      <a:noFill/>
                      <a:prstDash val="solid"/>
                      <a:round/>
                      <a:headEnd type="none" w="med" len="med"/>
                      <a:tailEnd type="none" w="med" len="med"/>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93044104"/>
                  </a:ext>
                </a:extLst>
              </a:tr>
              <a:tr h="295799">
                <a:tc>
                  <a:txBody>
                    <a:bodyPr/>
                    <a:lstStyle/>
                    <a:p>
                      <a:pPr fontAlgn="t"/>
                      <a:r>
                        <a:rPr lang="en-US" sz="1600" spc="60" baseline="0" err="1">
                          <a:solidFill>
                            <a:schemeClr val="tx2"/>
                          </a:solidFill>
                          <a:effectLst/>
                          <a:latin typeface="+mn-lt"/>
                          <a:cs typeface="Segoe UI Light" panose="020B0502040204020203" pitchFamily="34" charset="0"/>
                        </a:rPr>
                        <a:t>lightgbm.LGBMClassifier</a:t>
                      </a:r>
                      <a:endParaRPr lang="en-US" sz="1600" spc="60" baseline="0">
                        <a:solidFill>
                          <a:schemeClr val="tx2"/>
                        </a:solidFill>
                        <a:effectLst/>
                        <a:latin typeface="+mn-lt"/>
                        <a:cs typeface="Segoe UI Light" panose="020B0502040204020203" pitchFamily="34" charset="0"/>
                      </a:endParaRPr>
                    </a:p>
                  </a:txBody>
                  <a:tcPr marL="25006" marR="25006" marT="18755" marB="18755">
                    <a:lnL>
                      <a:noFill/>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600" spc="60" baseline="0">
                        <a:solidFill>
                          <a:schemeClr val="tx2"/>
                        </a:solidFill>
                        <a:latin typeface="+mn-lt"/>
                        <a:cs typeface="Segoe UI Light" panose="020B0502040204020203" pitchFamily="34" charset="0"/>
                      </a:endParaRPr>
                    </a:p>
                  </a:txBody>
                  <a:tcPr marL="15004" marR="15004" marT="7502" marB="7502">
                    <a:lnL w="12700" cap="flat" cmpd="sng" algn="ctr">
                      <a:noFill/>
                      <a:prstDash val="solid"/>
                      <a:round/>
                      <a:headEnd type="none" w="med" len="med"/>
                      <a:tailEnd type="none" w="med" len="med"/>
                    </a:lnL>
                    <a:lnR w="12700" cmpd="sng">
                      <a:noFill/>
                      <a:prstDash val="solid"/>
                    </a:lnR>
                    <a:lnT w="12700" cap="flat" cmpd="sng" algn="ctr">
                      <a:solidFill>
                        <a:schemeClr val="bg2">
                          <a:lumMod val="90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605850285"/>
                  </a:ext>
                </a:extLst>
              </a:tr>
            </a:tbl>
          </a:graphicData>
        </a:graphic>
      </p:graphicFrame>
      <p:sp>
        <p:nvSpPr>
          <p:cNvPr id="4" name="TextBox 3">
            <a:extLst>
              <a:ext uri="{FF2B5EF4-FFF2-40B4-BE49-F238E27FC236}">
                <a16:creationId xmlns:a16="http://schemas.microsoft.com/office/drawing/2014/main" id="{922C639E-DBCF-47A7-A3A1-710255772F87}"/>
              </a:ext>
            </a:extLst>
          </p:cNvPr>
          <p:cNvSpPr txBox="1"/>
          <p:nvPr/>
        </p:nvSpPr>
        <p:spPr>
          <a:xfrm>
            <a:off x="6143286" y="1595741"/>
            <a:ext cx="12302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Regression</a:t>
            </a:r>
          </a:p>
        </p:txBody>
      </p:sp>
      <p:sp>
        <p:nvSpPr>
          <p:cNvPr id="5" name="TextBox 4">
            <a:extLst>
              <a:ext uri="{FF2B5EF4-FFF2-40B4-BE49-F238E27FC236}">
                <a16:creationId xmlns:a16="http://schemas.microsoft.com/office/drawing/2014/main" id="{C33E4CD3-C9CD-49D4-AF4D-96D914F44D1C}"/>
              </a:ext>
            </a:extLst>
          </p:cNvPr>
          <p:cNvSpPr txBox="1"/>
          <p:nvPr/>
        </p:nvSpPr>
        <p:spPr>
          <a:xfrm>
            <a:off x="524110" y="1595741"/>
            <a:ext cx="146835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Classification</a:t>
            </a:r>
          </a:p>
        </p:txBody>
      </p:sp>
    </p:spTree>
    <p:extLst>
      <p:ext uri="{BB962C8B-B14F-4D97-AF65-F5344CB8AC3E}">
        <p14:creationId xmlns:p14="http://schemas.microsoft.com/office/powerpoint/2010/main" val="267724528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230DD-070B-47A1-B5DE-990CA770EEC7}"/>
              </a:ext>
            </a:extLst>
          </p:cNvPr>
          <p:cNvSpPr>
            <a:spLocks noGrp="1"/>
          </p:cNvSpPr>
          <p:nvPr>
            <p:ph type="title"/>
          </p:nvPr>
        </p:nvSpPr>
        <p:spPr>
          <a:xfrm>
            <a:off x="426425" y="302551"/>
            <a:ext cx="8474979" cy="758022"/>
          </a:xfrm>
        </p:spPr>
        <p:txBody>
          <a:bodyPr/>
          <a:lstStyle/>
          <a:p>
            <a:r>
              <a:rPr lang="en-US">
                <a:gradFill>
                  <a:gsLst>
                    <a:gs pos="1250">
                      <a:srgbClr val="1A1A1A"/>
                    </a:gs>
                    <a:gs pos="100000">
                      <a:srgbClr val="1A1A1A"/>
                    </a:gs>
                  </a:gsLst>
                  <a:lin ang="5400000" scaled="0"/>
                </a:gradFill>
              </a:rPr>
              <a:t>Azure Automated ML – Sample Output</a:t>
            </a:r>
            <a:endParaRPr lang="en-US"/>
          </a:p>
        </p:txBody>
      </p:sp>
      <p:pic>
        <p:nvPicPr>
          <p:cNvPr id="2" name="Picture 1">
            <a:extLst>
              <a:ext uri="{FF2B5EF4-FFF2-40B4-BE49-F238E27FC236}">
                <a16:creationId xmlns:a16="http://schemas.microsoft.com/office/drawing/2014/main" id="{1DF38529-ACEE-4347-87AE-DF7054B567D4}"/>
              </a:ext>
            </a:extLst>
          </p:cNvPr>
          <p:cNvPicPr>
            <a:picLocks noChangeAspect="1"/>
          </p:cNvPicPr>
          <p:nvPr/>
        </p:nvPicPr>
        <p:blipFill>
          <a:blip r:embed="rId3"/>
          <a:stretch>
            <a:fillRect/>
          </a:stretch>
        </p:blipFill>
        <p:spPr>
          <a:xfrm>
            <a:off x="737118" y="1393056"/>
            <a:ext cx="10002416" cy="4998036"/>
          </a:xfrm>
          <a:prstGeom prst="rect">
            <a:avLst/>
          </a:prstGeom>
        </p:spPr>
      </p:pic>
    </p:spTree>
    <p:extLst>
      <p:ext uri="{BB962C8B-B14F-4D97-AF65-F5344CB8AC3E}">
        <p14:creationId xmlns:p14="http://schemas.microsoft.com/office/powerpoint/2010/main" val="100135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EBBA56-ED08-4C64-8B37-C0BD4CFECB23}"/>
              </a:ext>
            </a:extLst>
          </p:cNvPr>
          <p:cNvPicPr>
            <a:picLocks noChangeAspect="1"/>
          </p:cNvPicPr>
          <p:nvPr/>
        </p:nvPicPr>
        <p:blipFill>
          <a:blip r:embed="rId2"/>
          <a:stretch>
            <a:fillRect/>
          </a:stretch>
        </p:blipFill>
        <p:spPr>
          <a:xfrm>
            <a:off x="426424" y="1681495"/>
            <a:ext cx="6405808" cy="3495009"/>
          </a:xfrm>
          <a:prstGeom prst="rect">
            <a:avLst/>
          </a:prstGeom>
          <a:ln>
            <a:solidFill>
              <a:schemeClr val="bg1">
                <a:lumMod val="75000"/>
              </a:schemeClr>
            </a:solidFill>
          </a:ln>
        </p:spPr>
      </p:pic>
      <p:pic>
        <p:nvPicPr>
          <p:cNvPr id="11" name="Picture 10">
            <a:extLst>
              <a:ext uri="{FF2B5EF4-FFF2-40B4-BE49-F238E27FC236}">
                <a16:creationId xmlns:a16="http://schemas.microsoft.com/office/drawing/2014/main" id="{9A1D965D-18FF-4A0E-9D44-B752B1A77187}"/>
              </a:ext>
            </a:extLst>
          </p:cNvPr>
          <p:cNvPicPr>
            <a:picLocks noChangeAspect="1"/>
          </p:cNvPicPr>
          <p:nvPr/>
        </p:nvPicPr>
        <p:blipFill>
          <a:blip r:embed="rId3"/>
          <a:stretch>
            <a:fillRect/>
          </a:stretch>
        </p:blipFill>
        <p:spPr>
          <a:xfrm>
            <a:off x="6094443" y="2911899"/>
            <a:ext cx="5458025" cy="3495009"/>
          </a:xfrm>
          <a:prstGeom prst="rect">
            <a:avLst/>
          </a:prstGeom>
          <a:ln>
            <a:solidFill>
              <a:schemeClr val="bg1">
                <a:lumMod val="75000"/>
              </a:schemeClr>
            </a:solidFill>
          </a:ln>
        </p:spPr>
      </p:pic>
      <p:sp>
        <p:nvSpPr>
          <p:cNvPr id="2" name="Title 1">
            <a:extLst>
              <a:ext uri="{FF2B5EF4-FFF2-40B4-BE49-F238E27FC236}">
                <a16:creationId xmlns:a16="http://schemas.microsoft.com/office/drawing/2014/main" id="{C8E71B0E-1FDC-4BB8-BF2D-2E4E3B017B61}"/>
              </a:ext>
            </a:extLst>
          </p:cNvPr>
          <p:cNvSpPr>
            <a:spLocks noGrp="1"/>
          </p:cNvSpPr>
          <p:nvPr>
            <p:ph type="title"/>
          </p:nvPr>
        </p:nvSpPr>
        <p:spPr/>
        <p:txBody>
          <a:bodyPr/>
          <a:lstStyle/>
          <a:p>
            <a:r>
              <a:rPr lang="en-US"/>
              <a:t>Automated ML</a:t>
            </a:r>
          </a:p>
        </p:txBody>
      </p:sp>
      <p:sp>
        <p:nvSpPr>
          <p:cNvPr id="3" name="Text Placeholder 2">
            <a:extLst>
              <a:ext uri="{FF2B5EF4-FFF2-40B4-BE49-F238E27FC236}">
                <a16:creationId xmlns:a16="http://schemas.microsoft.com/office/drawing/2014/main" id="{FC8420A4-9BAA-452E-9D61-B65C07EAEF1A}"/>
              </a:ext>
            </a:extLst>
          </p:cNvPr>
          <p:cNvSpPr>
            <a:spLocks noGrp="1"/>
          </p:cNvSpPr>
          <p:nvPr>
            <p:ph type="body" sz="quarter" idx="12"/>
          </p:nvPr>
        </p:nvSpPr>
        <p:spPr/>
        <p:txBody>
          <a:bodyPr/>
          <a:lstStyle/>
          <a:p>
            <a:r>
              <a:rPr lang="en-US"/>
              <a:t>Use via the Python SDK</a:t>
            </a:r>
          </a:p>
        </p:txBody>
      </p:sp>
    </p:spTree>
    <p:extLst>
      <p:ext uri="{BB962C8B-B14F-4D97-AF65-F5344CB8AC3E}">
        <p14:creationId xmlns:p14="http://schemas.microsoft.com/office/powerpoint/2010/main" val="216272385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7C87D-7C9D-4D17-A368-8AA83573BC17}"/>
              </a:ext>
            </a:extLst>
          </p:cNvPr>
          <p:cNvSpPr>
            <a:spLocks noGrp="1"/>
          </p:cNvSpPr>
          <p:nvPr>
            <p:ph type="title"/>
          </p:nvPr>
        </p:nvSpPr>
        <p:spPr>
          <a:xfrm>
            <a:off x="1519518" y="3429000"/>
            <a:ext cx="9152965" cy="2029939"/>
          </a:xfrm>
        </p:spPr>
        <p:txBody>
          <a:bodyPr/>
          <a:lstStyle/>
          <a:p>
            <a:r>
              <a:rPr lang="en-US"/>
              <a:t>Automated Hyperparameter Tuning</a:t>
            </a:r>
          </a:p>
        </p:txBody>
      </p:sp>
      <p:sp>
        <p:nvSpPr>
          <p:cNvPr id="7" name="gear_3">
            <a:extLst>
              <a:ext uri="{FF2B5EF4-FFF2-40B4-BE49-F238E27FC236}">
                <a16:creationId xmlns:a16="http://schemas.microsoft.com/office/drawing/2014/main" id="{1E30214F-CCEB-4A89-BB41-3F4226336EDF}"/>
              </a:ext>
            </a:extLst>
          </p:cNvPr>
          <p:cNvSpPr>
            <a:spLocks noChangeAspect="1" noEditPoints="1"/>
          </p:cNvSpPr>
          <p:nvPr/>
        </p:nvSpPr>
        <p:spPr bwMode="auto">
          <a:xfrm rot="1695787">
            <a:off x="5420067" y="2478292"/>
            <a:ext cx="722963" cy="72908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3810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gear_3">
            <a:extLst>
              <a:ext uri="{FF2B5EF4-FFF2-40B4-BE49-F238E27FC236}">
                <a16:creationId xmlns:a16="http://schemas.microsoft.com/office/drawing/2014/main" id="{EF5D5E92-60FF-4003-AAE4-A2B1F8541654}"/>
              </a:ext>
            </a:extLst>
          </p:cNvPr>
          <p:cNvSpPr>
            <a:spLocks noChangeAspect="1" noEditPoints="1"/>
          </p:cNvSpPr>
          <p:nvPr/>
        </p:nvSpPr>
        <p:spPr bwMode="auto">
          <a:xfrm rot="1695787">
            <a:off x="6112872" y="2341247"/>
            <a:ext cx="478789" cy="482844"/>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3810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78563136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Automated Hyperparameter Tuning </a:t>
            </a:r>
          </a:p>
        </p:txBody>
      </p:sp>
      <p:sp>
        <p:nvSpPr>
          <p:cNvPr id="50" name="Text Placeholder 5">
            <a:extLst>
              <a:ext uri="{FF2B5EF4-FFF2-40B4-BE49-F238E27FC236}">
                <a16:creationId xmlns:a16="http://schemas.microsoft.com/office/drawing/2014/main" id="{9348951B-1554-4AE5-8F7E-56DC3E3BAE42}"/>
              </a:ext>
            </a:extLst>
          </p:cNvPr>
          <p:cNvSpPr>
            <a:spLocks noGrp="1"/>
          </p:cNvSpPr>
          <p:nvPr>
            <p:ph type="body" sz="quarter" idx="12"/>
          </p:nvPr>
        </p:nvSpPr>
        <p:spPr/>
        <p:txBody>
          <a:bodyPr/>
          <a:lstStyle/>
          <a:p>
            <a:r>
              <a:rPr lang="en-US"/>
              <a:t>How it works</a:t>
            </a:r>
          </a:p>
        </p:txBody>
      </p:sp>
      <p:cxnSp>
        <p:nvCxnSpPr>
          <p:cNvPr id="38" name="Straight Arrow Connector 37">
            <a:extLst>
              <a:ext uri="{FF2B5EF4-FFF2-40B4-BE49-F238E27FC236}">
                <a16:creationId xmlns:a16="http://schemas.microsoft.com/office/drawing/2014/main" id="{C0C4A56A-7C8D-40C7-AFF0-30B118132A87}"/>
              </a:ext>
            </a:extLst>
          </p:cNvPr>
          <p:cNvCxnSpPr>
            <a:cxnSpLocks/>
          </p:cNvCxnSpPr>
          <p:nvPr/>
        </p:nvCxnSpPr>
        <p:spPr>
          <a:xfrm>
            <a:off x="6682264" y="6194899"/>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3947E2B-E823-4C35-AA0C-01C548A6AE10}"/>
              </a:ext>
            </a:extLst>
          </p:cNvPr>
          <p:cNvSpPr txBox="1"/>
          <p:nvPr/>
        </p:nvSpPr>
        <p:spPr>
          <a:xfrm>
            <a:off x="5679428" y="3454822"/>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#1</a:t>
            </a:r>
          </a:p>
        </p:txBody>
      </p:sp>
      <p:sp>
        <p:nvSpPr>
          <p:cNvPr id="40" name="TextBox 39">
            <a:extLst>
              <a:ext uri="{FF2B5EF4-FFF2-40B4-BE49-F238E27FC236}">
                <a16:creationId xmlns:a16="http://schemas.microsoft.com/office/drawing/2014/main" id="{424443B3-9F79-4D11-9B98-241D8855AE1C}"/>
              </a:ext>
            </a:extLst>
          </p:cNvPr>
          <p:cNvSpPr txBox="1"/>
          <p:nvPr/>
        </p:nvSpPr>
        <p:spPr>
          <a:xfrm>
            <a:off x="5660570" y="3909806"/>
            <a:ext cx="437940"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#2</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A244138-7150-46FA-AE08-8A8ABFA8F235}"/>
                  </a:ext>
                </a:extLst>
              </p:cNvPr>
              <p:cNvSpPr txBox="1"/>
              <p:nvPr/>
            </p:nvSpPr>
            <p:spPr>
              <a:xfrm>
                <a:off x="5659048" y="5115079"/>
                <a:ext cx="508344" cy="39408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14:m>
                  <m:oMath xmlns:m="http://schemas.openxmlformats.org/officeDocument/2006/math">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oMath>
                </a14:m>
                <a:r>
                  <a:rPr kumimoji="0" lang="en-US" sz="1961" b="0" i="0" u="none" strike="noStrike" kern="1200" cap="none" spc="0" normalizeH="0" baseline="0" noProof="0">
                    <a:ln>
                      <a:noFill/>
                    </a:ln>
                    <a:solidFill>
                      <a:srgbClr val="1A1A1A"/>
                    </a:solidFill>
                    <a:effectLst/>
                    <a:uLnTx/>
                    <a:uFillTx/>
                    <a:latin typeface="Segoe UI"/>
                    <a:ea typeface="+mn-ea"/>
                    <a:cs typeface="+mn-cs"/>
                  </a:rPr>
                  <a:t> </a:t>
                </a:r>
              </a:p>
            </p:txBody>
          </p:sp>
        </mc:Choice>
        <mc:Fallback xmlns="">
          <p:sp>
            <p:nvSpPr>
              <p:cNvPr id="41" name="TextBox 40">
                <a:extLst>
                  <a:ext uri="{FF2B5EF4-FFF2-40B4-BE49-F238E27FC236}">
                    <a16:creationId xmlns:a16="http://schemas.microsoft.com/office/drawing/2014/main" id="{6A244138-7150-46FA-AE08-8A8ABFA8F235}"/>
                  </a:ext>
                </a:extLst>
              </p:cNvPr>
              <p:cNvSpPr txBox="1">
                <a:spLocks noRot="1" noChangeAspect="1" noMove="1" noResize="1" noEditPoints="1" noAdjustHandles="1" noChangeArrowheads="1" noChangeShapeType="1" noTextEdit="1"/>
              </p:cNvSpPr>
              <p:nvPr/>
            </p:nvSpPr>
            <p:spPr>
              <a:xfrm>
                <a:off x="5659048" y="5115079"/>
                <a:ext cx="508344" cy="394082"/>
              </a:xfrm>
              <a:prstGeom prst="rect">
                <a:avLst/>
              </a:prstGeom>
              <a:blipFill>
                <a:blip r:embed="rId3"/>
                <a:stretch>
                  <a:fillRect l="-11905" t="-7692" b="-2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EA80E84-0549-42C7-B695-5ABA8AB703B7}"/>
                  </a:ext>
                </a:extLst>
              </p:cNvPr>
              <p:cNvSpPr txBox="1"/>
              <p:nvPr/>
            </p:nvSpPr>
            <p:spPr>
              <a:xfrm>
                <a:off x="6699584" y="3454821"/>
                <a:ext cx="128060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1</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2" name="TextBox 41">
                <a:extLst>
                  <a:ext uri="{FF2B5EF4-FFF2-40B4-BE49-F238E27FC236}">
                    <a16:creationId xmlns:a16="http://schemas.microsoft.com/office/drawing/2014/main" id="{AEA80E84-0549-42C7-B695-5ABA8AB703B7}"/>
                  </a:ext>
                </a:extLst>
              </p:cNvPr>
              <p:cNvSpPr txBox="1">
                <a:spLocks noRot="1" noChangeAspect="1" noMove="1" noResize="1" noEditPoints="1" noAdjustHandles="1" noChangeArrowheads="1" noChangeShapeType="1" noTextEdit="1"/>
              </p:cNvSpPr>
              <p:nvPr/>
            </p:nvSpPr>
            <p:spPr>
              <a:xfrm>
                <a:off x="6699584" y="3454821"/>
                <a:ext cx="1280607" cy="3922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05DDE52-40C2-4A5D-97A0-0D03C870E41A}"/>
                  </a:ext>
                </a:extLst>
              </p:cNvPr>
              <p:cNvSpPr txBox="1"/>
              <p:nvPr/>
            </p:nvSpPr>
            <p:spPr>
              <a:xfrm>
                <a:off x="6699583" y="3909806"/>
                <a:ext cx="1099189"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2</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3" name="TextBox 42">
                <a:extLst>
                  <a:ext uri="{FF2B5EF4-FFF2-40B4-BE49-F238E27FC236}">
                    <a16:creationId xmlns:a16="http://schemas.microsoft.com/office/drawing/2014/main" id="{805DDE52-40C2-4A5D-97A0-0D03C870E41A}"/>
                  </a:ext>
                </a:extLst>
              </p:cNvPr>
              <p:cNvSpPr txBox="1">
                <a:spLocks noRot="1" noChangeAspect="1" noMove="1" noResize="1" noEditPoints="1" noAdjustHandles="1" noChangeArrowheads="1" noChangeShapeType="1" noTextEdit="1"/>
              </p:cNvSpPr>
              <p:nvPr/>
            </p:nvSpPr>
            <p:spPr>
              <a:xfrm>
                <a:off x="6699583" y="3909806"/>
                <a:ext cx="1099189" cy="39224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DC8571A-5007-483D-B9AD-705439DEFE4F}"/>
                  </a:ext>
                </a:extLst>
              </p:cNvPr>
              <p:cNvSpPr txBox="1"/>
              <p:nvPr/>
            </p:nvSpPr>
            <p:spPr>
              <a:xfrm>
                <a:off x="6682263" y="5143925"/>
                <a:ext cx="1744829" cy="417294"/>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a:ln>
                                <a:noFill/>
                              </a:ln>
                              <a:solidFill>
                                <a:srgbClr val="1A1A1A"/>
                              </a:solidFill>
                              <a:effectLst/>
                              <a:uLnTx/>
                              <a:uFillTx/>
                              <a:latin typeface="Cambria Math" panose="02040503050406030204" pitchFamily="18" charset="0"/>
                              <a:ea typeface="+mn-ea"/>
                              <a:cs typeface="+mn-cs"/>
                            </a:rPr>
                            <m:t>𝑝</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4" name="TextBox 43">
                <a:extLst>
                  <a:ext uri="{FF2B5EF4-FFF2-40B4-BE49-F238E27FC236}">
                    <a16:creationId xmlns:a16="http://schemas.microsoft.com/office/drawing/2014/main" id="{7DC8571A-5007-483D-B9AD-705439DEFE4F}"/>
                  </a:ext>
                </a:extLst>
              </p:cNvPr>
              <p:cNvSpPr txBox="1">
                <a:spLocks noRot="1" noChangeAspect="1" noMove="1" noResize="1" noEditPoints="1" noAdjustHandles="1" noChangeArrowheads="1" noChangeShapeType="1" noTextEdit="1"/>
              </p:cNvSpPr>
              <p:nvPr/>
            </p:nvSpPr>
            <p:spPr>
              <a:xfrm>
                <a:off x="6682263" y="5143925"/>
                <a:ext cx="1744829" cy="417294"/>
              </a:xfrm>
              <a:prstGeom prst="rect">
                <a:avLst/>
              </a:prstGeom>
              <a:blipFill>
                <a:blip r:embed="rId6"/>
                <a:stretch>
                  <a:fillRect b="-2857"/>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02C6FD1C-9B48-4760-8CB1-D1526D398989}"/>
              </a:ext>
            </a:extLst>
          </p:cNvPr>
          <p:cNvSpPr/>
          <p:nvPr/>
        </p:nvSpPr>
        <p:spPr>
          <a:xfrm>
            <a:off x="5151533" y="1847814"/>
            <a:ext cx="6706169" cy="4732323"/>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2F8AF1E5-9B64-42B4-B743-C79DC5941E2D}"/>
              </a:ext>
            </a:extLst>
          </p:cNvPr>
          <p:cNvSpPr txBox="1"/>
          <p:nvPr/>
        </p:nvSpPr>
        <p:spPr>
          <a:xfrm>
            <a:off x="5940295" y="4272854"/>
            <a:ext cx="340158"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t>
            </a:r>
          </a:p>
        </p:txBody>
      </p:sp>
      <p:sp>
        <p:nvSpPr>
          <p:cNvPr id="61" name="TextBox 60">
            <a:extLst>
              <a:ext uri="{FF2B5EF4-FFF2-40B4-BE49-F238E27FC236}">
                <a16:creationId xmlns:a16="http://schemas.microsoft.com/office/drawing/2014/main" id="{4D213272-CAEC-4F96-92A8-C37DCB1E4553}"/>
              </a:ext>
            </a:extLst>
          </p:cNvPr>
          <p:cNvSpPr txBox="1"/>
          <p:nvPr/>
        </p:nvSpPr>
        <p:spPr>
          <a:xfrm>
            <a:off x="8147658" y="6156890"/>
            <a:ext cx="817324" cy="53408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Time</a:t>
            </a:r>
          </a:p>
        </p:txBody>
      </p:sp>
      <p:sp>
        <p:nvSpPr>
          <p:cNvPr id="66" name="TextBox 65">
            <a:extLst>
              <a:ext uri="{FF2B5EF4-FFF2-40B4-BE49-F238E27FC236}">
                <a16:creationId xmlns:a16="http://schemas.microsoft.com/office/drawing/2014/main" id="{13DC688C-7776-432C-8A07-A92C34C8D1A9}"/>
              </a:ext>
            </a:extLst>
          </p:cNvPr>
          <p:cNvSpPr txBox="1"/>
          <p:nvPr/>
        </p:nvSpPr>
        <p:spPr>
          <a:xfrm>
            <a:off x="5672549" y="1315356"/>
            <a:ext cx="5767541" cy="461665"/>
          </a:xfrm>
          <a:prstGeom prst="rect">
            <a:avLst/>
          </a:prstGeom>
          <a:noFill/>
        </p:spPr>
        <p:txBody>
          <a:bodyPr wrap="none" rtlCol="0">
            <a:spAutoFit/>
          </a:bodyPr>
          <a:lstStyle/>
          <a:p>
            <a:pPr marR="0" lvl="0" indent="0" fontAlgn="auto">
              <a:lnSpc>
                <a:spcPct val="100000"/>
              </a:lnSpc>
              <a:spcBef>
                <a:spcPts val="0"/>
              </a:spcBef>
              <a:spcAft>
                <a:spcPts val="0"/>
              </a:spcAft>
              <a:buClrTx/>
              <a:buSzTx/>
              <a:buFontTx/>
              <a:buNone/>
              <a:tabLst/>
              <a:defRPr/>
            </a:pPr>
            <a:r>
              <a:rPr lang="en-US" sz="2400"/>
              <a:t>Hyperparameter Tuning runs in Azure ML</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A2FD352-390C-473A-B2BE-D1772214B8D1}"/>
                  </a:ext>
                </a:extLst>
              </p:cNvPr>
              <p:cNvSpPr txBox="1"/>
              <p:nvPr/>
            </p:nvSpPr>
            <p:spPr>
              <a:xfrm>
                <a:off x="8019122" y="3454821"/>
                <a:ext cx="987135" cy="418191"/>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smtClean="0">
                              <a:ln>
                                <a:noFill/>
                              </a:ln>
                              <a:solidFill>
                                <a:srgbClr val="1A1A1A"/>
                              </a:solidFill>
                              <a:effectLst/>
                              <a:uLnTx/>
                              <a:uFillTx/>
                              <a:latin typeface="Cambria Math" panose="02040503050406030204" pitchFamily="18" charset="0"/>
                              <a:ea typeface="+mn-ea"/>
                              <a:cs typeface="+mn-cs"/>
                            </a:rPr>
                            <m:t>𝑗</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6" name="TextBox 25">
                <a:extLst>
                  <a:ext uri="{FF2B5EF4-FFF2-40B4-BE49-F238E27FC236}">
                    <a16:creationId xmlns:a16="http://schemas.microsoft.com/office/drawing/2014/main" id="{8A2FD352-390C-473A-B2BE-D1772214B8D1}"/>
                  </a:ext>
                </a:extLst>
              </p:cNvPr>
              <p:cNvSpPr txBox="1">
                <a:spLocks noRot="1" noChangeAspect="1" noMove="1" noResize="1" noEditPoints="1" noAdjustHandles="1" noChangeArrowheads="1" noChangeShapeType="1" noTextEdit="1"/>
              </p:cNvSpPr>
              <p:nvPr/>
            </p:nvSpPr>
            <p:spPr>
              <a:xfrm>
                <a:off x="8019122" y="3454821"/>
                <a:ext cx="987135" cy="418191"/>
              </a:xfrm>
              <a:prstGeom prst="rect">
                <a:avLst/>
              </a:prstGeom>
              <a:blipFill>
                <a:blip r:embed="rId7"/>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BC51D2-8444-4107-B662-F087499E8DD8}"/>
                  </a:ext>
                </a:extLst>
              </p:cNvPr>
              <p:cNvSpPr txBox="1"/>
              <p:nvPr/>
            </p:nvSpPr>
            <p:spPr>
              <a:xfrm>
                <a:off x="7843038" y="3908716"/>
                <a:ext cx="1616765" cy="394082"/>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𝑖</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7" name="TextBox 26">
                <a:extLst>
                  <a:ext uri="{FF2B5EF4-FFF2-40B4-BE49-F238E27FC236}">
                    <a16:creationId xmlns:a16="http://schemas.microsoft.com/office/drawing/2014/main" id="{8BBC51D2-8444-4107-B662-F087499E8DD8}"/>
                  </a:ext>
                </a:extLst>
              </p:cNvPr>
              <p:cNvSpPr txBox="1">
                <a:spLocks noRot="1" noChangeAspect="1" noMove="1" noResize="1" noEditPoints="1" noAdjustHandles="1" noChangeArrowheads="1" noChangeShapeType="1" noTextEdit="1"/>
              </p:cNvSpPr>
              <p:nvPr/>
            </p:nvSpPr>
            <p:spPr>
              <a:xfrm>
                <a:off x="7843038" y="3908716"/>
                <a:ext cx="1616765" cy="394082"/>
              </a:xfrm>
              <a:prstGeom prst="rect">
                <a:avLst/>
              </a:prstGeom>
              <a:blipFill>
                <a:blip r:embed="rId8"/>
                <a:stretch>
                  <a:fillRect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10AD79-53BD-442C-A5ED-EAD92F5C7C8E}"/>
                  </a:ext>
                </a:extLst>
              </p:cNvPr>
              <p:cNvSpPr txBox="1"/>
              <p:nvPr/>
            </p:nvSpPr>
            <p:spPr>
              <a:xfrm>
                <a:off x="8461980" y="5145016"/>
                <a:ext cx="1179227" cy="392245"/>
              </a:xfrm>
              <a:prstGeom prst="rect">
                <a:avLst/>
              </a:prstGeom>
              <a:solidFill>
                <a:srgbClr val="BAD908"/>
              </a:solidFill>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ctrlPr>
                        </m:sSubPr>
                        <m:e>
                          <m:r>
                            <a:rPr kumimoji="0" lang="en-US" sz="1961" b="0" i="1" u="none" strike="noStrike" kern="1200" cap="none" spc="0" normalizeH="0" baseline="0" noProof="0" dirty="0" smtClean="0">
                              <a:ln>
                                <a:noFill/>
                              </a:ln>
                              <a:solidFill>
                                <a:srgbClr val="1A1A1A"/>
                              </a:solidFill>
                              <a:effectLst/>
                              <a:uLnTx/>
                              <a:uFillTx/>
                              <a:latin typeface="Cambria Math" panose="02040503050406030204" pitchFamily="18" charset="0"/>
                              <a:ea typeface="+mn-ea"/>
                              <a:cs typeface="+mn-cs"/>
                            </a:rPr>
                            <m:t>𝑟𝑢𝑛</m:t>
                          </m:r>
                        </m:e>
                        <m:sub>
                          <m:r>
                            <a:rPr kumimoji="0" lang="en-US" sz="1961" b="0" i="1" u="none" strike="noStrike" kern="1200" cap="none" spc="0" normalizeH="0" baseline="0" noProof="0" dirty="0">
                              <a:ln>
                                <a:noFill/>
                              </a:ln>
                              <a:solidFill>
                                <a:srgbClr val="1A1A1A"/>
                              </a:solidFill>
                              <a:effectLst/>
                              <a:uLnTx/>
                              <a:uFillTx/>
                              <a:latin typeface="Cambria Math" panose="02040503050406030204" pitchFamily="18" charset="0"/>
                              <a:ea typeface="+mn-ea"/>
                              <a:cs typeface="+mn-cs"/>
                            </a:rPr>
                            <m:t>𝑘</m:t>
                          </m:r>
                        </m:sub>
                      </m:sSub>
                    </m:oMath>
                  </m:oMathPara>
                </a14:m>
                <a:endParaRPr kumimoji="0" lang="en-US" sz="1961"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28" name="TextBox 27">
                <a:extLst>
                  <a:ext uri="{FF2B5EF4-FFF2-40B4-BE49-F238E27FC236}">
                    <a16:creationId xmlns:a16="http://schemas.microsoft.com/office/drawing/2014/main" id="{D310AD79-53BD-442C-A5ED-EAD92F5C7C8E}"/>
                  </a:ext>
                </a:extLst>
              </p:cNvPr>
              <p:cNvSpPr txBox="1">
                <a:spLocks noRot="1" noChangeAspect="1" noMove="1" noResize="1" noEditPoints="1" noAdjustHandles="1" noChangeArrowheads="1" noChangeShapeType="1" noTextEdit="1"/>
              </p:cNvSpPr>
              <p:nvPr/>
            </p:nvSpPr>
            <p:spPr>
              <a:xfrm>
                <a:off x="8461980" y="5145016"/>
                <a:ext cx="1179227" cy="392245"/>
              </a:xfrm>
              <a:prstGeom prst="rect">
                <a:avLst/>
              </a:prstGeom>
              <a:blipFill>
                <a:blip r:embed="rId9"/>
                <a:stretch>
                  <a:fillRect b="-1515"/>
                </a:stretch>
              </a:blipFill>
            </p:spPr>
            <p:txBody>
              <a:bodyPr/>
              <a:lstStyle/>
              <a:p>
                <a:r>
                  <a:rPr lang="en-US">
                    <a:noFill/>
                  </a:rPr>
                  <a:t> </a:t>
                </a:r>
              </a:p>
            </p:txBody>
          </p:sp>
        </mc:Fallback>
      </mc:AlternateContent>
      <p:sp>
        <p:nvSpPr>
          <p:cNvPr id="35" name="Rectangle: Rounded Corners 22">
            <a:extLst>
              <a:ext uri="{FF2B5EF4-FFF2-40B4-BE49-F238E27FC236}">
                <a16:creationId xmlns:a16="http://schemas.microsoft.com/office/drawing/2014/main" id="{58578ADF-CD4A-4D55-8489-2775F9F71E15}"/>
              </a:ext>
            </a:extLst>
          </p:cNvPr>
          <p:cNvSpPr/>
          <p:nvPr/>
        </p:nvSpPr>
        <p:spPr>
          <a:xfrm>
            <a:off x="426424" y="4760040"/>
            <a:ext cx="4372050" cy="1330644"/>
          </a:xfrm>
          <a:prstGeom prst="rect">
            <a:avLst/>
          </a:prstGeom>
          <a:solidFill>
            <a:schemeClr val="tx2"/>
          </a:solidFill>
        </p:spPr>
        <p:style>
          <a:lnRef idx="0">
            <a:schemeClr val="accent6"/>
          </a:lnRef>
          <a:fillRef idx="3">
            <a:schemeClr val="accent6"/>
          </a:fillRef>
          <a:effectRef idx="3">
            <a:schemeClr val="accent6"/>
          </a:effectRef>
          <a:fontRef idx="minor">
            <a:schemeClr val="lt1"/>
          </a:fontRef>
        </p:style>
        <p:txBody>
          <a:bodyPr rtlCol="0" anchor="ctr"/>
          <a:lstStyle/>
          <a:p>
            <a:pPr marL="463550" marR="0" lvl="0" indent="-46355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a:ea typeface="+mn-ea"/>
                <a:cs typeface="+mn-cs"/>
              </a:rPr>
              <a:t>(B) Manage resource usage of active runs</a:t>
            </a: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How long to execute a run?</a:t>
            </a:r>
          </a:p>
        </p:txBody>
      </p:sp>
      <p:grpSp>
        <p:nvGrpSpPr>
          <p:cNvPr id="46" name="Group 45">
            <a:extLst>
              <a:ext uri="{FF2B5EF4-FFF2-40B4-BE49-F238E27FC236}">
                <a16:creationId xmlns:a16="http://schemas.microsoft.com/office/drawing/2014/main" id="{F491488B-F7B3-4E24-80E9-6E8BD31DA98B}"/>
              </a:ext>
            </a:extLst>
          </p:cNvPr>
          <p:cNvGrpSpPr/>
          <p:nvPr/>
        </p:nvGrpSpPr>
        <p:grpSpPr>
          <a:xfrm>
            <a:off x="426423" y="3229073"/>
            <a:ext cx="9597107" cy="1106692"/>
            <a:chOff x="7958764" y="2760631"/>
            <a:chExt cx="9789543" cy="1128893"/>
          </a:xfrm>
          <a:solidFill>
            <a:srgbClr val="D83A00"/>
          </a:solidFill>
        </p:grpSpPr>
        <p:sp>
          <p:nvSpPr>
            <p:cNvPr id="47" name="TextBox 46">
              <a:extLst>
                <a:ext uri="{FF2B5EF4-FFF2-40B4-BE49-F238E27FC236}">
                  <a16:creationId xmlns:a16="http://schemas.microsoft.com/office/drawing/2014/main" id="{696C6D3D-A403-4C6F-892A-9F1F34B9CE74}"/>
                </a:ext>
              </a:extLst>
            </p:cNvPr>
            <p:cNvSpPr txBox="1"/>
            <p:nvPr/>
          </p:nvSpPr>
          <p:spPr>
            <a:xfrm>
              <a:off x="16741379" y="2988794"/>
              <a:ext cx="1006928" cy="400110"/>
            </a:xfrm>
            <a:prstGeom prst="rect">
              <a:avLst/>
            </a:prstGeom>
            <a:solidFill>
              <a:srgbClr val="FA8C01"/>
            </a:solidFill>
            <a:ln>
              <a:solidFill>
                <a:srgbClr val="BF690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algn="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t>
              </a:r>
            </a:p>
          </p:txBody>
        </p:sp>
        <p:sp>
          <p:nvSpPr>
            <p:cNvPr id="49" name="Rectangle: Rounded Corners 26">
              <a:extLst>
                <a:ext uri="{FF2B5EF4-FFF2-40B4-BE49-F238E27FC236}">
                  <a16:creationId xmlns:a16="http://schemas.microsoft.com/office/drawing/2014/main" id="{78F040C6-24F2-4571-9DD3-41112C8E8523}"/>
                </a:ext>
              </a:extLst>
            </p:cNvPr>
            <p:cNvSpPr/>
            <p:nvPr/>
          </p:nvSpPr>
          <p:spPr>
            <a:xfrm>
              <a:off x="7958764" y="2760631"/>
              <a:ext cx="4477345" cy="1128893"/>
            </a:xfrm>
            <a:prstGeom prst="rect">
              <a:avLst/>
            </a:prstGeom>
            <a:solidFill>
              <a:schemeClr val="tx2"/>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a:ea typeface="+mn-ea"/>
                  <a:cs typeface="+mn-cs"/>
                </a:rPr>
                <a:t>(A) Generate new runs</a:t>
              </a:r>
            </a:p>
            <a:p>
              <a:pPr marL="688975" marR="0" lvl="1" indent="-2254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Which parameter configuration to explore?</a:t>
              </a:r>
            </a:p>
          </p:txBody>
        </p:sp>
      </p:grpSp>
      <p:sp>
        <p:nvSpPr>
          <p:cNvPr id="29" name="TextBox 28">
            <a:extLst>
              <a:ext uri="{FF2B5EF4-FFF2-40B4-BE49-F238E27FC236}">
                <a16:creationId xmlns:a16="http://schemas.microsoft.com/office/drawing/2014/main" id="{B080B39B-4ADF-4E23-8C26-2D27423B931C}"/>
              </a:ext>
            </a:extLst>
          </p:cNvPr>
          <p:cNvSpPr txBox="1"/>
          <p:nvPr/>
        </p:nvSpPr>
        <p:spPr>
          <a:xfrm>
            <a:off x="5362948" y="2539350"/>
            <a:ext cx="1336635" cy="53408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 nodes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51CD580-A500-4AFD-873B-CA9BC2314929}"/>
                  </a:ext>
                </a:extLst>
              </p:cNvPr>
              <p:cNvSpPr txBox="1"/>
              <p:nvPr/>
            </p:nvSpPr>
            <p:spPr>
              <a:xfrm>
                <a:off x="8019122" y="3557978"/>
                <a:ext cx="3401534"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𝟏</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rate=0.2, #layers=2, …}</a:t>
                </a:r>
                <a:endParaRPr kumimoji="0" lang="en-US" sz="1400" b="1"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mc:Choice>
        <mc:Fallback xmlns="">
          <p:sp>
            <p:nvSpPr>
              <p:cNvPr id="3" name="TextBox 2">
                <a:extLst>
                  <a:ext uri="{FF2B5EF4-FFF2-40B4-BE49-F238E27FC236}">
                    <a16:creationId xmlns:a16="http://schemas.microsoft.com/office/drawing/2014/main" id="{D51CD580-A500-4AFD-873B-CA9BC2314929}"/>
                  </a:ext>
                </a:extLst>
              </p:cNvPr>
              <p:cNvSpPr txBox="1">
                <a:spLocks noRot="1" noChangeAspect="1" noMove="1" noResize="1" noEditPoints="1" noAdjustHandles="1" noChangeArrowheads="1" noChangeShapeType="1" noTextEdit="1"/>
              </p:cNvSpPr>
              <p:nvPr/>
            </p:nvSpPr>
            <p:spPr>
              <a:xfrm>
                <a:off x="8019122" y="3557978"/>
                <a:ext cx="3401534" cy="215444"/>
              </a:xfrm>
              <a:prstGeom prst="rect">
                <a:avLst/>
              </a:prstGeom>
              <a:blipFill>
                <a:blip r:embed="rId10"/>
                <a:stretch>
                  <a:fillRect l="-1254" t="-31429" r="-1254" b="-4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36617A-A7F8-44C2-A825-FC538B3D534E}"/>
                  </a:ext>
                </a:extLst>
              </p:cNvPr>
              <p:cNvSpPr/>
              <p:nvPr/>
            </p:nvSpPr>
            <p:spPr>
              <a:xfrm>
                <a:off x="7768394" y="3935862"/>
                <a:ext cx="3554306"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𝟐</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rate=0.5, #layers=4,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4" name="Rectangle 3">
                <a:extLst>
                  <a:ext uri="{FF2B5EF4-FFF2-40B4-BE49-F238E27FC236}">
                    <a16:creationId xmlns:a16="http://schemas.microsoft.com/office/drawing/2014/main" id="{5836617A-A7F8-44C2-A825-FC538B3D534E}"/>
                  </a:ext>
                </a:extLst>
              </p:cNvPr>
              <p:cNvSpPr>
                <a:spLocks noRot="1" noChangeAspect="1" noMove="1" noResize="1" noEditPoints="1" noAdjustHandles="1" noChangeArrowheads="1" noChangeShapeType="1" noTextEdit="1"/>
              </p:cNvSpPr>
              <p:nvPr/>
            </p:nvSpPr>
            <p:spPr>
              <a:xfrm>
                <a:off x="7768394" y="3935862"/>
                <a:ext cx="3554306" cy="307777"/>
              </a:xfrm>
              <a:prstGeom prst="rect">
                <a:avLst/>
              </a:prstGeom>
              <a:blipFill>
                <a:blip r:embed="rId11"/>
                <a:stretch>
                  <a:fillRect t="-6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DCB3BA7-11A3-4350-935D-E6559C4BDA13}"/>
                  </a:ext>
                </a:extLst>
              </p:cNvPr>
              <p:cNvSpPr/>
              <p:nvPr/>
            </p:nvSpPr>
            <p:spPr>
              <a:xfrm>
                <a:off x="8399417" y="5156472"/>
                <a:ext cx="3557512" cy="3270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ctrlPr>
                      </m:sSubPr>
                      <m:e>
                        <m:r>
                          <a:rPr kumimoji="0" lang="en-US" sz="1400" b="1" i="1" u="none" strike="noStrike" kern="1200" cap="none" spc="0" normalizeH="0" baseline="0" noProof="0">
                            <a:ln>
                              <a:noFill/>
                            </a:ln>
                            <a:solidFill>
                              <a:srgbClr val="2D78D8"/>
                            </a:solidFill>
                            <a:effectLst/>
                            <a:uLnTx/>
                            <a:uFillTx/>
                            <a:latin typeface="Cambria Math" panose="02040503050406030204" pitchFamily="18" charset="0"/>
                            <a:ea typeface="+mn-ea"/>
                            <a:cs typeface="+mn-cs"/>
                          </a:rPr>
                          <m:t>𝒓𝒖𝒏</m:t>
                        </m:r>
                      </m:e>
                      <m:sub>
                        <m:r>
                          <a:rPr kumimoji="0" lang="en-US" sz="1400" b="1" i="1" u="none" strike="noStrike" kern="1200" cap="none" spc="0" normalizeH="0" baseline="0" noProof="0" smtClean="0">
                            <a:ln>
                              <a:noFill/>
                            </a:ln>
                            <a:solidFill>
                              <a:srgbClr val="2D78D8"/>
                            </a:solidFill>
                            <a:effectLst/>
                            <a:uLnTx/>
                            <a:uFillTx/>
                            <a:latin typeface="Cambria Math" panose="02040503050406030204" pitchFamily="18" charset="0"/>
                            <a:ea typeface="+mn-ea"/>
                            <a:cs typeface="+mn-cs"/>
                          </a:rPr>
                          <m:t>𝒑</m:t>
                        </m:r>
                      </m:sub>
                    </m:sSub>
                  </m:oMath>
                </a14:m>
                <a:r>
                  <a:rPr kumimoji="0" lang="en-US" sz="1400" b="1" i="0" u="none" strike="noStrike" kern="1200" cap="none" spc="0" normalizeH="0" baseline="0" noProof="0">
                    <a:ln>
                      <a:noFill/>
                    </a:ln>
                    <a:solidFill>
                      <a:srgbClr val="2D78D8"/>
                    </a:solidFill>
                    <a:effectLst/>
                    <a:uLnTx/>
                    <a:uFillTx/>
                    <a:latin typeface="Segoe UI"/>
                    <a:ea typeface="+mn-ea"/>
                    <a:cs typeface="+mn-cs"/>
                  </a:rPr>
                  <a:t>= {learning rate=0.9, #layers=8,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mc:Choice>
        <mc:Fallback xmlns="">
          <p:sp>
            <p:nvSpPr>
              <p:cNvPr id="5" name="Rectangle 4">
                <a:extLst>
                  <a:ext uri="{FF2B5EF4-FFF2-40B4-BE49-F238E27FC236}">
                    <a16:creationId xmlns:a16="http://schemas.microsoft.com/office/drawing/2014/main" id="{BDCB3BA7-11A3-4350-935D-E6559C4BDA13}"/>
                  </a:ext>
                </a:extLst>
              </p:cNvPr>
              <p:cNvSpPr>
                <a:spLocks noRot="1" noChangeAspect="1" noMove="1" noResize="1" noEditPoints="1" noAdjustHandles="1" noChangeArrowheads="1" noChangeShapeType="1" noTextEdit="1"/>
              </p:cNvSpPr>
              <p:nvPr/>
            </p:nvSpPr>
            <p:spPr>
              <a:xfrm>
                <a:off x="8399417" y="5156472"/>
                <a:ext cx="3557512" cy="327077"/>
              </a:xfrm>
              <a:prstGeom prst="rect">
                <a:avLst/>
              </a:prstGeom>
              <a:blipFill>
                <a:blip r:embed="rId12"/>
                <a:stretch>
                  <a:fillRect t="-5556" b="-925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F4315196-31AF-4579-B2B4-A66F7D0A3D8C}"/>
              </a:ext>
            </a:extLst>
          </p:cNvPr>
          <p:cNvSpPr txBox="1"/>
          <p:nvPr/>
        </p:nvSpPr>
        <p:spPr>
          <a:xfrm>
            <a:off x="8869201" y="-485626"/>
            <a:ext cx="3448060" cy="307777"/>
          </a:xfrm>
          <a:prstGeom prst="rect">
            <a:avLst/>
          </a:prstGeom>
          <a:noFill/>
        </p:spPr>
        <p:txBody>
          <a:bodyPr wrap="none" lIns="0" tIns="0" rIns="0" bIns="0" rtlCol="0">
            <a:spAutoFit/>
          </a:bodyPr>
          <a:lstStyle/>
          <a:p>
            <a:pPr algn="l"/>
            <a:r>
              <a:rPr lang="en-US" sz="2000">
                <a:solidFill>
                  <a:schemeClr val="bg1"/>
                </a:solidFill>
              </a:rPr>
              <a:t>[See slide in animation mode]</a:t>
            </a:r>
          </a:p>
        </p:txBody>
      </p:sp>
      <p:sp>
        <p:nvSpPr>
          <p:cNvPr id="2" name="TextBox 1">
            <a:extLst>
              <a:ext uri="{FF2B5EF4-FFF2-40B4-BE49-F238E27FC236}">
                <a16:creationId xmlns:a16="http://schemas.microsoft.com/office/drawing/2014/main" id="{FC5C21FB-EE75-4E31-BA5C-FFF3D88EE8FD}"/>
              </a:ext>
            </a:extLst>
          </p:cNvPr>
          <p:cNvSpPr txBox="1"/>
          <p:nvPr/>
        </p:nvSpPr>
        <p:spPr>
          <a:xfrm>
            <a:off x="334298" y="2082996"/>
            <a:ext cx="4657295" cy="1034129"/>
          </a:xfrm>
          <a:prstGeom prst="rect">
            <a:avLst/>
          </a:prstGeom>
          <a:noFill/>
        </p:spPr>
        <p:txBody>
          <a:bodyPr wrap="square" lIns="182880" tIns="146304" rIns="182880" bIns="146304" rtlCol="0">
            <a:spAutoFit/>
          </a:bodyPr>
          <a:lstStyle/>
          <a:p>
            <a:r>
              <a:rPr lang="en-US" sz="2400"/>
              <a:t>Launch multiple parallel training runs</a:t>
            </a:r>
          </a:p>
        </p:txBody>
      </p:sp>
    </p:spTree>
    <p:extLst>
      <p:ext uri="{BB962C8B-B14F-4D97-AF65-F5344CB8AC3E}">
        <p14:creationId xmlns:p14="http://schemas.microsoft.com/office/powerpoint/2010/main" val="322587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5" grpId="0" animBg="1"/>
      <p:bldP spid="3" grpId="0"/>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Automated Hyperparameter Tuning</a:t>
            </a:r>
            <a:br>
              <a:rPr lang="en-US"/>
            </a:br>
            <a:r>
              <a:rPr lang="en-US" sz="1961">
                <a:latin typeface="+mn-lt"/>
                <a:cs typeface="+mn-cs"/>
              </a:rPr>
              <a:t>Sampling to generate new runs</a:t>
            </a:r>
          </a:p>
        </p:txBody>
      </p:sp>
      <p:sp>
        <p:nvSpPr>
          <p:cNvPr id="6" name="Text Placeholder 5"/>
          <p:cNvSpPr>
            <a:spLocks noGrp="1"/>
          </p:cNvSpPr>
          <p:nvPr>
            <p:ph type="body" sz="quarter" idx="4294967295"/>
          </p:nvPr>
        </p:nvSpPr>
        <p:spPr>
          <a:xfrm>
            <a:off x="7551168" y="5669052"/>
            <a:ext cx="3646997" cy="886397"/>
          </a:xfrm>
        </p:spPr>
        <p:txBody>
          <a:bodyPr/>
          <a:lstStyle/>
          <a:p>
            <a:pPr marL="0" indent="0">
              <a:buNone/>
            </a:pPr>
            <a:r>
              <a:rPr lang="en-US" sz="1600" b="1"/>
              <a:t>Supported sampling algorithms:</a:t>
            </a:r>
          </a:p>
          <a:p>
            <a:r>
              <a:rPr lang="en-US" sz="1600"/>
              <a:t>Grid Sampling</a:t>
            </a:r>
          </a:p>
          <a:p>
            <a:r>
              <a:rPr lang="en-US" sz="1600"/>
              <a:t>Random Sampling</a:t>
            </a:r>
          </a:p>
          <a:p>
            <a:r>
              <a:rPr lang="en-US" sz="1600"/>
              <a:t>Bayesian Optimization</a:t>
            </a:r>
          </a:p>
        </p:txBody>
      </p:sp>
      <p:sp>
        <p:nvSpPr>
          <p:cNvPr id="8" name="Rectangle: Rounded Corners 7">
            <a:extLst>
              <a:ext uri="{FF2B5EF4-FFF2-40B4-BE49-F238E27FC236}">
                <a16:creationId xmlns:a16="http://schemas.microsoft.com/office/drawing/2014/main" id="{C97CA5C8-C5FF-481A-9C52-6745A4467A99}"/>
              </a:ext>
            </a:extLst>
          </p:cNvPr>
          <p:cNvSpPr/>
          <p:nvPr/>
        </p:nvSpPr>
        <p:spPr>
          <a:xfrm>
            <a:off x="426424" y="2260944"/>
            <a:ext cx="4583682" cy="3129747"/>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uniform(0,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r>
              <a:rPr kumimoji="0" lang="en-US" sz="1600" b="0" i="0" u="none" strike="noStrike" kern="1200" cap="none" spc="0" normalizeH="0" baseline="0" noProof="0" err="1">
                <a:ln>
                  <a:noFill/>
                </a:ln>
                <a:solidFill>
                  <a:schemeClr val="tx2"/>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choice(2, 4, 8)</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Consolas" panose="020B0609020204030204" pitchFamily="49" charset="0"/>
                <a:ea typeface="+mn-ea"/>
                <a:cs typeface="Segoe UI Semilight" panose="020B0402040204020203" pitchFamily="34" charset="0"/>
              </a:rPr>
              <a:t>}</a:t>
            </a:r>
          </a:p>
        </p:txBody>
      </p:sp>
      <p:sp>
        <p:nvSpPr>
          <p:cNvPr id="10" name="Rectangle: Rounded Corners 9">
            <a:extLst>
              <a:ext uri="{FF2B5EF4-FFF2-40B4-BE49-F238E27FC236}">
                <a16:creationId xmlns:a16="http://schemas.microsoft.com/office/drawing/2014/main" id="{027F669C-D149-4CA7-B59D-7CAF6517E5AA}"/>
              </a:ext>
            </a:extLst>
          </p:cNvPr>
          <p:cNvSpPr/>
          <p:nvPr/>
        </p:nvSpPr>
        <p:spPr>
          <a:xfrm>
            <a:off x="7441357" y="2260943"/>
            <a:ext cx="4305573" cy="3127267"/>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Config1=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2,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Config2=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0.5,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4,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Config3=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learning_rate</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0.9, “</a:t>
            </a:r>
            <a:r>
              <a:rPr kumimoji="0" lang="en-US" sz="1600" b="0" i="0" u="none" strike="noStrike" kern="1200" cap="none" spc="0" normalizeH="0" baseline="0" noProof="0" err="1">
                <a:ln>
                  <a:noFill/>
                </a:ln>
                <a:solidFill>
                  <a:schemeClr val="bg1"/>
                </a:solidFill>
                <a:effectLst/>
                <a:uLnTx/>
                <a:uFillTx/>
                <a:latin typeface="Consolas" panose="020B0609020204030204" pitchFamily="49" charset="0"/>
                <a:ea typeface="+mn-ea"/>
                <a:cs typeface="Segoe UI Semilight" panose="020B0402040204020203" pitchFamily="34" charset="0"/>
              </a:rPr>
              <a:t>num_layers</a:t>
            </a:r>
            <a:r>
              <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 8,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onsolas" panose="020B0609020204030204" pitchFamily="49" charset="0"/>
                <a:ea typeface="+mn-ea"/>
                <a:cs typeface="Segoe UI Semilight" panose="020B0402040204020203" pitchFamily="34" charset="0"/>
              </a:rPr>
              <a:t>…</a:t>
            </a:r>
          </a:p>
        </p:txBody>
      </p:sp>
      <p:sp>
        <p:nvSpPr>
          <p:cNvPr id="11" name="TextBox 10">
            <a:extLst>
              <a:ext uri="{FF2B5EF4-FFF2-40B4-BE49-F238E27FC236}">
                <a16:creationId xmlns:a16="http://schemas.microsoft.com/office/drawing/2014/main" id="{22B68783-2693-4003-B602-EBE7B8FA0813}"/>
              </a:ext>
            </a:extLst>
          </p:cNvPr>
          <p:cNvSpPr txBox="1"/>
          <p:nvPr/>
        </p:nvSpPr>
        <p:spPr>
          <a:xfrm>
            <a:off x="5583769" y="2895870"/>
            <a:ext cx="1498889" cy="707886"/>
          </a:xfrm>
          <a:prstGeom prst="rect">
            <a:avLst/>
          </a:prstGeom>
          <a:noFill/>
        </p:spPr>
        <p:txBody>
          <a:bodyPr wrap="square" rtlCol="0">
            <a:spAutoFit/>
          </a:bodyPr>
          <a:lstStyle/>
          <a:p>
            <a:pPr>
              <a:defRPr/>
            </a:pPr>
            <a:r>
              <a:rPr lang="en-US" sz="2000">
                <a:gradFill>
                  <a:gsLst>
                    <a:gs pos="2917">
                      <a:srgbClr val="1A1A1A"/>
                    </a:gs>
                    <a:gs pos="30000">
                      <a:srgbClr val="1A1A1A"/>
                    </a:gs>
                  </a:gsLst>
                  <a:lin ang="5400000" scaled="0"/>
                </a:gradFill>
                <a:cs typeface="Segoe UI Semilight" panose="020B0402040204020203" pitchFamily="34" charset="0"/>
              </a:rPr>
              <a:t>Sampling</a:t>
            </a:r>
          </a:p>
          <a:p>
            <a:pPr>
              <a:defRPr/>
            </a:pPr>
            <a:r>
              <a:rPr lang="en-US" sz="2000">
                <a:gradFill>
                  <a:gsLst>
                    <a:gs pos="2917">
                      <a:srgbClr val="1A1A1A"/>
                    </a:gs>
                    <a:gs pos="30000">
                      <a:srgbClr val="1A1A1A"/>
                    </a:gs>
                  </a:gsLst>
                  <a:lin ang="5400000" scaled="0"/>
                </a:gradFill>
                <a:cs typeface="Segoe UI Semilight" panose="020B0402040204020203" pitchFamily="34" charset="0"/>
              </a:rPr>
              <a:t>algorithm</a:t>
            </a:r>
          </a:p>
        </p:txBody>
      </p:sp>
      <p:sp>
        <p:nvSpPr>
          <p:cNvPr id="2" name="TextBox 1">
            <a:extLst>
              <a:ext uri="{FF2B5EF4-FFF2-40B4-BE49-F238E27FC236}">
                <a16:creationId xmlns:a16="http://schemas.microsoft.com/office/drawing/2014/main" id="{E2F3F473-0686-49B8-9154-3BBE7C0DD2E8}"/>
              </a:ext>
            </a:extLst>
          </p:cNvPr>
          <p:cNvSpPr txBox="1"/>
          <p:nvPr/>
        </p:nvSpPr>
        <p:spPr>
          <a:xfrm>
            <a:off x="760334" y="1670681"/>
            <a:ext cx="424977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ea typeface="+mn-ea"/>
                <a:cs typeface="Segoe UI Semilight" panose="020B0402040204020203" pitchFamily="34" charset="0"/>
              </a:rPr>
              <a:t>Define hyperparameter search space</a:t>
            </a:r>
          </a:p>
        </p:txBody>
      </p:sp>
      <p:cxnSp>
        <p:nvCxnSpPr>
          <p:cNvPr id="13" name="Straight Connector 12">
            <a:extLst>
              <a:ext uri="{FF2B5EF4-FFF2-40B4-BE49-F238E27FC236}">
                <a16:creationId xmlns:a16="http://schemas.microsoft.com/office/drawing/2014/main" id="{C38B96DA-96EA-4F0E-AEEC-C394306A33EB}"/>
              </a:ext>
            </a:extLst>
          </p:cNvPr>
          <p:cNvCxnSpPr>
            <a:cxnSpLocks/>
          </p:cNvCxnSpPr>
          <p:nvPr/>
        </p:nvCxnSpPr>
        <p:spPr>
          <a:xfrm>
            <a:off x="5260932" y="3825818"/>
            <a:ext cx="2001075" cy="0"/>
          </a:xfrm>
          <a:prstGeom prst="line">
            <a:avLst/>
          </a:prstGeom>
          <a:ln w="1905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10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par>
                          <p:cTn id="25" fill="hold">
                            <p:stCondLst>
                              <p:cond delay="0"/>
                            </p:stCondLst>
                            <p:childTnLst>
                              <p:par>
                                <p:cTn id="26" presetID="2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Automated Hyperparameter Tuning </a:t>
            </a:r>
          </a:p>
        </p:txBody>
      </p:sp>
      <p:sp>
        <p:nvSpPr>
          <p:cNvPr id="4" name="Text Placeholder 3">
            <a:extLst>
              <a:ext uri="{FF2B5EF4-FFF2-40B4-BE49-F238E27FC236}">
                <a16:creationId xmlns:a16="http://schemas.microsoft.com/office/drawing/2014/main" id="{44FB3C17-49B5-4DCA-960C-01A02E0D4E5A}"/>
              </a:ext>
            </a:extLst>
          </p:cNvPr>
          <p:cNvSpPr>
            <a:spLocks noGrp="1"/>
          </p:cNvSpPr>
          <p:nvPr>
            <p:ph type="body" sz="quarter" idx="12"/>
          </p:nvPr>
        </p:nvSpPr>
        <p:spPr/>
        <p:txBody>
          <a:bodyPr/>
          <a:lstStyle/>
          <a:p>
            <a:r>
              <a:rPr lang="en-US"/>
              <a:t>Manage Active Jobs</a:t>
            </a:r>
          </a:p>
        </p:txBody>
      </p:sp>
      <p:sp>
        <p:nvSpPr>
          <p:cNvPr id="6" name="Text Placeholder 5"/>
          <p:cNvSpPr>
            <a:spLocks noGrp="1"/>
          </p:cNvSpPr>
          <p:nvPr>
            <p:ph type="body" sz="quarter" idx="10"/>
          </p:nvPr>
        </p:nvSpPr>
        <p:spPr>
          <a:xfrm>
            <a:off x="426425" y="2145841"/>
            <a:ext cx="4155434" cy="3628658"/>
          </a:xfrm>
        </p:spPr>
        <p:txBody>
          <a:bodyPr/>
          <a:lstStyle/>
          <a:p>
            <a:pPr lvl="1">
              <a:spcAft>
                <a:spcPts val="988"/>
              </a:spcAft>
            </a:pPr>
            <a:r>
              <a:rPr lang="en-US" sz="2200"/>
              <a:t>Evaluate training runs for specified primary metric</a:t>
            </a:r>
          </a:p>
          <a:p>
            <a:pPr lvl="1">
              <a:spcAft>
                <a:spcPts val="988"/>
              </a:spcAft>
            </a:pPr>
            <a:r>
              <a:rPr lang="en-US" sz="2200"/>
              <a:t>Use resources to explore new configurations</a:t>
            </a:r>
          </a:p>
          <a:p>
            <a:pPr lvl="1">
              <a:spcAft>
                <a:spcPts val="988"/>
              </a:spcAft>
            </a:pPr>
            <a:r>
              <a:rPr lang="en-US" sz="2200"/>
              <a:t>Early terminate poor performing training runs. Early termination policies include:</a:t>
            </a:r>
          </a:p>
          <a:p>
            <a:pPr marL="463550" lvl="1">
              <a:spcAft>
                <a:spcPts val="988"/>
              </a:spcAft>
              <a:defRPr/>
            </a:pPr>
            <a:r>
              <a:rPr lang="en-US" sz="1800">
                <a:gradFill>
                  <a:gsLst>
                    <a:gs pos="1250">
                      <a:srgbClr val="1A1A1A"/>
                    </a:gs>
                    <a:gs pos="100000">
                      <a:srgbClr val="1A1A1A"/>
                    </a:gs>
                  </a:gsLst>
                  <a:lin ang="5400000" scaled="0"/>
                </a:gradFill>
                <a:cs typeface="Segoe UI Light" panose="020B0502040204020203" pitchFamily="34" charset="0"/>
              </a:rPr>
              <a:t>Bandit policy</a:t>
            </a:r>
          </a:p>
          <a:p>
            <a:pPr marL="463550" lvl="1">
              <a:spcAft>
                <a:spcPts val="988"/>
              </a:spcAft>
              <a:defRPr/>
            </a:pPr>
            <a:r>
              <a:rPr lang="en-US" sz="1800">
                <a:gradFill>
                  <a:gsLst>
                    <a:gs pos="1250">
                      <a:srgbClr val="1A1A1A"/>
                    </a:gs>
                    <a:gs pos="100000">
                      <a:srgbClr val="1A1A1A"/>
                    </a:gs>
                  </a:gsLst>
                  <a:lin ang="5400000" scaled="0"/>
                </a:gradFill>
                <a:cs typeface="Segoe UI Light" panose="020B0502040204020203" pitchFamily="34" charset="0"/>
              </a:rPr>
              <a:t>Median Stopping policy</a:t>
            </a:r>
          </a:p>
          <a:p>
            <a:pPr marL="463550" lvl="1">
              <a:spcAft>
                <a:spcPts val="988"/>
              </a:spcAft>
              <a:defRPr/>
            </a:pPr>
            <a:r>
              <a:rPr lang="en-US" sz="1800">
                <a:gradFill>
                  <a:gsLst>
                    <a:gs pos="1250">
                      <a:srgbClr val="1A1A1A"/>
                    </a:gs>
                    <a:gs pos="100000">
                      <a:srgbClr val="1A1A1A"/>
                    </a:gs>
                  </a:gsLst>
                  <a:lin ang="5400000" scaled="0"/>
                </a:gradFill>
                <a:cs typeface="Segoe UI Light" panose="020B0502040204020203" pitchFamily="34" charset="0"/>
              </a:rPr>
              <a:t>Truncation Selection policy</a:t>
            </a:r>
          </a:p>
        </p:txBody>
      </p:sp>
      <p:grpSp>
        <p:nvGrpSpPr>
          <p:cNvPr id="5" name="Group 4">
            <a:extLst>
              <a:ext uri="{FF2B5EF4-FFF2-40B4-BE49-F238E27FC236}">
                <a16:creationId xmlns:a16="http://schemas.microsoft.com/office/drawing/2014/main" id="{47026C67-2F69-401D-9796-C26A625003C6}"/>
              </a:ext>
            </a:extLst>
          </p:cNvPr>
          <p:cNvGrpSpPr/>
          <p:nvPr/>
        </p:nvGrpSpPr>
        <p:grpSpPr>
          <a:xfrm>
            <a:off x="5458734" y="2145841"/>
            <a:ext cx="6484790" cy="2968068"/>
            <a:chOff x="5493971" y="1219423"/>
            <a:chExt cx="6484790" cy="2968068"/>
          </a:xfrm>
        </p:grpSpPr>
        <p:pic>
          <p:nvPicPr>
            <p:cNvPr id="3" name="Picture 2" descr="A close up of a map&#10;&#10;Description generated with very high confidence">
              <a:extLst>
                <a:ext uri="{FF2B5EF4-FFF2-40B4-BE49-F238E27FC236}">
                  <a16:creationId xmlns:a16="http://schemas.microsoft.com/office/drawing/2014/main" id="{2312FEC1-DCA4-45E3-AF75-2E85D63F01F0}"/>
                </a:ext>
              </a:extLst>
            </p:cNvPr>
            <p:cNvPicPr>
              <a:picLocks noChangeAspect="1"/>
            </p:cNvPicPr>
            <p:nvPr/>
          </p:nvPicPr>
          <p:blipFill>
            <a:blip r:embed="rId3"/>
            <a:stretch>
              <a:fillRect/>
            </a:stretch>
          </p:blipFill>
          <p:spPr>
            <a:xfrm>
              <a:off x="5493971" y="1219423"/>
              <a:ext cx="6484790" cy="2968068"/>
            </a:xfrm>
            <a:prstGeom prst="rect">
              <a:avLst/>
            </a:prstGeom>
          </p:spPr>
        </p:pic>
        <p:sp>
          <p:nvSpPr>
            <p:cNvPr id="2" name="Oval 1">
              <a:extLst>
                <a:ext uri="{FF2B5EF4-FFF2-40B4-BE49-F238E27FC236}">
                  <a16:creationId xmlns:a16="http://schemas.microsoft.com/office/drawing/2014/main" id="{A49E32B2-EA42-44E5-A217-A4DE006312B3}"/>
                </a:ext>
              </a:extLst>
            </p:cNvPr>
            <p:cNvSpPr/>
            <p:nvPr/>
          </p:nvSpPr>
          <p:spPr bwMode="auto">
            <a:xfrm>
              <a:off x="6583578" y="2221907"/>
              <a:ext cx="415013" cy="1678268"/>
            </a:xfrm>
            <a:prstGeom prst="ellipse">
              <a:avLst/>
            </a:prstGeom>
            <a:noFill/>
            <a:ln w="50800" cmpd="sng">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7" name="Callout: Line with No Border 21">
            <a:extLst>
              <a:ext uri="{FF2B5EF4-FFF2-40B4-BE49-F238E27FC236}">
                <a16:creationId xmlns:a16="http://schemas.microsoft.com/office/drawing/2014/main" id="{F42C879D-D9A1-45F1-A2F0-A57912CA2728}"/>
              </a:ext>
            </a:extLst>
          </p:cNvPr>
          <p:cNvSpPr/>
          <p:nvPr/>
        </p:nvSpPr>
        <p:spPr>
          <a:xfrm>
            <a:off x="8219369" y="3628717"/>
            <a:ext cx="2847279" cy="597319"/>
          </a:xfrm>
          <a:prstGeom prst="callout1">
            <a:avLst>
              <a:gd name="adj1" fmla="val 50269"/>
              <a:gd name="adj2" fmla="val -5653"/>
              <a:gd name="adj3" fmla="val 45912"/>
              <a:gd name="adj4" fmla="val -40999"/>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a:ln>
                  <a:noFill/>
                </a:ln>
                <a:solidFill>
                  <a:srgbClr val="1A1A1A"/>
                </a:solidFill>
                <a:effectLst/>
                <a:uLnTx/>
                <a:uFillTx/>
                <a:latin typeface="Segoe UI"/>
                <a:ea typeface="+mn-ea"/>
                <a:cs typeface="+mn-cs"/>
              </a:rPr>
              <a:t>Early terminate poorly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a:ln>
                  <a:noFill/>
                </a:ln>
                <a:solidFill>
                  <a:srgbClr val="1A1A1A"/>
                </a:solidFill>
                <a:effectLst/>
                <a:uLnTx/>
                <a:uFillTx/>
                <a:latin typeface="Segoe UI"/>
                <a:ea typeface="+mn-ea"/>
                <a:cs typeface="+mn-cs"/>
              </a:rPr>
              <a:t>performing runs</a:t>
            </a:r>
          </a:p>
        </p:txBody>
      </p:sp>
    </p:spTree>
    <p:extLst>
      <p:ext uri="{BB962C8B-B14F-4D97-AF65-F5344CB8AC3E}">
        <p14:creationId xmlns:p14="http://schemas.microsoft.com/office/powerpoint/2010/main" val="157315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p:txBody>
          <a:bodyPr/>
          <a:lstStyle/>
          <a:p>
            <a:r>
              <a:rPr lang="en-US"/>
              <a:t>Model Building</a:t>
            </a:r>
          </a:p>
        </p:txBody>
      </p:sp>
      <p:sp>
        <p:nvSpPr>
          <p:cNvPr id="134" name="Text Placeholder 133">
            <a:extLst>
              <a:ext uri="{FF2B5EF4-FFF2-40B4-BE49-F238E27FC236}">
                <a16:creationId xmlns:a16="http://schemas.microsoft.com/office/drawing/2014/main" id="{9A7F4596-21AD-4B59-80A3-CA46B5C4E446}"/>
              </a:ext>
            </a:extLst>
          </p:cNvPr>
          <p:cNvSpPr>
            <a:spLocks noGrp="1"/>
          </p:cNvSpPr>
          <p:nvPr>
            <p:ph type="body" sz="quarter" idx="12"/>
          </p:nvPr>
        </p:nvSpPr>
        <p:spPr/>
        <p:txBody>
          <a:bodyPr/>
          <a:lstStyle/>
          <a:p>
            <a:r>
              <a:rPr lang="en-US"/>
              <a:t>Requirements</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0"/>
          </p:nvPr>
        </p:nvSpPr>
        <p:spPr>
          <a:xfrm>
            <a:off x="426424" y="1601788"/>
            <a:ext cx="7586360" cy="4164730"/>
          </a:xfrm>
        </p:spPr>
        <p:txBody>
          <a:bodyPr/>
          <a:lstStyle/>
          <a:p>
            <a:r>
              <a:rPr lang="en-US"/>
              <a:t>Choice of algorithms</a:t>
            </a:r>
          </a:p>
          <a:p>
            <a:endParaRPr lang="en-US"/>
          </a:p>
          <a:p>
            <a:r>
              <a:rPr lang="en-US"/>
              <a:t>Choice of language</a:t>
            </a:r>
          </a:p>
          <a:p>
            <a:pPr lvl="1"/>
            <a:r>
              <a:rPr lang="en-US"/>
              <a:t>Python</a:t>
            </a:r>
          </a:p>
          <a:p>
            <a:endParaRPr lang="en-US"/>
          </a:p>
          <a:p>
            <a:r>
              <a:rPr lang="en-US"/>
              <a:t>Choice of development tools</a:t>
            </a:r>
          </a:p>
          <a:p>
            <a:pPr lvl="1"/>
            <a:r>
              <a:rPr lang="en-US"/>
              <a:t>Browser-based, REPL-oriented, notebooks such as </a:t>
            </a:r>
            <a:r>
              <a:rPr lang="en-US" err="1"/>
              <a:t>Jupyter</a:t>
            </a:r>
            <a:r>
              <a:rPr lang="en-US"/>
              <a:t>, PyCharm and Spark Notebooks.</a:t>
            </a:r>
          </a:p>
          <a:p>
            <a:pPr lvl="1"/>
            <a:r>
              <a:rPr lang="en-US"/>
              <a:t>Desktop IDEs such as Visual Studio and R-Studio for R development.</a:t>
            </a:r>
          </a:p>
          <a:p>
            <a:endParaRPr lang="en-US"/>
          </a:p>
          <a:p>
            <a:r>
              <a:rPr lang="en-US"/>
              <a:t>Local Testing</a:t>
            </a:r>
          </a:p>
          <a:p>
            <a:pPr lvl="1"/>
            <a:r>
              <a:rPr lang="en-US"/>
              <a:t>To verify correctness before submitting to a more powerful </a:t>
            </a:r>
            <a:br>
              <a:rPr lang="en-US"/>
            </a:br>
            <a:r>
              <a:rPr lang="en-US"/>
              <a:t>(and expensive) training infrastructure.</a:t>
            </a:r>
          </a:p>
        </p:txBody>
      </p:sp>
      <p:grpSp>
        <p:nvGrpSpPr>
          <p:cNvPr id="15" name="Group 14">
            <a:extLst>
              <a:ext uri="{FF2B5EF4-FFF2-40B4-BE49-F238E27FC236}">
                <a16:creationId xmlns:a16="http://schemas.microsoft.com/office/drawing/2014/main" id="{EE4D7711-26EF-46C8-97C8-175402176563}"/>
              </a:ext>
            </a:extLst>
          </p:cNvPr>
          <p:cNvGrpSpPr/>
          <p:nvPr/>
        </p:nvGrpSpPr>
        <p:grpSpPr>
          <a:xfrm>
            <a:off x="10278448" y="0"/>
            <a:ext cx="756436" cy="6858000"/>
            <a:chOff x="10278448" y="0"/>
            <a:chExt cx="756436" cy="6858000"/>
          </a:xfrm>
        </p:grpSpPr>
        <p:cxnSp>
          <p:nvCxnSpPr>
            <p:cNvPr id="60" name="Straight Connector 59">
              <a:extLst>
                <a:ext uri="{FF2B5EF4-FFF2-40B4-BE49-F238E27FC236}">
                  <a16:creationId xmlns:a16="http://schemas.microsoft.com/office/drawing/2014/main" id="{7381ACB6-72DD-4DC2-BBBB-A551FD9E8FFB}"/>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F00F3C2-75EC-4305-980C-55569401D25C}"/>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8" name="light">
              <a:extLst>
                <a:ext uri="{FF2B5EF4-FFF2-40B4-BE49-F238E27FC236}">
                  <a16:creationId xmlns:a16="http://schemas.microsoft.com/office/drawing/2014/main" id="{6177CC28-9619-40C1-9EA1-5F81D96F34C2}"/>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04" name="Group 103">
            <a:extLst>
              <a:ext uri="{FF2B5EF4-FFF2-40B4-BE49-F238E27FC236}">
                <a16:creationId xmlns:a16="http://schemas.microsoft.com/office/drawing/2014/main" id="{C97B19C6-1830-4205-8D39-1867B8571A45}"/>
              </a:ext>
            </a:extLst>
          </p:cNvPr>
          <p:cNvGrpSpPr/>
          <p:nvPr/>
        </p:nvGrpSpPr>
        <p:grpSpPr>
          <a:xfrm>
            <a:off x="9917941" y="6858000"/>
            <a:ext cx="1477450" cy="6858000"/>
            <a:chOff x="9917941" y="0"/>
            <a:chExt cx="1477450" cy="6858000"/>
          </a:xfrm>
        </p:grpSpPr>
        <p:grpSp>
          <p:nvGrpSpPr>
            <p:cNvPr id="105" name="Group 104">
              <a:extLst>
                <a:ext uri="{FF2B5EF4-FFF2-40B4-BE49-F238E27FC236}">
                  <a16:creationId xmlns:a16="http://schemas.microsoft.com/office/drawing/2014/main" id="{16362C7B-5CD8-4F8D-B307-4D7C4214F57C}"/>
                </a:ext>
              </a:extLst>
            </p:cNvPr>
            <p:cNvGrpSpPr/>
            <p:nvPr/>
          </p:nvGrpSpPr>
          <p:grpSpPr>
            <a:xfrm>
              <a:off x="9917941" y="2697187"/>
              <a:ext cx="1477450" cy="1221346"/>
              <a:chOff x="9524460" y="2632636"/>
              <a:chExt cx="2021177" cy="1670823"/>
            </a:xfrm>
          </p:grpSpPr>
          <p:sp>
            <p:nvSpPr>
              <p:cNvPr id="109" name="gear_3">
                <a:extLst>
                  <a:ext uri="{FF2B5EF4-FFF2-40B4-BE49-F238E27FC236}">
                    <a16:creationId xmlns:a16="http://schemas.microsoft.com/office/drawing/2014/main" id="{8E6B787F-57AB-4B5A-8C66-F60254C263CC}"/>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gear_3">
                <a:extLst>
                  <a:ext uri="{FF2B5EF4-FFF2-40B4-BE49-F238E27FC236}">
                    <a16:creationId xmlns:a16="http://schemas.microsoft.com/office/drawing/2014/main" id="{F1A8915D-B4D9-447B-82F7-C56A9FB42B47}"/>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gear_3">
                <a:extLst>
                  <a:ext uri="{FF2B5EF4-FFF2-40B4-BE49-F238E27FC236}">
                    <a16:creationId xmlns:a16="http://schemas.microsoft.com/office/drawing/2014/main" id="{FC429316-3271-418E-A356-515E3CB8AD68}"/>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06" name="Group 105">
              <a:extLst>
                <a:ext uri="{FF2B5EF4-FFF2-40B4-BE49-F238E27FC236}">
                  <a16:creationId xmlns:a16="http://schemas.microsoft.com/office/drawing/2014/main" id="{94A085D0-7A8A-45F3-8FD0-B840F8AA7769}"/>
                </a:ext>
              </a:extLst>
            </p:cNvPr>
            <p:cNvGrpSpPr/>
            <p:nvPr/>
          </p:nvGrpSpPr>
          <p:grpSpPr>
            <a:xfrm>
              <a:off x="10656666" y="0"/>
              <a:ext cx="0" cy="6858000"/>
              <a:chOff x="10656666" y="0"/>
              <a:chExt cx="0" cy="6858000"/>
            </a:xfrm>
          </p:grpSpPr>
          <p:cxnSp>
            <p:nvCxnSpPr>
              <p:cNvPr id="107" name="Straight Connector 106">
                <a:extLst>
                  <a:ext uri="{FF2B5EF4-FFF2-40B4-BE49-F238E27FC236}">
                    <a16:creationId xmlns:a16="http://schemas.microsoft.com/office/drawing/2014/main" id="{584D161E-E4DA-4209-8C46-5E1EBA09ADFD}"/>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ADB7723-FC2D-4A4D-B89D-2B699E8FE0DF}"/>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2" name="Group 111">
            <a:extLst>
              <a:ext uri="{FF2B5EF4-FFF2-40B4-BE49-F238E27FC236}">
                <a16:creationId xmlns:a16="http://schemas.microsoft.com/office/drawing/2014/main" id="{420A9629-55EA-4500-9025-4A42D223A0C6}"/>
              </a:ext>
            </a:extLst>
          </p:cNvPr>
          <p:cNvGrpSpPr/>
          <p:nvPr/>
        </p:nvGrpSpPr>
        <p:grpSpPr>
          <a:xfrm>
            <a:off x="10266965" y="-6858000"/>
            <a:ext cx="756436" cy="6858000"/>
            <a:chOff x="10266965" y="0"/>
            <a:chExt cx="756436" cy="6858000"/>
          </a:xfrm>
        </p:grpSpPr>
        <p:grpSp>
          <p:nvGrpSpPr>
            <p:cNvPr id="113" name="Group 112">
              <a:extLst>
                <a:ext uri="{FF2B5EF4-FFF2-40B4-BE49-F238E27FC236}">
                  <a16:creationId xmlns:a16="http://schemas.microsoft.com/office/drawing/2014/main" id="{81F6C7D7-370A-4E58-9C41-DE6600947E1A}"/>
                </a:ext>
              </a:extLst>
            </p:cNvPr>
            <p:cNvGrpSpPr/>
            <p:nvPr/>
          </p:nvGrpSpPr>
          <p:grpSpPr>
            <a:xfrm>
              <a:off x="10266965" y="2980825"/>
              <a:ext cx="756436" cy="981120"/>
              <a:chOff x="1538247" y="2582206"/>
              <a:chExt cx="962025" cy="1247775"/>
            </a:xfrm>
            <a:solidFill>
              <a:schemeClr val="tx2"/>
            </a:solidFill>
          </p:grpSpPr>
          <p:sp>
            <p:nvSpPr>
              <p:cNvPr id="116" name="Freeform: Shape 115">
                <a:extLst>
                  <a:ext uri="{FF2B5EF4-FFF2-40B4-BE49-F238E27FC236}">
                    <a16:creationId xmlns:a16="http://schemas.microsoft.com/office/drawing/2014/main" id="{917D868A-F34C-4853-A0B4-F6D9D299ACBA}"/>
                  </a:ext>
                </a:extLst>
              </p:cNvPr>
              <p:cNvSpPr/>
              <p:nvPr/>
            </p:nvSpPr>
            <p:spPr>
              <a:xfrm>
                <a:off x="1538247" y="2582206"/>
                <a:ext cx="962025" cy="1247775"/>
              </a:xfrm>
              <a:custGeom>
                <a:avLst/>
                <a:gdLst>
                  <a:gd name="connsiteX0" fmla="*/ 945435 w 962025"/>
                  <a:gd name="connsiteY0" fmla="*/ 7144 h 1247775"/>
                  <a:gd name="connsiteX1" fmla="*/ 30907 w 962025"/>
                  <a:gd name="connsiteY1" fmla="*/ 7144 h 1247775"/>
                  <a:gd name="connsiteX2" fmla="*/ 21382 w 962025"/>
                  <a:gd name="connsiteY2" fmla="*/ 16669 h 1247775"/>
                  <a:gd name="connsiteX3" fmla="*/ 21382 w 962025"/>
                  <a:gd name="connsiteY3" fmla="*/ 143098 h 1247775"/>
                  <a:gd name="connsiteX4" fmla="*/ 22833 w 962025"/>
                  <a:gd name="connsiteY4" fmla="*/ 148149 h 1247775"/>
                  <a:gd name="connsiteX5" fmla="*/ 361705 w 962025"/>
                  <a:gd name="connsiteY5" fmla="*/ 689902 h 1247775"/>
                  <a:gd name="connsiteX6" fmla="*/ 361705 w 962025"/>
                  <a:gd name="connsiteY6" fmla="*/ 808276 h 1247775"/>
                  <a:gd name="connsiteX7" fmla="*/ 152109 w 962025"/>
                  <a:gd name="connsiteY7" fmla="*/ 808276 h 1247775"/>
                  <a:gd name="connsiteX8" fmla="*/ 102949 w 962025"/>
                  <a:gd name="connsiteY8" fmla="*/ 720019 h 1247775"/>
                  <a:gd name="connsiteX9" fmla="*/ 68979 w 962025"/>
                  <a:gd name="connsiteY9" fmla="*/ 625041 h 1247775"/>
                  <a:gd name="connsiteX10" fmla="*/ 15373 w 962025"/>
                  <a:gd name="connsiteY10" fmla="*/ 678647 h 1247775"/>
                  <a:gd name="connsiteX11" fmla="*/ 86307 w 962025"/>
                  <a:gd name="connsiteY11" fmla="*/ 729300 h 1247775"/>
                  <a:gd name="connsiteX12" fmla="*/ 138184 w 962025"/>
                  <a:gd name="connsiteY12" fmla="*/ 822433 h 1247775"/>
                  <a:gd name="connsiteX13" fmla="*/ 361706 w 962025"/>
                  <a:gd name="connsiteY13" fmla="*/ 827326 h 1247775"/>
                  <a:gd name="connsiteX14" fmla="*/ 361706 w 962025"/>
                  <a:gd name="connsiteY14" fmla="*/ 873328 h 1247775"/>
                  <a:gd name="connsiteX15" fmla="*/ 138184 w 962025"/>
                  <a:gd name="connsiteY15" fmla="*/ 878224 h 1247775"/>
                  <a:gd name="connsiteX16" fmla="*/ 86306 w 962025"/>
                  <a:gd name="connsiteY16" fmla="*/ 971360 h 1247775"/>
                  <a:gd name="connsiteX17" fmla="*/ 15373 w 962025"/>
                  <a:gd name="connsiteY17" fmla="*/ 1022014 h 1247775"/>
                  <a:gd name="connsiteX18" fmla="*/ 68979 w 962025"/>
                  <a:gd name="connsiteY18" fmla="*/ 1075620 h 1247775"/>
                  <a:gd name="connsiteX19" fmla="*/ 102951 w 962025"/>
                  <a:gd name="connsiteY19" fmla="*/ 980637 h 1247775"/>
                  <a:gd name="connsiteX20" fmla="*/ 152109 w 962025"/>
                  <a:gd name="connsiteY20" fmla="*/ 892378 h 1247775"/>
                  <a:gd name="connsiteX21" fmla="*/ 361706 w 962025"/>
                  <a:gd name="connsiteY21" fmla="*/ 892378 h 1247775"/>
                  <a:gd name="connsiteX22" fmla="*/ 361706 w 962025"/>
                  <a:gd name="connsiteY22" fmla="*/ 1173966 h 1247775"/>
                  <a:gd name="connsiteX23" fmla="*/ 39648 w 962025"/>
                  <a:gd name="connsiteY23" fmla="*/ 1173966 h 1247775"/>
                  <a:gd name="connsiteX24" fmla="*/ 75732 w 962025"/>
                  <a:gd name="connsiteY24" fmla="*/ 1124407 h 1247775"/>
                  <a:gd name="connsiteX25" fmla="*/ 62263 w 962025"/>
                  <a:gd name="connsiteY25" fmla="*/ 1124407 h 1247775"/>
                  <a:gd name="connsiteX26" fmla="*/ 7865 w 962025"/>
                  <a:gd name="connsiteY26" fmla="*/ 1179852 h 1247775"/>
                  <a:gd name="connsiteX27" fmla="*/ 9934 w 962025"/>
                  <a:gd name="connsiteY27" fmla="*/ 1190235 h 1247775"/>
                  <a:gd name="connsiteX28" fmla="*/ 68998 w 962025"/>
                  <a:gd name="connsiteY28" fmla="*/ 1245356 h 1247775"/>
                  <a:gd name="connsiteX29" fmla="*/ 75732 w 962025"/>
                  <a:gd name="connsiteY29" fmla="*/ 1229097 h 1247775"/>
                  <a:gd name="connsiteX30" fmla="*/ 39650 w 962025"/>
                  <a:gd name="connsiteY30" fmla="*/ 1193016 h 1247775"/>
                  <a:gd name="connsiteX31" fmla="*/ 371230 w 962025"/>
                  <a:gd name="connsiteY31" fmla="*/ 1193016 h 1247775"/>
                  <a:gd name="connsiteX32" fmla="*/ 380755 w 962025"/>
                  <a:gd name="connsiteY32" fmla="*/ 1183491 h 1247775"/>
                  <a:gd name="connsiteX33" fmla="*/ 380755 w 962025"/>
                  <a:gd name="connsiteY33" fmla="*/ 687167 h 1247775"/>
                  <a:gd name="connsiteX34" fmla="*/ 379304 w 962025"/>
                  <a:gd name="connsiteY34" fmla="*/ 682116 h 1247775"/>
                  <a:gd name="connsiteX35" fmla="*/ 40432 w 962025"/>
                  <a:gd name="connsiteY35" fmla="*/ 140363 h 1247775"/>
                  <a:gd name="connsiteX36" fmla="*/ 40432 w 962025"/>
                  <a:gd name="connsiteY36" fmla="*/ 26194 h 1247775"/>
                  <a:gd name="connsiteX37" fmla="*/ 935910 w 962025"/>
                  <a:gd name="connsiteY37" fmla="*/ 26194 h 1247775"/>
                  <a:gd name="connsiteX38" fmla="*/ 935910 w 962025"/>
                  <a:gd name="connsiteY38" fmla="*/ 140234 h 1247775"/>
                  <a:gd name="connsiteX39" fmla="*/ 577414 w 962025"/>
                  <a:gd name="connsiteY39" fmla="*/ 681912 h 1247775"/>
                  <a:gd name="connsiteX40" fmla="*/ 575832 w 962025"/>
                  <a:gd name="connsiteY40" fmla="*/ 687168 h 1247775"/>
                  <a:gd name="connsiteX41" fmla="*/ 575832 w 962025"/>
                  <a:gd name="connsiteY41" fmla="*/ 1183491 h 1247775"/>
                  <a:gd name="connsiteX42" fmla="*/ 585357 w 962025"/>
                  <a:gd name="connsiteY42" fmla="*/ 1193016 h 1247775"/>
                  <a:gd name="connsiteX43" fmla="*/ 916107 w 962025"/>
                  <a:gd name="connsiteY43" fmla="*/ 1193016 h 1247775"/>
                  <a:gd name="connsiteX44" fmla="*/ 880017 w 962025"/>
                  <a:gd name="connsiteY44" fmla="*/ 1242565 h 1247775"/>
                  <a:gd name="connsiteX45" fmla="*/ 893485 w 962025"/>
                  <a:gd name="connsiteY45" fmla="*/ 1242565 h 1247775"/>
                  <a:gd name="connsiteX46" fmla="*/ 945825 w 962025"/>
                  <a:gd name="connsiteY46" fmla="*/ 1176738 h 1247775"/>
                  <a:gd name="connsiteX47" fmla="*/ 880017 w 962025"/>
                  <a:gd name="connsiteY47" fmla="*/ 1124407 h 1247775"/>
                  <a:gd name="connsiteX48" fmla="*/ 916107 w 962025"/>
                  <a:gd name="connsiteY48" fmla="*/ 1173966 h 1247775"/>
                  <a:gd name="connsiteX49" fmla="*/ 594881 w 962025"/>
                  <a:gd name="connsiteY49" fmla="*/ 1173966 h 1247775"/>
                  <a:gd name="connsiteX50" fmla="*/ 594881 w 962025"/>
                  <a:gd name="connsiteY50" fmla="*/ 892378 h 1247775"/>
                  <a:gd name="connsiteX51" fmla="*/ 804274 w 962025"/>
                  <a:gd name="connsiteY51" fmla="*/ 892378 h 1247775"/>
                  <a:gd name="connsiteX52" fmla="*/ 853433 w 962025"/>
                  <a:gd name="connsiteY52" fmla="*/ 980646 h 1247775"/>
                  <a:gd name="connsiteX53" fmla="*/ 887408 w 962025"/>
                  <a:gd name="connsiteY53" fmla="*/ 1075620 h 1247775"/>
                  <a:gd name="connsiteX54" fmla="*/ 941006 w 962025"/>
                  <a:gd name="connsiteY54" fmla="*/ 1022014 h 1247775"/>
                  <a:gd name="connsiteX55" fmla="*/ 870073 w 962025"/>
                  <a:gd name="connsiteY55" fmla="*/ 971360 h 1247775"/>
                  <a:gd name="connsiteX56" fmla="*/ 809875 w 962025"/>
                  <a:gd name="connsiteY56" fmla="*/ 873328 h 1247775"/>
                  <a:gd name="connsiteX57" fmla="*/ 594881 w 962025"/>
                  <a:gd name="connsiteY57" fmla="*/ 873328 h 1247775"/>
                  <a:gd name="connsiteX58" fmla="*/ 594881 w 962025"/>
                  <a:gd name="connsiteY58" fmla="*/ 827326 h 1247775"/>
                  <a:gd name="connsiteX59" fmla="*/ 818200 w 962025"/>
                  <a:gd name="connsiteY59" fmla="*/ 822433 h 1247775"/>
                  <a:gd name="connsiteX60" fmla="*/ 870073 w 962025"/>
                  <a:gd name="connsiteY60" fmla="*/ 729297 h 1247775"/>
                  <a:gd name="connsiteX61" fmla="*/ 941006 w 962025"/>
                  <a:gd name="connsiteY61" fmla="*/ 678647 h 1247775"/>
                  <a:gd name="connsiteX62" fmla="*/ 887408 w 962025"/>
                  <a:gd name="connsiteY62" fmla="*/ 625041 h 1247775"/>
                  <a:gd name="connsiteX63" fmla="*/ 833802 w 962025"/>
                  <a:gd name="connsiteY63" fmla="*/ 678647 h 1247775"/>
                  <a:gd name="connsiteX64" fmla="*/ 853433 w 962025"/>
                  <a:gd name="connsiteY64" fmla="*/ 720028 h 1247775"/>
                  <a:gd name="connsiteX65" fmla="*/ 804274 w 962025"/>
                  <a:gd name="connsiteY65" fmla="*/ 808276 h 1247775"/>
                  <a:gd name="connsiteX66" fmla="*/ 594881 w 962025"/>
                  <a:gd name="connsiteY66" fmla="*/ 808276 h 1247775"/>
                  <a:gd name="connsiteX67" fmla="*/ 594881 w 962025"/>
                  <a:gd name="connsiteY67" fmla="*/ 690032 h 1247775"/>
                  <a:gd name="connsiteX68" fmla="*/ 953379 w 962025"/>
                  <a:gd name="connsiteY68" fmla="*/ 148354 h 1247775"/>
                  <a:gd name="connsiteX69" fmla="*/ 954960 w 962025"/>
                  <a:gd name="connsiteY69" fmla="*/ 143098 h 1247775"/>
                  <a:gd name="connsiteX70" fmla="*/ 954960 w 962025"/>
                  <a:gd name="connsiteY70" fmla="*/ 16669 h 1247775"/>
                  <a:gd name="connsiteX71" fmla="*/ 945435 w 962025"/>
                  <a:gd name="connsiteY71" fmla="*/ 7144 h 1247775"/>
                  <a:gd name="connsiteX72" fmla="*/ 34423 w 962025"/>
                  <a:gd name="connsiteY72" fmla="*/ 678647 h 1247775"/>
                  <a:gd name="connsiteX73" fmla="*/ 68979 w 962025"/>
                  <a:gd name="connsiteY73" fmla="*/ 644091 h 1247775"/>
                  <a:gd name="connsiteX74" fmla="*/ 68979 w 962025"/>
                  <a:gd name="connsiteY74" fmla="*/ 713202 h 1247775"/>
                  <a:gd name="connsiteX75" fmla="*/ 34423 w 962025"/>
                  <a:gd name="connsiteY75" fmla="*/ 678647 h 1247775"/>
                  <a:gd name="connsiteX76" fmla="*/ 68979 w 962025"/>
                  <a:gd name="connsiteY76" fmla="*/ 1056570 h 1247775"/>
                  <a:gd name="connsiteX77" fmla="*/ 34423 w 962025"/>
                  <a:gd name="connsiteY77" fmla="*/ 1022014 h 1247775"/>
                  <a:gd name="connsiteX78" fmla="*/ 103526 w 962025"/>
                  <a:gd name="connsiteY78" fmla="*/ 1022014 h 1247775"/>
                  <a:gd name="connsiteX79" fmla="*/ 68979 w 962025"/>
                  <a:gd name="connsiteY79" fmla="*/ 1056570 h 1247775"/>
                  <a:gd name="connsiteX80" fmla="*/ 921956 w 962025"/>
                  <a:gd name="connsiteY80" fmla="*/ 1022014 h 1247775"/>
                  <a:gd name="connsiteX81" fmla="*/ 887408 w 962025"/>
                  <a:gd name="connsiteY81" fmla="*/ 1056570 h 1247775"/>
                  <a:gd name="connsiteX82" fmla="*/ 852852 w 962025"/>
                  <a:gd name="connsiteY82" fmla="*/ 1022014 h 1247775"/>
                  <a:gd name="connsiteX83" fmla="*/ 921956 w 962025"/>
                  <a:gd name="connsiteY83" fmla="*/ 1022014 h 1247775"/>
                  <a:gd name="connsiteX84" fmla="*/ 887408 w 962025"/>
                  <a:gd name="connsiteY84" fmla="*/ 644090 h 1247775"/>
                  <a:gd name="connsiteX85" fmla="*/ 921956 w 962025"/>
                  <a:gd name="connsiteY85" fmla="*/ 678646 h 1247775"/>
                  <a:gd name="connsiteX86" fmla="*/ 852852 w 962025"/>
                  <a:gd name="connsiteY86" fmla="*/ 678646 h 1247775"/>
                  <a:gd name="connsiteX87" fmla="*/ 887408 w 962025"/>
                  <a:gd name="connsiteY87" fmla="*/ 644090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962025" h="1247775">
                    <a:moveTo>
                      <a:pt x="945435" y="7144"/>
                    </a:moveTo>
                    <a:lnTo>
                      <a:pt x="30907" y="7144"/>
                    </a:lnTo>
                    <a:cubicBezTo>
                      <a:pt x="25643" y="7144"/>
                      <a:pt x="21382" y="11404"/>
                      <a:pt x="21382" y="16669"/>
                    </a:cubicBezTo>
                    <a:lnTo>
                      <a:pt x="21382" y="143098"/>
                    </a:lnTo>
                    <a:cubicBezTo>
                      <a:pt x="21382" y="144884"/>
                      <a:pt x="21884" y="146633"/>
                      <a:pt x="22833" y="148149"/>
                    </a:cubicBezTo>
                    <a:lnTo>
                      <a:pt x="361705" y="689902"/>
                    </a:lnTo>
                    <a:lnTo>
                      <a:pt x="361705" y="808276"/>
                    </a:lnTo>
                    <a:lnTo>
                      <a:pt x="152109" y="808276"/>
                    </a:lnTo>
                    <a:lnTo>
                      <a:pt x="102949" y="720019"/>
                    </a:lnTo>
                    <a:cubicBezTo>
                      <a:pt x="141732" y="688151"/>
                      <a:pt x="119193" y="625041"/>
                      <a:pt x="68979" y="625041"/>
                    </a:cubicBezTo>
                    <a:cubicBezTo>
                      <a:pt x="39418" y="625041"/>
                      <a:pt x="15373" y="649086"/>
                      <a:pt x="15373" y="678647"/>
                    </a:cubicBezTo>
                    <a:cubicBezTo>
                      <a:pt x="15373" y="714593"/>
                      <a:pt x="50683" y="741412"/>
                      <a:pt x="86307" y="729300"/>
                    </a:cubicBezTo>
                    <a:lnTo>
                      <a:pt x="138184" y="822433"/>
                    </a:lnTo>
                    <a:cubicBezTo>
                      <a:pt x="143365" y="831735"/>
                      <a:pt x="142712" y="825480"/>
                      <a:pt x="361706" y="827326"/>
                    </a:cubicBezTo>
                    <a:lnTo>
                      <a:pt x="361706" y="873328"/>
                    </a:lnTo>
                    <a:cubicBezTo>
                      <a:pt x="142768" y="875176"/>
                      <a:pt x="143374" y="868909"/>
                      <a:pt x="138184" y="878224"/>
                    </a:cubicBezTo>
                    <a:lnTo>
                      <a:pt x="86306" y="971360"/>
                    </a:lnTo>
                    <a:cubicBezTo>
                      <a:pt x="50749" y="959263"/>
                      <a:pt x="15373" y="985999"/>
                      <a:pt x="15373" y="1022014"/>
                    </a:cubicBezTo>
                    <a:cubicBezTo>
                      <a:pt x="15373" y="1051570"/>
                      <a:pt x="39418" y="1075620"/>
                      <a:pt x="68979" y="1075620"/>
                    </a:cubicBezTo>
                    <a:cubicBezTo>
                      <a:pt x="119173" y="1075620"/>
                      <a:pt x="141742" y="1012508"/>
                      <a:pt x="102951" y="980637"/>
                    </a:cubicBezTo>
                    <a:lnTo>
                      <a:pt x="152109" y="892378"/>
                    </a:lnTo>
                    <a:lnTo>
                      <a:pt x="361706" y="892378"/>
                    </a:lnTo>
                    <a:lnTo>
                      <a:pt x="361706" y="1173966"/>
                    </a:lnTo>
                    <a:lnTo>
                      <a:pt x="39648" y="1173966"/>
                    </a:lnTo>
                    <a:cubicBezTo>
                      <a:pt x="64093" y="1145820"/>
                      <a:pt x="87129" y="1135799"/>
                      <a:pt x="75732" y="1124407"/>
                    </a:cubicBezTo>
                    <a:cubicBezTo>
                      <a:pt x="72011" y="1120683"/>
                      <a:pt x="65984" y="1120683"/>
                      <a:pt x="62263" y="1124407"/>
                    </a:cubicBezTo>
                    <a:cubicBezTo>
                      <a:pt x="8044" y="1178986"/>
                      <a:pt x="9214" y="1176595"/>
                      <a:pt x="7865" y="1179852"/>
                    </a:cubicBezTo>
                    <a:cubicBezTo>
                      <a:pt x="6374" y="1183453"/>
                      <a:pt x="7258" y="1187568"/>
                      <a:pt x="9934" y="1190235"/>
                    </a:cubicBezTo>
                    <a:cubicBezTo>
                      <a:pt x="64464" y="1243317"/>
                      <a:pt x="61942" y="1245356"/>
                      <a:pt x="68998" y="1245356"/>
                    </a:cubicBezTo>
                    <a:cubicBezTo>
                      <a:pt x="77391" y="1245356"/>
                      <a:pt x="81764" y="1235126"/>
                      <a:pt x="75732" y="1229097"/>
                    </a:cubicBezTo>
                    <a:lnTo>
                      <a:pt x="39650" y="1193016"/>
                    </a:lnTo>
                    <a:lnTo>
                      <a:pt x="371230" y="1193016"/>
                    </a:lnTo>
                    <a:cubicBezTo>
                      <a:pt x="376495" y="1193016"/>
                      <a:pt x="380755" y="1188758"/>
                      <a:pt x="380755" y="1183491"/>
                    </a:cubicBezTo>
                    <a:lnTo>
                      <a:pt x="380755" y="687167"/>
                    </a:lnTo>
                    <a:cubicBezTo>
                      <a:pt x="380755" y="685381"/>
                      <a:pt x="380253" y="683632"/>
                      <a:pt x="379304" y="682116"/>
                    </a:cubicBezTo>
                    <a:lnTo>
                      <a:pt x="40432" y="140363"/>
                    </a:lnTo>
                    <a:lnTo>
                      <a:pt x="40432" y="26194"/>
                    </a:lnTo>
                    <a:lnTo>
                      <a:pt x="935910" y="26194"/>
                    </a:lnTo>
                    <a:lnTo>
                      <a:pt x="935910" y="140234"/>
                    </a:lnTo>
                    <a:lnTo>
                      <a:pt x="577414" y="681912"/>
                    </a:lnTo>
                    <a:cubicBezTo>
                      <a:pt x="576381" y="683465"/>
                      <a:pt x="575832" y="685298"/>
                      <a:pt x="575832" y="687168"/>
                    </a:cubicBezTo>
                    <a:lnTo>
                      <a:pt x="575832" y="1183491"/>
                    </a:lnTo>
                    <a:cubicBezTo>
                      <a:pt x="575832" y="1188758"/>
                      <a:pt x="580093" y="1193016"/>
                      <a:pt x="585357" y="1193016"/>
                    </a:cubicBezTo>
                    <a:lnTo>
                      <a:pt x="916107" y="1193016"/>
                    </a:lnTo>
                    <a:cubicBezTo>
                      <a:pt x="891657" y="1221172"/>
                      <a:pt x="868625" y="1231173"/>
                      <a:pt x="880017" y="1242565"/>
                    </a:cubicBezTo>
                    <a:cubicBezTo>
                      <a:pt x="883741" y="1246289"/>
                      <a:pt x="889771" y="1246289"/>
                      <a:pt x="893485" y="1242565"/>
                    </a:cubicBezTo>
                    <a:cubicBezTo>
                      <a:pt x="944368" y="1191377"/>
                      <a:pt x="955160" y="1186053"/>
                      <a:pt x="945825" y="1176738"/>
                    </a:cubicBezTo>
                    <a:cubicBezTo>
                      <a:pt x="901010" y="1136275"/>
                      <a:pt x="891790" y="1112634"/>
                      <a:pt x="880017" y="1124407"/>
                    </a:cubicBezTo>
                    <a:cubicBezTo>
                      <a:pt x="868587" y="1135828"/>
                      <a:pt x="891885" y="1146067"/>
                      <a:pt x="916107" y="1173966"/>
                    </a:cubicBezTo>
                    <a:lnTo>
                      <a:pt x="594881" y="1173966"/>
                    </a:lnTo>
                    <a:lnTo>
                      <a:pt x="594881" y="892378"/>
                    </a:lnTo>
                    <a:lnTo>
                      <a:pt x="804274" y="892378"/>
                    </a:lnTo>
                    <a:lnTo>
                      <a:pt x="853433" y="980646"/>
                    </a:lnTo>
                    <a:cubicBezTo>
                      <a:pt x="814647" y="1012508"/>
                      <a:pt x="837193" y="1075620"/>
                      <a:pt x="887408" y="1075620"/>
                    </a:cubicBezTo>
                    <a:cubicBezTo>
                      <a:pt x="916965" y="1075620"/>
                      <a:pt x="941006" y="1051570"/>
                      <a:pt x="941006" y="1022014"/>
                    </a:cubicBezTo>
                    <a:cubicBezTo>
                      <a:pt x="941006" y="986057"/>
                      <a:pt x="905706" y="959253"/>
                      <a:pt x="870073" y="971360"/>
                    </a:cubicBezTo>
                    <a:cubicBezTo>
                      <a:pt x="816428" y="878700"/>
                      <a:pt x="820000" y="873328"/>
                      <a:pt x="809875" y="873328"/>
                    </a:cubicBezTo>
                    <a:lnTo>
                      <a:pt x="594881" y="873328"/>
                    </a:lnTo>
                    <a:lnTo>
                      <a:pt x="594881" y="827326"/>
                    </a:lnTo>
                    <a:cubicBezTo>
                      <a:pt x="813590" y="825481"/>
                      <a:pt x="813009" y="831752"/>
                      <a:pt x="818200" y="822433"/>
                    </a:cubicBezTo>
                    <a:lnTo>
                      <a:pt x="870073" y="729297"/>
                    </a:lnTo>
                    <a:cubicBezTo>
                      <a:pt x="905716" y="741408"/>
                      <a:pt x="941006" y="714590"/>
                      <a:pt x="941006" y="678647"/>
                    </a:cubicBezTo>
                    <a:cubicBezTo>
                      <a:pt x="941006" y="649086"/>
                      <a:pt x="916965" y="625041"/>
                      <a:pt x="887408" y="625041"/>
                    </a:cubicBezTo>
                    <a:cubicBezTo>
                      <a:pt x="857852" y="625041"/>
                      <a:pt x="833802" y="649086"/>
                      <a:pt x="833802" y="678647"/>
                    </a:cubicBezTo>
                    <a:cubicBezTo>
                      <a:pt x="833802" y="694885"/>
                      <a:pt x="841193" y="709982"/>
                      <a:pt x="853433" y="720028"/>
                    </a:cubicBezTo>
                    <a:lnTo>
                      <a:pt x="804274" y="808276"/>
                    </a:lnTo>
                    <a:lnTo>
                      <a:pt x="594881" y="808276"/>
                    </a:lnTo>
                    <a:lnTo>
                      <a:pt x="594881" y="690032"/>
                    </a:lnTo>
                    <a:lnTo>
                      <a:pt x="953379" y="148354"/>
                    </a:lnTo>
                    <a:cubicBezTo>
                      <a:pt x="954417" y="146800"/>
                      <a:pt x="954960" y="144968"/>
                      <a:pt x="954960" y="143098"/>
                    </a:cubicBezTo>
                    <a:lnTo>
                      <a:pt x="954960" y="16669"/>
                    </a:lnTo>
                    <a:cubicBezTo>
                      <a:pt x="954960" y="11403"/>
                      <a:pt x="950702" y="7144"/>
                      <a:pt x="945435" y="7144"/>
                    </a:cubicBezTo>
                    <a:close/>
                    <a:moveTo>
                      <a:pt x="34423" y="678647"/>
                    </a:moveTo>
                    <a:cubicBezTo>
                      <a:pt x="34423" y="659597"/>
                      <a:pt x="49929" y="644091"/>
                      <a:pt x="68979" y="644091"/>
                    </a:cubicBezTo>
                    <a:cubicBezTo>
                      <a:pt x="114332" y="644091"/>
                      <a:pt x="114887" y="713202"/>
                      <a:pt x="68979" y="713202"/>
                    </a:cubicBezTo>
                    <a:cubicBezTo>
                      <a:pt x="49929" y="713202"/>
                      <a:pt x="34423" y="697697"/>
                      <a:pt x="34423" y="678647"/>
                    </a:cubicBezTo>
                    <a:close/>
                    <a:moveTo>
                      <a:pt x="68979" y="1056570"/>
                    </a:moveTo>
                    <a:cubicBezTo>
                      <a:pt x="49929" y="1056570"/>
                      <a:pt x="34423" y="1041064"/>
                      <a:pt x="34423" y="1022014"/>
                    </a:cubicBezTo>
                    <a:cubicBezTo>
                      <a:pt x="34423" y="976084"/>
                      <a:pt x="103526" y="976389"/>
                      <a:pt x="103526" y="1022014"/>
                    </a:cubicBezTo>
                    <a:cubicBezTo>
                      <a:pt x="103526" y="1041064"/>
                      <a:pt x="88029" y="1056570"/>
                      <a:pt x="68979" y="1056570"/>
                    </a:cubicBezTo>
                    <a:close/>
                    <a:moveTo>
                      <a:pt x="921956" y="1022014"/>
                    </a:moveTo>
                    <a:cubicBezTo>
                      <a:pt x="921956" y="1041064"/>
                      <a:pt x="906458" y="1056570"/>
                      <a:pt x="887408" y="1056570"/>
                    </a:cubicBezTo>
                    <a:cubicBezTo>
                      <a:pt x="868358" y="1056570"/>
                      <a:pt x="852852" y="1041064"/>
                      <a:pt x="852852" y="1022014"/>
                    </a:cubicBezTo>
                    <a:cubicBezTo>
                      <a:pt x="852861" y="976398"/>
                      <a:pt x="921956" y="976065"/>
                      <a:pt x="921956" y="1022014"/>
                    </a:cubicBezTo>
                    <a:close/>
                    <a:moveTo>
                      <a:pt x="887408" y="644090"/>
                    </a:moveTo>
                    <a:cubicBezTo>
                      <a:pt x="906458" y="644090"/>
                      <a:pt x="921956" y="659596"/>
                      <a:pt x="921956" y="678646"/>
                    </a:cubicBezTo>
                    <a:cubicBezTo>
                      <a:pt x="921956" y="724371"/>
                      <a:pt x="852852" y="723981"/>
                      <a:pt x="852852" y="678646"/>
                    </a:cubicBezTo>
                    <a:cubicBezTo>
                      <a:pt x="852861" y="659597"/>
                      <a:pt x="868358" y="644090"/>
                      <a:pt x="887408" y="644090"/>
                    </a:cubicBezTo>
                    <a:close/>
                  </a:path>
                </a:pathLst>
              </a:custGeom>
              <a:grpFill/>
              <a:ln w="317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AB2156E-C2DC-46E9-B139-7EA6DA4112CB}"/>
                  </a:ext>
                </a:extLst>
              </p:cNvPr>
              <p:cNvSpPr/>
              <p:nvPr/>
            </p:nvSpPr>
            <p:spPr>
              <a:xfrm>
                <a:off x="1894129" y="3035648"/>
                <a:ext cx="104775" cy="104775"/>
              </a:xfrm>
              <a:custGeom>
                <a:avLst/>
                <a:gdLst>
                  <a:gd name="connsiteX0" fmla="*/ 16669 w 104775"/>
                  <a:gd name="connsiteY0" fmla="*/ 102524 h 104775"/>
                  <a:gd name="connsiteX1" fmla="*/ 93009 w 104775"/>
                  <a:gd name="connsiteY1" fmla="*/ 102524 h 104775"/>
                  <a:gd name="connsiteX2" fmla="*/ 102534 w 104775"/>
                  <a:gd name="connsiteY2" fmla="*/ 92999 h 104775"/>
                  <a:gd name="connsiteX3" fmla="*/ 102534 w 104775"/>
                  <a:gd name="connsiteY3" fmla="*/ 16669 h 104775"/>
                  <a:gd name="connsiteX4" fmla="*/ 9300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4 w 104775"/>
                  <a:gd name="connsiteY10" fmla="*/ 26194 h 104775"/>
                  <a:gd name="connsiteX11" fmla="*/ 8348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9" y="102524"/>
                    </a:lnTo>
                    <a:cubicBezTo>
                      <a:pt x="98273" y="102524"/>
                      <a:pt x="102534" y="98264"/>
                      <a:pt x="102534" y="92999"/>
                    </a:cubicBezTo>
                    <a:lnTo>
                      <a:pt x="102534" y="16669"/>
                    </a:lnTo>
                    <a:cubicBezTo>
                      <a:pt x="102534" y="11404"/>
                      <a:pt x="98273" y="7144"/>
                      <a:pt x="93009" y="7144"/>
                    </a:cubicBezTo>
                    <a:lnTo>
                      <a:pt x="16669" y="7144"/>
                    </a:lnTo>
                    <a:cubicBezTo>
                      <a:pt x="11404" y="7144"/>
                      <a:pt x="7144" y="11404"/>
                      <a:pt x="7144" y="16669"/>
                    </a:cubicBezTo>
                    <a:lnTo>
                      <a:pt x="7144" y="92999"/>
                    </a:lnTo>
                    <a:cubicBezTo>
                      <a:pt x="7144" y="98264"/>
                      <a:pt x="11404" y="102524"/>
                      <a:pt x="16669" y="102524"/>
                    </a:cubicBezTo>
                    <a:close/>
                    <a:moveTo>
                      <a:pt x="26194" y="26194"/>
                    </a:moveTo>
                    <a:lnTo>
                      <a:pt x="83484" y="26194"/>
                    </a:lnTo>
                    <a:lnTo>
                      <a:pt x="8348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69C7F4E-690F-4E57-9D3B-4A4671A37247}"/>
                  </a:ext>
                </a:extLst>
              </p:cNvPr>
              <p:cNvSpPr/>
              <p:nvPr/>
            </p:nvSpPr>
            <p:spPr>
              <a:xfrm>
                <a:off x="1959279" y="3163501"/>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3009 h 104775"/>
                  <a:gd name="connsiteX4" fmla="*/ 16669 w 104775"/>
                  <a:gd name="connsiteY4" fmla="*/ 102534 h 104775"/>
                  <a:gd name="connsiteX5" fmla="*/ 92999 w 104775"/>
                  <a:gd name="connsiteY5" fmla="*/ 102534 h 104775"/>
                  <a:gd name="connsiteX6" fmla="*/ 102524 w 104775"/>
                  <a:gd name="connsiteY6" fmla="*/ 93009 h 104775"/>
                  <a:gd name="connsiteX7" fmla="*/ 102524 w 104775"/>
                  <a:gd name="connsiteY7" fmla="*/ 16669 h 104775"/>
                  <a:gd name="connsiteX8" fmla="*/ 92999 w 104775"/>
                  <a:gd name="connsiteY8" fmla="*/ 7144 h 104775"/>
                  <a:gd name="connsiteX9" fmla="*/ 83474 w 104775"/>
                  <a:gd name="connsiteY9" fmla="*/ 83483 h 104775"/>
                  <a:gd name="connsiteX10" fmla="*/ 26194 w 104775"/>
                  <a:gd name="connsiteY10" fmla="*/ 83483 h 104775"/>
                  <a:gd name="connsiteX11" fmla="*/ 26194 w 104775"/>
                  <a:gd name="connsiteY11" fmla="*/ 26194 h 104775"/>
                  <a:gd name="connsiteX12" fmla="*/ 83474 w 104775"/>
                  <a:gd name="connsiteY12" fmla="*/ 26194 h 104775"/>
                  <a:gd name="connsiteX13" fmla="*/ 83474 w 104775"/>
                  <a:gd name="connsiteY13" fmla="*/ 8348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3009"/>
                    </a:lnTo>
                    <a:cubicBezTo>
                      <a:pt x="7144" y="98273"/>
                      <a:pt x="11404" y="102534"/>
                      <a:pt x="16669" y="102534"/>
                    </a:cubicBezTo>
                    <a:lnTo>
                      <a:pt x="92999" y="102534"/>
                    </a:lnTo>
                    <a:cubicBezTo>
                      <a:pt x="98264" y="102534"/>
                      <a:pt x="102524" y="98273"/>
                      <a:pt x="102524" y="93009"/>
                    </a:cubicBezTo>
                    <a:lnTo>
                      <a:pt x="102524" y="16669"/>
                    </a:lnTo>
                    <a:cubicBezTo>
                      <a:pt x="102524" y="11403"/>
                      <a:pt x="98264" y="7144"/>
                      <a:pt x="92999" y="7144"/>
                    </a:cubicBezTo>
                    <a:close/>
                    <a:moveTo>
                      <a:pt x="83474" y="83483"/>
                    </a:moveTo>
                    <a:lnTo>
                      <a:pt x="26194" y="83483"/>
                    </a:lnTo>
                    <a:lnTo>
                      <a:pt x="26194" y="26194"/>
                    </a:lnTo>
                    <a:lnTo>
                      <a:pt x="83474" y="26194"/>
                    </a:lnTo>
                    <a:lnTo>
                      <a:pt x="83474" y="83483"/>
                    </a:lnTo>
                    <a:close/>
                  </a:path>
                </a:pathLst>
              </a:custGeom>
              <a:grpFill/>
              <a:ln w="317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0C92ABE-7650-4498-9466-84A5E65735C7}"/>
                  </a:ext>
                </a:extLst>
              </p:cNvPr>
              <p:cNvSpPr/>
              <p:nvPr/>
            </p:nvSpPr>
            <p:spPr>
              <a:xfrm>
                <a:off x="1961706" y="2651978"/>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999 w 104775"/>
                  <a:gd name="connsiteY5" fmla="*/ 102524 h 104775"/>
                  <a:gd name="connsiteX6" fmla="*/ 102524 w 104775"/>
                  <a:gd name="connsiteY6" fmla="*/ 92999 h 104775"/>
                  <a:gd name="connsiteX7" fmla="*/ 102524 w 104775"/>
                  <a:gd name="connsiteY7" fmla="*/ 16669 h 104775"/>
                  <a:gd name="connsiteX8" fmla="*/ 92999 w 104775"/>
                  <a:gd name="connsiteY8" fmla="*/ 7144 h 104775"/>
                  <a:gd name="connsiteX9" fmla="*/ 83474 w 104775"/>
                  <a:gd name="connsiteY9" fmla="*/ 83474 h 104775"/>
                  <a:gd name="connsiteX10" fmla="*/ 26194 w 104775"/>
                  <a:gd name="connsiteY10" fmla="*/ 83474 h 104775"/>
                  <a:gd name="connsiteX11" fmla="*/ 26194 w 104775"/>
                  <a:gd name="connsiteY11" fmla="*/ 26194 h 104775"/>
                  <a:gd name="connsiteX12" fmla="*/ 83474 w 104775"/>
                  <a:gd name="connsiteY12" fmla="*/ 26194 h 104775"/>
                  <a:gd name="connsiteX13" fmla="*/ 83474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5" y="7144"/>
                      <a:pt x="92999" y="7144"/>
                    </a:cubicBezTo>
                    <a:close/>
                    <a:moveTo>
                      <a:pt x="83474" y="83474"/>
                    </a:moveTo>
                    <a:lnTo>
                      <a:pt x="26194" y="83474"/>
                    </a:lnTo>
                    <a:lnTo>
                      <a:pt x="26194" y="26194"/>
                    </a:lnTo>
                    <a:lnTo>
                      <a:pt x="83474" y="26194"/>
                    </a:lnTo>
                    <a:lnTo>
                      <a:pt x="83474" y="83474"/>
                    </a:lnTo>
                    <a:close/>
                  </a:path>
                </a:pathLst>
              </a:custGeom>
              <a:grpFill/>
              <a:ln w="317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04DE3C9-EE5E-4489-B6B7-1450AFCDCB6B}"/>
                  </a:ext>
                </a:extLst>
              </p:cNvPr>
              <p:cNvSpPr/>
              <p:nvPr/>
            </p:nvSpPr>
            <p:spPr>
              <a:xfrm>
                <a:off x="2040884" y="3035648"/>
                <a:ext cx="104775" cy="104775"/>
              </a:xfrm>
              <a:custGeom>
                <a:avLst/>
                <a:gdLst>
                  <a:gd name="connsiteX0" fmla="*/ 16669 w 104775"/>
                  <a:gd name="connsiteY0" fmla="*/ 102524 h 104775"/>
                  <a:gd name="connsiteX1" fmla="*/ 93008 w 104775"/>
                  <a:gd name="connsiteY1" fmla="*/ 102524 h 104775"/>
                  <a:gd name="connsiteX2" fmla="*/ 102533 w 104775"/>
                  <a:gd name="connsiteY2" fmla="*/ 92999 h 104775"/>
                  <a:gd name="connsiteX3" fmla="*/ 102533 w 104775"/>
                  <a:gd name="connsiteY3" fmla="*/ 16669 h 104775"/>
                  <a:gd name="connsiteX4" fmla="*/ 93008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3 w 104775"/>
                  <a:gd name="connsiteY10" fmla="*/ 26194 h 104775"/>
                  <a:gd name="connsiteX11" fmla="*/ 83483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8" y="102524"/>
                    </a:lnTo>
                    <a:cubicBezTo>
                      <a:pt x="98273" y="102524"/>
                      <a:pt x="102533" y="98264"/>
                      <a:pt x="102533" y="92999"/>
                    </a:cubicBezTo>
                    <a:lnTo>
                      <a:pt x="102533" y="16669"/>
                    </a:lnTo>
                    <a:cubicBezTo>
                      <a:pt x="102533" y="11404"/>
                      <a:pt x="98273" y="7144"/>
                      <a:pt x="93008" y="7144"/>
                    </a:cubicBezTo>
                    <a:lnTo>
                      <a:pt x="16669" y="7144"/>
                    </a:lnTo>
                    <a:cubicBezTo>
                      <a:pt x="11404" y="7144"/>
                      <a:pt x="7144" y="11404"/>
                      <a:pt x="7144" y="16669"/>
                    </a:cubicBezTo>
                    <a:lnTo>
                      <a:pt x="7144" y="92999"/>
                    </a:lnTo>
                    <a:cubicBezTo>
                      <a:pt x="7144" y="98264"/>
                      <a:pt x="11403" y="102524"/>
                      <a:pt x="16669" y="102524"/>
                    </a:cubicBezTo>
                    <a:close/>
                    <a:moveTo>
                      <a:pt x="26194" y="26194"/>
                    </a:moveTo>
                    <a:lnTo>
                      <a:pt x="83483" y="26194"/>
                    </a:lnTo>
                    <a:lnTo>
                      <a:pt x="83483"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2BEB3C6-5080-4642-8BE8-CC8713C8F05D}"/>
                  </a:ext>
                </a:extLst>
              </p:cNvPr>
              <p:cNvSpPr/>
              <p:nvPr/>
            </p:nvSpPr>
            <p:spPr>
              <a:xfrm>
                <a:off x="1964656" y="2907796"/>
                <a:ext cx="104775" cy="104775"/>
              </a:xfrm>
              <a:custGeom>
                <a:avLst/>
                <a:gdLst>
                  <a:gd name="connsiteX0" fmla="*/ 102421 w 104775"/>
                  <a:gd name="connsiteY0" fmla="*/ 92896 h 104775"/>
                  <a:gd name="connsiteX1" fmla="*/ 102421 w 104775"/>
                  <a:gd name="connsiteY1" fmla="*/ 16669 h 104775"/>
                  <a:gd name="connsiteX2" fmla="*/ 92896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896 w 104775"/>
                  <a:gd name="connsiteY7" fmla="*/ 102421 h 104775"/>
                  <a:gd name="connsiteX8" fmla="*/ 102421 w 104775"/>
                  <a:gd name="connsiteY8" fmla="*/ 92896 h 104775"/>
                  <a:gd name="connsiteX9" fmla="*/ 83371 w 104775"/>
                  <a:gd name="connsiteY9" fmla="*/ 83371 h 104775"/>
                  <a:gd name="connsiteX10" fmla="*/ 26194 w 104775"/>
                  <a:gd name="connsiteY10" fmla="*/ 83371 h 104775"/>
                  <a:gd name="connsiteX11" fmla="*/ 26194 w 104775"/>
                  <a:gd name="connsiteY11" fmla="*/ 26194 h 104775"/>
                  <a:gd name="connsiteX12" fmla="*/ 83371 w 104775"/>
                  <a:gd name="connsiteY12" fmla="*/ 26194 h 104775"/>
                  <a:gd name="connsiteX13" fmla="*/ 83371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421" y="92896"/>
                    </a:moveTo>
                    <a:lnTo>
                      <a:pt x="102421" y="16669"/>
                    </a:lnTo>
                    <a:cubicBezTo>
                      <a:pt x="102421" y="11403"/>
                      <a:pt x="98161" y="7144"/>
                      <a:pt x="92896" y="7144"/>
                    </a:cubicBezTo>
                    <a:lnTo>
                      <a:pt x="16669" y="7144"/>
                    </a:lnTo>
                    <a:cubicBezTo>
                      <a:pt x="11403" y="7144"/>
                      <a:pt x="7144" y="11403"/>
                      <a:pt x="7144" y="16669"/>
                    </a:cubicBezTo>
                    <a:lnTo>
                      <a:pt x="7144" y="92896"/>
                    </a:lnTo>
                    <a:cubicBezTo>
                      <a:pt x="7144" y="98161"/>
                      <a:pt x="11403" y="102421"/>
                      <a:pt x="16669" y="102421"/>
                    </a:cubicBezTo>
                    <a:lnTo>
                      <a:pt x="92896" y="102421"/>
                    </a:lnTo>
                    <a:cubicBezTo>
                      <a:pt x="98161" y="102421"/>
                      <a:pt x="102421" y="98161"/>
                      <a:pt x="102421" y="92896"/>
                    </a:cubicBezTo>
                    <a:close/>
                    <a:moveTo>
                      <a:pt x="83371" y="83371"/>
                    </a:moveTo>
                    <a:lnTo>
                      <a:pt x="26194" y="83371"/>
                    </a:lnTo>
                    <a:lnTo>
                      <a:pt x="26194" y="26194"/>
                    </a:lnTo>
                    <a:lnTo>
                      <a:pt x="83371" y="26194"/>
                    </a:lnTo>
                    <a:lnTo>
                      <a:pt x="83371" y="83371"/>
                    </a:lnTo>
                    <a:close/>
                  </a:path>
                </a:pathLst>
              </a:custGeom>
              <a:grpFill/>
              <a:ln w="317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0C7F101-0693-4019-9319-6D6FD8D79C86}"/>
                  </a:ext>
                </a:extLst>
              </p:cNvPr>
              <p:cNvSpPr/>
              <p:nvPr/>
            </p:nvSpPr>
            <p:spPr>
              <a:xfrm>
                <a:off x="2035079"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4EC8139-0C53-45FF-9FF0-548CB3C369E5}"/>
                  </a:ext>
                </a:extLst>
              </p:cNvPr>
              <p:cNvSpPr/>
              <p:nvPr/>
            </p:nvSpPr>
            <p:spPr>
              <a:xfrm>
                <a:off x="2108564"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A39064C-1DC9-48C7-ACDB-F98694822544}"/>
                  </a:ext>
                </a:extLst>
              </p:cNvPr>
              <p:cNvSpPr/>
              <p:nvPr/>
            </p:nvSpPr>
            <p:spPr>
              <a:xfrm>
                <a:off x="2111409" y="2907796"/>
                <a:ext cx="104775" cy="104775"/>
              </a:xfrm>
              <a:custGeom>
                <a:avLst/>
                <a:gdLst>
                  <a:gd name="connsiteX0" fmla="*/ 102524 w 104775"/>
                  <a:gd name="connsiteY0" fmla="*/ 92896 h 104775"/>
                  <a:gd name="connsiteX1" fmla="*/ 102524 w 104775"/>
                  <a:gd name="connsiteY1" fmla="*/ 16669 h 104775"/>
                  <a:gd name="connsiteX2" fmla="*/ 92999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999 w 104775"/>
                  <a:gd name="connsiteY7" fmla="*/ 102421 h 104775"/>
                  <a:gd name="connsiteX8" fmla="*/ 102524 w 104775"/>
                  <a:gd name="connsiteY8" fmla="*/ 92896 h 104775"/>
                  <a:gd name="connsiteX9" fmla="*/ 83474 w 104775"/>
                  <a:gd name="connsiteY9" fmla="*/ 83371 h 104775"/>
                  <a:gd name="connsiteX10" fmla="*/ 26194 w 104775"/>
                  <a:gd name="connsiteY10" fmla="*/ 83371 h 104775"/>
                  <a:gd name="connsiteX11" fmla="*/ 26194 w 104775"/>
                  <a:gd name="connsiteY11" fmla="*/ 26194 h 104775"/>
                  <a:gd name="connsiteX12" fmla="*/ 83474 w 104775"/>
                  <a:gd name="connsiteY12" fmla="*/ 26194 h 104775"/>
                  <a:gd name="connsiteX13" fmla="*/ 83474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24" y="92896"/>
                    </a:move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4" y="102421"/>
                      <a:pt x="16669" y="102421"/>
                    </a:cubicBezTo>
                    <a:lnTo>
                      <a:pt x="92999" y="102421"/>
                    </a:lnTo>
                    <a:cubicBezTo>
                      <a:pt x="98265" y="102421"/>
                      <a:pt x="102524" y="98161"/>
                      <a:pt x="102524" y="92896"/>
                    </a:cubicBezTo>
                    <a:close/>
                    <a:moveTo>
                      <a:pt x="83474" y="83371"/>
                    </a:moveTo>
                    <a:lnTo>
                      <a:pt x="26194" y="83371"/>
                    </a:lnTo>
                    <a:lnTo>
                      <a:pt x="26194" y="26194"/>
                    </a:lnTo>
                    <a:lnTo>
                      <a:pt x="83474" y="26194"/>
                    </a:lnTo>
                    <a:lnTo>
                      <a:pt x="83474" y="83371"/>
                    </a:lnTo>
                    <a:close/>
                  </a:path>
                </a:pathLst>
              </a:custGeom>
              <a:grpFill/>
              <a:ln w="317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060C7F1-87DC-4CA1-BF02-D3EDCE1A90FB}"/>
                  </a:ext>
                </a:extLst>
              </p:cNvPr>
              <p:cNvSpPr/>
              <p:nvPr/>
            </p:nvSpPr>
            <p:spPr>
              <a:xfrm>
                <a:off x="218193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3006 w 104775"/>
                  <a:gd name="connsiteY3" fmla="*/ 102524 h 104775"/>
                  <a:gd name="connsiteX4" fmla="*/ 102531 w 104775"/>
                  <a:gd name="connsiteY4" fmla="*/ 92999 h 104775"/>
                  <a:gd name="connsiteX5" fmla="*/ 102531 w 104775"/>
                  <a:gd name="connsiteY5" fmla="*/ 16669 h 104775"/>
                  <a:gd name="connsiteX6" fmla="*/ 93006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81 w 104775"/>
                  <a:gd name="connsiteY10" fmla="*/ 26194 h 104775"/>
                  <a:gd name="connsiteX11" fmla="*/ 83481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3006" y="102524"/>
                    </a:lnTo>
                    <a:cubicBezTo>
                      <a:pt x="98273" y="102524"/>
                      <a:pt x="102531" y="98264"/>
                      <a:pt x="102531" y="92999"/>
                    </a:cubicBezTo>
                    <a:lnTo>
                      <a:pt x="102531" y="16669"/>
                    </a:lnTo>
                    <a:cubicBezTo>
                      <a:pt x="102531" y="11404"/>
                      <a:pt x="98273" y="7144"/>
                      <a:pt x="93006" y="7144"/>
                    </a:cubicBezTo>
                    <a:lnTo>
                      <a:pt x="16669" y="7144"/>
                    </a:lnTo>
                    <a:cubicBezTo>
                      <a:pt x="11403" y="7144"/>
                      <a:pt x="7144" y="11403"/>
                      <a:pt x="7144" y="16669"/>
                    </a:cubicBezTo>
                    <a:close/>
                    <a:moveTo>
                      <a:pt x="26194" y="26194"/>
                    </a:moveTo>
                    <a:lnTo>
                      <a:pt x="83481" y="26194"/>
                    </a:lnTo>
                    <a:lnTo>
                      <a:pt x="83481"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5B858A2-11B3-4432-8DC3-37B7DFD2A5D7}"/>
                  </a:ext>
                </a:extLst>
              </p:cNvPr>
              <p:cNvSpPr/>
              <p:nvPr/>
            </p:nvSpPr>
            <p:spPr>
              <a:xfrm>
                <a:off x="2255310" y="2651978"/>
                <a:ext cx="104775" cy="104775"/>
              </a:xfrm>
              <a:custGeom>
                <a:avLst/>
                <a:gdLst>
                  <a:gd name="connsiteX0" fmla="*/ 93002 w 104775"/>
                  <a:gd name="connsiteY0" fmla="*/ 102524 h 104775"/>
                  <a:gd name="connsiteX1" fmla="*/ 102527 w 104775"/>
                  <a:gd name="connsiteY1" fmla="*/ 92999 h 104775"/>
                  <a:gd name="connsiteX2" fmla="*/ 102527 w 104775"/>
                  <a:gd name="connsiteY2" fmla="*/ 16669 h 104775"/>
                  <a:gd name="connsiteX3" fmla="*/ 93002 w 104775"/>
                  <a:gd name="connsiteY3" fmla="*/ 7144 h 104775"/>
                  <a:gd name="connsiteX4" fmla="*/ 16669 w 104775"/>
                  <a:gd name="connsiteY4" fmla="*/ 7144 h 104775"/>
                  <a:gd name="connsiteX5" fmla="*/ 7144 w 104775"/>
                  <a:gd name="connsiteY5" fmla="*/ 16669 h 104775"/>
                  <a:gd name="connsiteX6" fmla="*/ 7144 w 104775"/>
                  <a:gd name="connsiteY6" fmla="*/ 92999 h 104775"/>
                  <a:gd name="connsiteX7" fmla="*/ 16669 w 104775"/>
                  <a:gd name="connsiteY7" fmla="*/ 102524 h 104775"/>
                  <a:gd name="connsiteX8" fmla="*/ 93002 w 104775"/>
                  <a:gd name="connsiteY8" fmla="*/ 102524 h 104775"/>
                  <a:gd name="connsiteX9" fmla="*/ 26203 w 104775"/>
                  <a:gd name="connsiteY9" fmla="*/ 26194 h 104775"/>
                  <a:gd name="connsiteX10" fmla="*/ 83487 w 104775"/>
                  <a:gd name="connsiteY10" fmla="*/ 26194 h 104775"/>
                  <a:gd name="connsiteX11" fmla="*/ 83487 w 104775"/>
                  <a:gd name="connsiteY11" fmla="*/ 83474 h 104775"/>
                  <a:gd name="connsiteX12" fmla="*/ 26203 w 104775"/>
                  <a:gd name="connsiteY12" fmla="*/ 83474 h 104775"/>
                  <a:gd name="connsiteX13" fmla="*/ 26203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3002" y="102524"/>
                    </a:moveTo>
                    <a:cubicBezTo>
                      <a:pt x="98269" y="102524"/>
                      <a:pt x="102527" y="98264"/>
                      <a:pt x="102527" y="92999"/>
                    </a:cubicBezTo>
                    <a:lnTo>
                      <a:pt x="102527" y="16669"/>
                    </a:lnTo>
                    <a:cubicBezTo>
                      <a:pt x="102527" y="11404"/>
                      <a:pt x="98269" y="7144"/>
                      <a:pt x="93002" y="7144"/>
                    </a:cubicBezTo>
                    <a:lnTo>
                      <a:pt x="16669" y="7144"/>
                    </a:lnTo>
                    <a:cubicBezTo>
                      <a:pt x="11411" y="7144"/>
                      <a:pt x="7144" y="11404"/>
                      <a:pt x="7144" y="16669"/>
                    </a:cubicBezTo>
                    <a:lnTo>
                      <a:pt x="7144" y="92999"/>
                    </a:lnTo>
                    <a:cubicBezTo>
                      <a:pt x="7144" y="98264"/>
                      <a:pt x="11411" y="102524"/>
                      <a:pt x="16669" y="102524"/>
                    </a:cubicBezTo>
                    <a:lnTo>
                      <a:pt x="93002" y="102524"/>
                    </a:lnTo>
                    <a:close/>
                    <a:moveTo>
                      <a:pt x="26203" y="26194"/>
                    </a:moveTo>
                    <a:lnTo>
                      <a:pt x="83487" y="26194"/>
                    </a:lnTo>
                    <a:lnTo>
                      <a:pt x="83487" y="83474"/>
                    </a:lnTo>
                    <a:lnTo>
                      <a:pt x="26203" y="83474"/>
                    </a:lnTo>
                    <a:lnTo>
                      <a:pt x="26203" y="26194"/>
                    </a:lnTo>
                    <a:close/>
                  </a:path>
                </a:pathLst>
              </a:custGeom>
              <a:grpFill/>
              <a:ln w="317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0311D5-15D3-438F-B111-0EE3FF7FA2E7}"/>
                  </a:ext>
                </a:extLst>
              </p:cNvPr>
              <p:cNvSpPr/>
              <p:nvPr/>
            </p:nvSpPr>
            <p:spPr>
              <a:xfrm>
                <a:off x="1814953"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0241E6E-E70E-4607-9F0A-96978CEEA9BC}"/>
                  </a:ext>
                </a:extLst>
              </p:cNvPr>
              <p:cNvSpPr/>
              <p:nvPr/>
            </p:nvSpPr>
            <p:spPr>
              <a:xfrm>
                <a:off x="1741469" y="2779840"/>
                <a:ext cx="104775" cy="104775"/>
              </a:xfrm>
              <a:custGeom>
                <a:avLst/>
                <a:gdLst>
                  <a:gd name="connsiteX0" fmla="*/ 16669 w 104775"/>
                  <a:gd name="connsiteY0" fmla="*/ 102524 h 104775"/>
                  <a:gd name="connsiteX1" fmla="*/ 92999 w 104775"/>
                  <a:gd name="connsiteY1" fmla="*/ 102524 h 104775"/>
                  <a:gd name="connsiteX2" fmla="*/ 102524 w 104775"/>
                  <a:gd name="connsiteY2" fmla="*/ 92999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5 h 104775"/>
                  <a:gd name="connsiteX10" fmla="*/ 83474 w 104775"/>
                  <a:gd name="connsiteY10" fmla="*/ 26195 h 104775"/>
                  <a:gd name="connsiteX11" fmla="*/ 83474 w 104775"/>
                  <a:gd name="connsiteY11" fmla="*/ 83475 h 104775"/>
                  <a:gd name="connsiteX12" fmla="*/ 26194 w 104775"/>
                  <a:gd name="connsiteY12" fmla="*/ 83475 h 104775"/>
                  <a:gd name="connsiteX13" fmla="*/ 26194 w 104775"/>
                  <a:gd name="connsiteY13" fmla="*/ 2619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4"/>
                      <a:pt x="7144" y="16669"/>
                    </a:cubicBezTo>
                    <a:lnTo>
                      <a:pt x="7144" y="92999"/>
                    </a:lnTo>
                    <a:cubicBezTo>
                      <a:pt x="7144" y="98265"/>
                      <a:pt x="11404" y="102524"/>
                      <a:pt x="16669" y="102524"/>
                    </a:cubicBezTo>
                    <a:close/>
                    <a:moveTo>
                      <a:pt x="26194" y="26195"/>
                    </a:moveTo>
                    <a:lnTo>
                      <a:pt x="83474" y="26195"/>
                    </a:lnTo>
                    <a:lnTo>
                      <a:pt x="83474" y="83475"/>
                    </a:lnTo>
                    <a:lnTo>
                      <a:pt x="26194" y="83475"/>
                    </a:lnTo>
                    <a:lnTo>
                      <a:pt x="26194" y="26195"/>
                    </a:lnTo>
                    <a:close/>
                  </a:path>
                </a:pathLst>
              </a:custGeom>
              <a:grpFill/>
              <a:ln w="317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3B3AC8B-C42A-4A34-881B-0AEC049FE093}"/>
                  </a:ext>
                </a:extLst>
              </p:cNvPr>
              <p:cNvSpPr/>
              <p:nvPr/>
            </p:nvSpPr>
            <p:spPr>
              <a:xfrm>
                <a:off x="1668088" y="2651978"/>
                <a:ext cx="104775" cy="104775"/>
              </a:xfrm>
              <a:custGeom>
                <a:avLst/>
                <a:gdLst>
                  <a:gd name="connsiteX0" fmla="*/ 102533 w 104775"/>
                  <a:gd name="connsiteY0" fmla="*/ 92999 h 104775"/>
                  <a:gd name="connsiteX1" fmla="*/ 102533 w 104775"/>
                  <a:gd name="connsiteY1" fmla="*/ 16669 h 104775"/>
                  <a:gd name="connsiteX2" fmla="*/ 93008 w 104775"/>
                  <a:gd name="connsiteY2" fmla="*/ 7144 h 104775"/>
                  <a:gd name="connsiteX3" fmla="*/ 16669 w 104775"/>
                  <a:gd name="connsiteY3" fmla="*/ 7144 h 104775"/>
                  <a:gd name="connsiteX4" fmla="*/ 7144 w 104775"/>
                  <a:gd name="connsiteY4" fmla="*/ 16669 h 104775"/>
                  <a:gd name="connsiteX5" fmla="*/ 7144 w 104775"/>
                  <a:gd name="connsiteY5" fmla="*/ 92999 h 104775"/>
                  <a:gd name="connsiteX6" fmla="*/ 16669 w 104775"/>
                  <a:gd name="connsiteY6" fmla="*/ 102524 h 104775"/>
                  <a:gd name="connsiteX7" fmla="*/ 93008 w 104775"/>
                  <a:gd name="connsiteY7" fmla="*/ 102524 h 104775"/>
                  <a:gd name="connsiteX8" fmla="*/ 102533 w 104775"/>
                  <a:gd name="connsiteY8" fmla="*/ 92999 h 104775"/>
                  <a:gd name="connsiteX9" fmla="*/ 83483 w 104775"/>
                  <a:gd name="connsiteY9" fmla="*/ 83474 h 104775"/>
                  <a:gd name="connsiteX10" fmla="*/ 26194 w 104775"/>
                  <a:gd name="connsiteY10" fmla="*/ 83474 h 104775"/>
                  <a:gd name="connsiteX11" fmla="*/ 26194 w 104775"/>
                  <a:gd name="connsiteY11" fmla="*/ 26194 h 104775"/>
                  <a:gd name="connsiteX12" fmla="*/ 83483 w 104775"/>
                  <a:gd name="connsiteY12" fmla="*/ 26194 h 104775"/>
                  <a:gd name="connsiteX13" fmla="*/ 83483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33" y="92999"/>
                    </a:moveTo>
                    <a:lnTo>
                      <a:pt x="102533" y="16669"/>
                    </a:lnTo>
                    <a:cubicBezTo>
                      <a:pt x="102533" y="11404"/>
                      <a:pt x="98272" y="7144"/>
                      <a:pt x="93008" y="7144"/>
                    </a:cubicBezTo>
                    <a:lnTo>
                      <a:pt x="16669" y="7144"/>
                    </a:lnTo>
                    <a:cubicBezTo>
                      <a:pt x="11403" y="7144"/>
                      <a:pt x="7144" y="11404"/>
                      <a:pt x="7144" y="16669"/>
                    </a:cubicBezTo>
                    <a:lnTo>
                      <a:pt x="7144" y="92999"/>
                    </a:lnTo>
                    <a:cubicBezTo>
                      <a:pt x="7144" y="98264"/>
                      <a:pt x="11403" y="102524"/>
                      <a:pt x="16669" y="102524"/>
                    </a:cubicBezTo>
                    <a:lnTo>
                      <a:pt x="93008" y="102524"/>
                    </a:lnTo>
                    <a:cubicBezTo>
                      <a:pt x="98273" y="102524"/>
                      <a:pt x="102533" y="98265"/>
                      <a:pt x="102533" y="92999"/>
                    </a:cubicBezTo>
                    <a:close/>
                    <a:moveTo>
                      <a:pt x="83483" y="83474"/>
                    </a:moveTo>
                    <a:lnTo>
                      <a:pt x="26194" y="83474"/>
                    </a:lnTo>
                    <a:lnTo>
                      <a:pt x="26194" y="26194"/>
                    </a:lnTo>
                    <a:lnTo>
                      <a:pt x="83483" y="26194"/>
                    </a:lnTo>
                    <a:lnTo>
                      <a:pt x="83483" y="83474"/>
                    </a:lnTo>
                    <a:close/>
                  </a:path>
                </a:pathLst>
              </a:custGeom>
              <a:grpFill/>
              <a:ln w="317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605F608-4E31-48F1-BFED-115068781A2B}"/>
                  </a:ext>
                </a:extLst>
              </p:cNvPr>
              <p:cNvSpPr/>
              <p:nvPr/>
            </p:nvSpPr>
            <p:spPr>
              <a:xfrm>
                <a:off x="1817800" y="2907796"/>
                <a:ext cx="104775" cy="104775"/>
              </a:xfrm>
              <a:custGeom>
                <a:avLst/>
                <a:gdLst>
                  <a:gd name="connsiteX0" fmla="*/ 16669 w 104775"/>
                  <a:gd name="connsiteY0" fmla="*/ 102421 h 104775"/>
                  <a:gd name="connsiteX1" fmla="*/ 92999 w 104775"/>
                  <a:gd name="connsiteY1" fmla="*/ 102421 h 104775"/>
                  <a:gd name="connsiteX2" fmla="*/ 102524 w 104775"/>
                  <a:gd name="connsiteY2" fmla="*/ 92896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896 h 104775"/>
                  <a:gd name="connsiteX8" fmla="*/ 16669 w 104775"/>
                  <a:gd name="connsiteY8" fmla="*/ 102421 h 104775"/>
                  <a:gd name="connsiteX9" fmla="*/ 26194 w 104775"/>
                  <a:gd name="connsiteY9" fmla="*/ 26194 h 104775"/>
                  <a:gd name="connsiteX10" fmla="*/ 83474 w 104775"/>
                  <a:gd name="connsiteY10" fmla="*/ 26194 h 104775"/>
                  <a:gd name="connsiteX11" fmla="*/ 83474 w 104775"/>
                  <a:gd name="connsiteY11" fmla="*/ 83371 h 104775"/>
                  <a:gd name="connsiteX12" fmla="*/ 26194 w 104775"/>
                  <a:gd name="connsiteY12" fmla="*/ 83371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421"/>
                    </a:moveTo>
                    <a:lnTo>
                      <a:pt x="92999" y="102421"/>
                    </a:lnTo>
                    <a:cubicBezTo>
                      <a:pt x="98264" y="102421"/>
                      <a:pt x="102524" y="98161"/>
                      <a:pt x="102524" y="92896"/>
                    </a:cubicBez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3" y="102421"/>
                      <a:pt x="16669" y="102421"/>
                    </a:cubicBezTo>
                    <a:close/>
                    <a:moveTo>
                      <a:pt x="26194" y="26194"/>
                    </a:moveTo>
                    <a:lnTo>
                      <a:pt x="83474" y="26194"/>
                    </a:lnTo>
                    <a:lnTo>
                      <a:pt x="83474" y="83371"/>
                    </a:lnTo>
                    <a:lnTo>
                      <a:pt x="26194" y="83371"/>
                    </a:lnTo>
                    <a:lnTo>
                      <a:pt x="26194" y="26194"/>
                    </a:lnTo>
                    <a:close/>
                  </a:path>
                </a:pathLst>
              </a:custGeom>
              <a:grpFill/>
              <a:ln w="317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0C04EA1-6423-4980-80AF-2FCDBCB6678F}"/>
                  </a:ext>
                </a:extLst>
              </p:cNvPr>
              <p:cNvSpPr/>
              <p:nvPr/>
            </p:nvSpPr>
            <p:spPr>
              <a:xfrm>
                <a:off x="188832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3"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grpSp>
        <p:cxnSp>
          <p:nvCxnSpPr>
            <p:cNvPr id="114" name="Straight Connector 113">
              <a:extLst>
                <a:ext uri="{FF2B5EF4-FFF2-40B4-BE49-F238E27FC236}">
                  <a16:creationId xmlns:a16="http://schemas.microsoft.com/office/drawing/2014/main" id="{952B5485-D04F-4105-BF66-60672B7A0DB5}"/>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D270C7E-8F59-410F-803D-B978B786A8AD}"/>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6104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1CF5F-0AD2-44D6-911A-480FE71DADC5}"/>
              </a:ext>
            </a:extLst>
          </p:cNvPr>
          <p:cNvSpPr>
            <a:spLocks noGrp="1"/>
          </p:cNvSpPr>
          <p:nvPr>
            <p:ph type="title"/>
          </p:nvPr>
        </p:nvSpPr>
        <p:spPr/>
        <p:txBody>
          <a:bodyPr/>
          <a:lstStyle/>
          <a:p>
            <a:r>
              <a:rPr lang="en-US"/>
              <a:t>Distributed Training with </a:t>
            </a:r>
            <a:br>
              <a:rPr lang="en-US"/>
            </a:br>
            <a:r>
              <a:rPr lang="en-US"/>
              <a:t>Azure ML Compute</a:t>
            </a:r>
          </a:p>
        </p:txBody>
      </p:sp>
      <p:grpSp>
        <p:nvGrpSpPr>
          <p:cNvPr id="4" name="Group 8">
            <a:extLst>
              <a:ext uri="{FF2B5EF4-FFF2-40B4-BE49-F238E27FC236}">
                <a16:creationId xmlns:a16="http://schemas.microsoft.com/office/drawing/2014/main" id="{D25131B7-7EE7-4B3E-B9B7-DFC26025AAE1}"/>
              </a:ext>
            </a:extLst>
          </p:cNvPr>
          <p:cNvGrpSpPr>
            <a:grpSpLocks noChangeAspect="1"/>
          </p:cNvGrpSpPr>
          <p:nvPr/>
        </p:nvGrpSpPr>
        <p:grpSpPr bwMode="auto">
          <a:xfrm>
            <a:off x="5519401" y="1923241"/>
            <a:ext cx="1397672" cy="1135610"/>
            <a:chOff x="5458" y="3157"/>
            <a:chExt cx="304" cy="247"/>
          </a:xfrm>
          <a:solidFill>
            <a:schemeClr val="bg2"/>
          </a:solidFill>
        </p:grpSpPr>
        <p:sp>
          <p:nvSpPr>
            <p:cNvPr id="5" name="Freeform 9">
              <a:extLst>
                <a:ext uri="{FF2B5EF4-FFF2-40B4-BE49-F238E27FC236}">
                  <a16:creationId xmlns:a16="http://schemas.microsoft.com/office/drawing/2014/main" id="{96AF9E13-EE48-4E2D-92BD-0E94E08B585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9050"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613">
                <a:gradFill>
                  <a:gsLst>
                    <a:gs pos="0">
                      <a:srgbClr val="505050"/>
                    </a:gs>
                    <a:gs pos="100000">
                      <a:srgbClr val="505050"/>
                    </a:gs>
                  </a:gsLst>
                  <a:lin ang="5400000" scaled="1"/>
                </a:gradFill>
                <a:latin typeface="Segoe UI Semilight"/>
              </a:endParaRPr>
            </a:p>
          </p:txBody>
        </p:sp>
        <p:sp>
          <p:nvSpPr>
            <p:cNvPr id="6" name="Freeform 10">
              <a:extLst>
                <a:ext uri="{FF2B5EF4-FFF2-40B4-BE49-F238E27FC236}">
                  <a16:creationId xmlns:a16="http://schemas.microsoft.com/office/drawing/2014/main" id="{16B0CE66-C574-4E2C-A9A3-8DB45DA0D1B3}"/>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9050" cap="flat">
              <a:solidFill>
                <a:schemeClr val="tx1"/>
              </a:solidFill>
              <a:prstDash val="solid"/>
              <a:miter lim="800000"/>
              <a:headEnd/>
              <a:tailEnd/>
            </a:ln>
          </p:spPr>
          <p:txBody>
            <a:bodyPr vert="horz" wrap="square" lIns="62319" tIns="31160" rIns="62319" bIns="31160" numCol="1" anchor="t" anchorCtr="0" compatLnSpc="1">
              <a:prstTxWarp prst="textNoShape">
                <a:avLst/>
              </a:prstTxWarp>
            </a:bodyPr>
            <a:lstStyle/>
            <a:p>
              <a:pPr defTabSz="635635">
                <a:defRPr/>
              </a:pPr>
              <a:endParaRPr lang="en-US" sz="613">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237457233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908252F3-7B54-4916-9B68-0ABB1E4D66DF}"/>
              </a:ext>
            </a:extLst>
          </p:cNvPr>
          <p:cNvSpPr>
            <a:spLocks noGrp="1" noChangeArrowheads="1"/>
          </p:cNvSpPr>
          <p:nvPr>
            <p:ph type="title"/>
          </p:nvPr>
        </p:nvSpPr>
        <p:spPr/>
        <p:txBody>
          <a:bodyPr/>
          <a:lstStyle/>
          <a:p>
            <a:r>
              <a:rPr lang="en-US" altLang="en-US"/>
              <a:t>Distributed Training with Azure ML Compute</a:t>
            </a:r>
          </a:p>
        </p:txBody>
      </p:sp>
      <p:sp>
        <p:nvSpPr>
          <p:cNvPr id="35" name="Text Placeholder 5">
            <a:extLst>
              <a:ext uri="{FF2B5EF4-FFF2-40B4-BE49-F238E27FC236}">
                <a16:creationId xmlns:a16="http://schemas.microsoft.com/office/drawing/2014/main" id="{7DE1B44F-44FC-4626-AC27-69C64D5B40CC}"/>
              </a:ext>
            </a:extLst>
          </p:cNvPr>
          <p:cNvSpPr txBox="1">
            <a:spLocks/>
          </p:cNvSpPr>
          <p:nvPr/>
        </p:nvSpPr>
        <p:spPr>
          <a:xfrm>
            <a:off x="557178" y="1543122"/>
            <a:ext cx="4869727" cy="531487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988"/>
              </a:spcAft>
              <a:buNone/>
            </a:pPr>
            <a:r>
              <a:rPr lang="en-US" sz="1800" dirty="0">
                <a:latin typeface="+mn-lt"/>
                <a:cs typeface="Segoe UI Light" panose="020B0502040204020203" pitchFamily="34" charset="0"/>
              </a:rPr>
              <a:t>You submit a model training ‘job’ – the infrastructure is managed for you. </a:t>
            </a:r>
          </a:p>
          <a:p>
            <a:pPr marL="228600" lvl="1" indent="0">
              <a:lnSpc>
                <a:spcPct val="90000"/>
              </a:lnSpc>
              <a:spcBef>
                <a:spcPts val="0"/>
              </a:spcBef>
              <a:spcAft>
                <a:spcPts val="988"/>
              </a:spcAft>
              <a:buNone/>
            </a:pPr>
            <a:r>
              <a:rPr lang="en-US" sz="1600" dirty="0">
                <a:cs typeface="Segoe UI Light" panose="020B0502040204020203" pitchFamily="34" charset="0"/>
              </a:rPr>
              <a:t>Jobs run on a native VM or Docker container.</a:t>
            </a:r>
          </a:p>
          <a:p>
            <a:pPr marL="228600" lvl="1" indent="0">
              <a:lnSpc>
                <a:spcPct val="90000"/>
              </a:lnSpc>
              <a:spcBef>
                <a:spcPts val="0"/>
              </a:spcBef>
              <a:spcAft>
                <a:spcPts val="988"/>
              </a:spcAft>
              <a:buNone/>
            </a:pPr>
            <a:r>
              <a:rPr lang="en-US" sz="1600" dirty="0">
                <a:cs typeface="Segoe UI Light" panose="020B0502040204020203" pitchFamily="34" charset="0"/>
              </a:rPr>
              <a:t>Supports Low priority (Cheaper) or Dedicated (Reliable) VMs</a:t>
            </a:r>
            <a:r>
              <a:rPr lang="en-US" sz="1100" dirty="0">
                <a:cs typeface="Segoe UI Light" panose="020B0502040204020203" pitchFamily="34" charset="0"/>
              </a:rPr>
              <a:t>.</a:t>
            </a:r>
          </a:p>
          <a:p>
            <a:pPr marL="0" indent="0">
              <a:lnSpc>
                <a:spcPct val="90000"/>
              </a:lnSpc>
              <a:spcBef>
                <a:spcPts val="0"/>
              </a:spcBef>
              <a:spcAft>
                <a:spcPts val="988"/>
              </a:spcAft>
              <a:buNone/>
            </a:pPr>
            <a:r>
              <a:rPr lang="en-US" sz="1800" dirty="0">
                <a:latin typeface="+mn-lt"/>
                <a:cs typeface="Segoe UI Light" panose="020B0502040204020203" pitchFamily="34" charset="0"/>
              </a:rPr>
              <a:t>Auto-scales: Just specify min and max number of nodes.</a:t>
            </a:r>
          </a:p>
          <a:p>
            <a:pPr marL="228600" lvl="1" indent="0">
              <a:lnSpc>
                <a:spcPct val="90000"/>
              </a:lnSpc>
              <a:spcBef>
                <a:spcPts val="0"/>
              </a:spcBef>
              <a:spcAft>
                <a:spcPts val="988"/>
              </a:spcAft>
              <a:buNone/>
            </a:pPr>
            <a:r>
              <a:rPr lang="en-US" sz="1600" dirty="0">
                <a:cs typeface="Segoe UI Light" panose="020B0502040204020203" pitchFamily="34" charset="0"/>
              </a:rPr>
              <a:t>If min is set to zero, </a:t>
            </a:r>
            <a:r>
              <a:rPr lang="en-US" sz="1600" i="1" dirty="0">
                <a:cs typeface="Segoe UI Light" panose="020B0502040204020203" pitchFamily="34" charset="0"/>
              </a:rPr>
              <a:t>cluster is deleted when no jobs are running; so pay only for job duration</a:t>
            </a:r>
            <a:r>
              <a:rPr lang="en-US" sz="1600" dirty="0">
                <a:cs typeface="Segoe UI Light" panose="020B0502040204020203" pitchFamily="34" charset="0"/>
              </a:rPr>
              <a:t>.</a:t>
            </a:r>
          </a:p>
          <a:p>
            <a:pPr marL="0" indent="0">
              <a:lnSpc>
                <a:spcPct val="90000"/>
              </a:lnSpc>
              <a:spcBef>
                <a:spcPts val="0"/>
              </a:spcBef>
              <a:spcAft>
                <a:spcPts val="988"/>
              </a:spcAft>
              <a:buNone/>
            </a:pPr>
            <a:r>
              <a:rPr lang="en-US" sz="1800" dirty="0">
                <a:latin typeface="+mn-lt"/>
                <a:cs typeface="Segoe UI Light" panose="020B0502040204020203" pitchFamily="34" charset="0"/>
              </a:rPr>
              <a:t>Works with most popular frameworks and multiple languages.</a:t>
            </a:r>
          </a:p>
          <a:p>
            <a:pPr marL="0" indent="0">
              <a:lnSpc>
                <a:spcPct val="90000"/>
              </a:lnSpc>
              <a:spcBef>
                <a:spcPts val="0"/>
              </a:spcBef>
              <a:spcAft>
                <a:spcPts val="988"/>
              </a:spcAft>
              <a:buNone/>
            </a:pPr>
            <a:r>
              <a:rPr lang="en-US" sz="1800" dirty="0">
                <a:latin typeface="+mn-lt"/>
                <a:cs typeface="Segoe UI Light" panose="020B0502040204020203" pitchFamily="34" charset="0"/>
              </a:rPr>
              <a:t>Supports </a:t>
            </a:r>
            <a:r>
              <a:rPr lang="en-US" sz="1800" dirty="0">
                <a:latin typeface="+mn-lt"/>
                <a:cs typeface="Segoe UI Light" panose="020B0502040204020203" pitchFamily="34" charset="0"/>
                <a:hlinkClick r:id="rId3"/>
              </a:rPr>
              <a:t>distributed training with </a:t>
            </a:r>
            <a:r>
              <a:rPr lang="en-US" sz="1800" dirty="0" err="1">
                <a:latin typeface="+mn-lt"/>
                <a:cs typeface="Segoe UI Light" panose="020B0502040204020203" pitchFamily="34" charset="0"/>
                <a:hlinkClick r:id="rId3"/>
              </a:rPr>
              <a:t>Horovod</a:t>
            </a:r>
            <a:r>
              <a:rPr lang="en-US" sz="1800" dirty="0">
                <a:latin typeface="+mn-lt"/>
                <a:cs typeface="Segoe UI Light" panose="020B0502040204020203" pitchFamily="34" charset="0"/>
              </a:rPr>
              <a:t>.</a:t>
            </a:r>
          </a:p>
          <a:p>
            <a:pPr marL="0" indent="0">
              <a:lnSpc>
                <a:spcPct val="90000"/>
              </a:lnSpc>
              <a:spcBef>
                <a:spcPts val="0"/>
              </a:spcBef>
              <a:spcAft>
                <a:spcPts val="988"/>
              </a:spcAft>
              <a:buNone/>
            </a:pPr>
            <a:r>
              <a:rPr lang="en-US" sz="1800" dirty="0">
                <a:latin typeface="+mn-lt"/>
                <a:cs typeface="Segoe UI Light" panose="020B0502040204020203" pitchFamily="34" charset="0"/>
              </a:rPr>
              <a:t>Cluster can be shared; multiple experiments can be run in parallel.</a:t>
            </a:r>
          </a:p>
          <a:p>
            <a:pPr marL="0" indent="0">
              <a:lnSpc>
                <a:spcPct val="90000"/>
              </a:lnSpc>
              <a:spcBef>
                <a:spcPts val="0"/>
              </a:spcBef>
              <a:spcAft>
                <a:spcPts val="988"/>
              </a:spcAft>
              <a:buNone/>
            </a:pPr>
            <a:r>
              <a:rPr lang="en-US" sz="1800" dirty="0">
                <a:latin typeface="+mn-lt"/>
                <a:cs typeface="Segoe UI Light" panose="020B0502040204020203" pitchFamily="34" charset="0"/>
              </a:rPr>
              <a:t>Supports most VM Families, including latest NVidia GPUs for DL model training.</a:t>
            </a:r>
          </a:p>
        </p:txBody>
      </p:sp>
      <p:pic>
        <p:nvPicPr>
          <p:cNvPr id="42" name="Picture 41">
            <a:extLst>
              <a:ext uri="{FF2B5EF4-FFF2-40B4-BE49-F238E27FC236}">
                <a16:creationId xmlns:a16="http://schemas.microsoft.com/office/drawing/2014/main" id="{396F6C15-A944-4C8C-A15D-A9BD3E05C0EF}"/>
              </a:ext>
            </a:extLst>
          </p:cNvPr>
          <p:cNvPicPr>
            <a:picLocks noChangeAspect="1"/>
          </p:cNvPicPr>
          <p:nvPr/>
        </p:nvPicPr>
        <p:blipFill>
          <a:blip r:embed="rId4"/>
          <a:stretch>
            <a:fillRect/>
          </a:stretch>
        </p:blipFill>
        <p:spPr>
          <a:xfrm>
            <a:off x="6765097" y="3958150"/>
            <a:ext cx="3957826" cy="2234091"/>
          </a:xfrm>
          <a:prstGeom prst="rect">
            <a:avLst/>
          </a:prstGeom>
          <a:ln>
            <a:solidFill>
              <a:schemeClr val="tx2">
                <a:lumMod val="10000"/>
                <a:lumOff val="90000"/>
              </a:schemeClr>
            </a:solidFill>
          </a:ln>
        </p:spPr>
      </p:pic>
      <p:grpSp>
        <p:nvGrpSpPr>
          <p:cNvPr id="3" name="Group 2">
            <a:extLst>
              <a:ext uri="{FF2B5EF4-FFF2-40B4-BE49-F238E27FC236}">
                <a16:creationId xmlns:a16="http://schemas.microsoft.com/office/drawing/2014/main" id="{A1E369A7-1767-439D-8467-7940A0FF94E0}"/>
              </a:ext>
            </a:extLst>
          </p:cNvPr>
          <p:cNvGrpSpPr/>
          <p:nvPr/>
        </p:nvGrpSpPr>
        <p:grpSpPr>
          <a:xfrm>
            <a:off x="6765097" y="1543122"/>
            <a:ext cx="3984702" cy="2174050"/>
            <a:chOff x="7029133" y="1050011"/>
            <a:chExt cx="3984702" cy="2174050"/>
          </a:xfrm>
        </p:grpSpPr>
        <p:pic>
          <p:nvPicPr>
            <p:cNvPr id="45" name="Picture 44">
              <a:extLst>
                <a:ext uri="{FF2B5EF4-FFF2-40B4-BE49-F238E27FC236}">
                  <a16:creationId xmlns:a16="http://schemas.microsoft.com/office/drawing/2014/main" id="{60AD8ADD-F672-47BA-9D1C-9726711F8B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1208" y="1235128"/>
              <a:ext cx="700284" cy="700284"/>
            </a:xfrm>
            <a:prstGeom prst="rect">
              <a:avLst/>
            </a:prstGeom>
          </p:spPr>
        </p:pic>
        <p:pic>
          <p:nvPicPr>
            <p:cNvPr id="46" name="Picture 45">
              <a:extLst>
                <a:ext uri="{FF2B5EF4-FFF2-40B4-BE49-F238E27FC236}">
                  <a16:creationId xmlns:a16="http://schemas.microsoft.com/office/drawing/2014/main" id="{E5D8C4FF-3066-4ED7-8906-980DEC2ADA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4175" y="2303405"/>
              <a:ext cx="655129" cy="655129"/>
            </a:xfrm>
            <a:prstGeom prst="rect">
              <a:avLst/>
            </a:prstGeom>
          </p:spPr>
        </p:pic>
        <p:pic>
          <p:nvPicPr>
            <p:cNvPr id="47" name="Picture 46">
              <a:extLst>
                <a:ext uri="{FF2B5EF4-FFF2-40B4-BE49-F238E27FC236}">
                  <a16:creationId xmlns:a16="http://schemas.microsoft.com/office/drawing/2014/main" id="{D483C1AE-54CE-4017-B920-4C958DCAB0F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500" b="91250" l="10000" r="90000">
                          <a14:foregroundMark x1="47750" y1="12500" x2="40250" y2="24000"/>
                          <a14:foregroundMark x1="40250" y1="24000" x2="28500" y2="31750"/>
                          <a14:foregroundMark x1="28500" y1="31750" x2="19500" y2="42250"/>
                          <a14:foregroundMark x1="19500" y1="42250" x2="19250" y2="57500"/>
                          <a14:foregroundMark x1="19250" y1="57500" x2="31750" y2="82250"/>
                          <a14:foregroundMark x1="31750" y1="82250" x2="45500" y2="88750"/>
                          <a14:foregroundMark x1="45500" y1="88750" x2="61000" y2="86500"/>
                          <a14:foregroundMark x1="61000" y1="86500" x2="71750" y2="77250"/>
                          <a14:foregroundMark x1="71750" y1="77250" x2="79750" y2="65750"/>
                          <a14:foregroundMark x1="79750" y1="65750" x2="81500" y2="52000"/>
                          <a14:foregroundMark x1="81500" y1="52000" x2="78500" y2="38000"/>
                          <a14:foregroundMark x1="78500" y1="38000" x2="75750" y2="36250"/>
                          <a14:foregroundMark x1="63250" y1="23750" x2="61750" y2="24250"/>
                          <a14:foregroundMark x1="47500" y1="8750" x2="48750" y2="9500"/>
                          <a14:foregroundMark x1="44500" y1="91500" x2="57000" y2="90500"/>
                          <a14:foregroundMark x1="57000" y1="90500" x2="56250" y2="91250"/>
                          <a14:foregroundMark x1="48750" y1="6250" x2="50250" y2="4500"/>
                        </a14:backgroundRemoval>
                      </a14:imgEffect>
                    </a14:imgLayer>
                  </a14:imgProps>
                </a:ext>
              </a:extLst>
            </a:blip>
            <a:stretch>
              <a:fillRect/>
            </a:stretch>
          </p:blipFill>
          <p:spPr>
            <a:xfrm>
              <a:off x="8356745" y="1615250"/>
              <a:ext cx="700284" cy="700284"/>
            </a:xfrm>
            <a:prstGeom prst="rect">
              <a:avLst/>
            </a:prstGeom>
          </p:spPr>
        </p:pic>
        <p:pic>
          <p:nvPicPr>
            <p:cNvPr id="21" name="Picture 20">
              <a:extLst>
                <a:ext uri="{FF2B5EF4-FFF2-40B4-BE49-F238E27FC236}">
                  <a16:creationId xmlns:a16="http://schemas.microsoft.com/office/drawing/2014/main" id="{01508AFE-0BDC-4DEC-908A-AC773E2D22B6}"/>
                </a:ext>
              </a:extLst>
            </p:cNvPr>
            <p:cNvPicPr>
              <a:picLocks noChangeAspect="1"/>
            </p:cNvPicPr>
            <p:nvPr/>
          </p:nvPicPr>
          <p:blipFill>
            <a:blip r:embed="rId9"/>
            <a:stretch>
              <a:fillRect/>
            </a:stretch>
          </p:blipFill>
          <p:spPr>
            <a:xfrm>
              <a:off x="9200919" y="1648275"/>
              <a:ext cx="655130" cy="655130"/>
            </a:xfrm>
            <a:prstGeom prst="rect">
              <a:avLst/>
            </a:prstGeom>
          </p:spPr>
        </p:pic>
        <p:pic>
          <p:nvPicPr>
            <p:cNvPr id="24" name="Picture 23">
              <a:extLst>
                <a:ext uri="{FF2B5EF4-FFF2-40B4-BE49-F238E27FC236}">
                  <a16:creationId xmlns:a16="http://schemas.microsoft.com/office/drawing/2014/main" id="{A2055FAA-8BE8-48CF-87B1-40F8D72244AA}"/>
                </a:ext>
              </a:extLst>
            </p:cNvPr>
            <p:cNvPicPr>
              <a:picLocks noChangeAspect="1"/>
            </p:cNvPicPr>
            <p:nvPr/>
          </p:nvPicPr>
          <p:blipFill>
            <a:blip r:embed="rId10"/>
            <a:stretch>
              <a:fillRect/>
            </a:stretch>
          </p:blipFill>
          <p:spPr>
            <a:xfrm>
              <a:off x="10092007" y="2303405"/>
              <a:ext cx="720320" cy="606585"/>
            </a:xfrm>
            <a:prstGeom prst="rect">
              <a:avLst/>
            </a:prstGeom>
          </p:spPr>
        </p:pic>
        <p:grpSp>
          <p:nvGrpSpPr>
            <p:cNvPr id="4" name="Group 3">
              <a:extLst>
                <a:ext uri="{FF2B5EF4-FFF2-40B4-BE49-F238E27FC236}">
                  <a16:creationId xmlns:a16="http://schemas.microsoft.com/office/drawing/2014/main" id="{48065693-C7E7-479C-8CB4-0A9B1F444F0B}"/>
                </a:ext>
              </a:extLst>
            </p:cNvPr>
            <p:cNvGrpSpPr/>
            <p:nvPr/>
          </p:nvGrpSpPr>
          <p:grpSpPr>
            <a:xfrm>
              <a:off x="10168927" y="1246578"/>
              <a:ext cx="661690" cy="509838"/>
              <a:chOff x="5072644" y="3501007"/>
              <a:chExt cx="383064" cy="295154"/>
            </a:xfrm>
          </p:grpSpPr>
          <p:sp>
            <p:nvSpPr>
              <p:cNvPr id="13" name="cloud" title="Icon of a cloud">
                <a:extLst>
                  <a:ext uri="{FF2B5EF4-FFF2-40B4-BE49-F238E27FC236}">
                    <a16:creationId xmlns:a16="http://schemas.microsoft.com/office/drawing/2014/main" id="{89170C51-F691-4C86-873C-B6B06210EE1A}"/>
                  </a:ext>
                </a:extLst>
              </p:cNvPr>
              <p:cNvSpPr>
                <a:spLocks noChangeAspect="1"/>
              </p:cNvSpPr>
              <p:nvPr/>
            </p:nvSpPr>
            <p:spPr bwMode="auto">
              <a:xfrm>
                <a:off x="5083877" y="3501007"/>
                <a:ext cx="371831" cy="236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E6E6E6"/>
              </a:solidFill>
              <a:ln w="1905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monitor" title="Icon of a monitor">
                <a:extLst>
                  <a:ext uri="{FF2B5EF4-FFF2-40B4-BE49-F238E27FC236}">
                    <a16:creationId xmlns:a16="http://schemas.microsoft.com/office/drawing/2014/main" id="{4E1B0A0E-700A-414F-ACA6-B08BE485A538}"/>
                  </a:ext>
                </a:extLst>
              </p:cNvPr>
              <p:cNvSpPr>
                <a:spLocks noChangeAspect="1" noEditPoints="1"/>
              </p:cNvSpPr>
              <p:nvPr/>
            </p:nvSpPr>
            <p:spPr bwMode="auto">
              <a:xfrm>
                <a:off x="5072644" y="3640920"/>
                <a:ext cx="202561" cy="1552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905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 name="Rectangle 1">
              <a:extLst>
                <a:ext uri="{FF2B5EF4-FFF2-40B4-BE49-F238E27FC236}">
                  <a16:creationId xmlns:a16="http://schemas.microsoft.com/office/drawing/2014/main" id="{1954E646-BB91-4092-9E61-C051D40FA104}"/>
                </a:ext>
              </a:extLst>
            </p:cNvPr>
            <p:cNvSpPr/>
            <p:nvPr/>
          </p:nvSpPr>
          <p:spPr bwMode="auto">
            <a:xfrm>
              <a:off x="7029133" y="1050011"/>
              <a:ext cx="3984702" cy="2174050"/>
            </a:xfrm>
            <a:prstGeom prst="rect">
              <a:avLst/>
            </a:prstGeom>
            <a:no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13476246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1CF5F-0AD2-44D6-911A-480FE71DADC5}"/>
              </a:ext>
            </a:extLst>
          </p:cNvPr>
          <p:cNvSpPr>
            <a:spLocks noGrp="1"/>
          </p:cNvSpPr>
          <p:nvPr>
            <p:ph type="title"/>
          </p:nvPr>
        </p:nvSpPr>
        <p:spPr/>
        <p:txBody>
          <a:bodyPr/>
          <a:lstStyle/>
          <a:p>
            <a:r>
              <a:rPr lang="en-US"/>
              <a:t>Deploy to IoT Edge</a:t>
            </a:r>
          </a:p>
        </p:txBody>
      </p:sp>
      <p:grpSp>
        <p:nvGrpSpPr>
          <p:cNvPr id="10" name="Group 9">
            <a:extLst>
              <a:ext uri="{FF2B5EF4-FFF2-40B4-BE49-F238E27FC236}">
                <a16:creationId xmlns:a16="http://schemas.microsoft.com/office/drawing/2014/main" id="{DE93D490-691D-45A4-BA84-465FD34A7FD4}"/>
              </a:ext>
            </a:extLst>
          </p:cNvPr>
          <p:cNvGrpSpPr/>
          <p:nvPr/>
        </p:nvGrpSpPr>
        <p:grpSpPr>
          <a:xfrm>
            <a:off x="4686300" y="1144288"/>
            <a:ext cx="2819400" cy="2105025"/>
            <a:chOff x="4591250" y="1144288"/>
            <a:chExt cx="2819400" cy="2105025"/>
          </a:xfrm>
        </p:grpSpPr>
        <p:sp>
          <p:nvSpPr>
            <p:cNvPr id="2" name="Rectangle 1">
              <a:extLst>
                <a:ext uri="{FF2B5EF4-FFF2-40B4-BE49-F238E27FC236}">
                  <a16:creationId xmlns:a16="http://schemas.microsoft.com/office/drawing/2014/main" id="{386A0639-2039-4E4A-9667-5FD54552904F}"/>
                </a:ext>
              </a:extLst>
            </p:cNvPr>
            <p:cNvSpPr/>
            <p:nvPr/>
          </p:nvSpPr>
          <p:spPr bwMode="auto">
            <a:xfrm>
              <a:off x="4591250" y="1144288"/>
              <a:ext cx="2819400" cy="21050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4D216114-7C57-4E35-91B1-AC12B97A7FF3}"/>
                </a:ext>
              </a:extLst>
            </p:cNvPr>
            <p:cNvGrpSpPr/>
            <p:nvPr/>
          </p:nvGrpSpPr>
          <p:grpSpPr>
            <a:xfrm>
              <a:off x="5217158" y="1502339"/>
              <a:ext cx="1567584" cy="1388923"/>
              <a:chOff x="10902845" y="2693238"/>
              <a:chExt cx="644231" cy="570807"/>
            </a:xfrm>
          </p:grpSpPr>
          <p:sp>
            <p:nvSpPr>
              <p:cNvPr id="7" name="Freeform 146">
                <a:extLst>
                  <a:ext uri="{FF2B5EF4-FFF2-40B4-BE49-F238E27FC236}">
                    <a16:creationId xmlns:a16="http://schemas.microsoft.com/office/drawing/2014/main" id="{1977F347-BD20-423D-A456-01DBF85EF9B9}"/>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8" name="Rectangle 7">
                <a:extLst>
                  <a:ext uri="{FF2B5EF4-FFF2-40B4-BE49-F238E27FC236}">
                    <a16:creationId xmlns:a16="http://schemas.microsoft.com/office/drawing/2014/main" id="{F8B0C3A6-BE70-49D5-BA74-39C66A85A86D}"/>
                  </a:ext>
                </a:extLst>
              </p:cNvPr>
              <p:cNvSpPr/>
              <p:nvPr/>
            </p:nvSpPr>
            <p:spPr bwMode="auto">
              <a:xfrm>
                <a:off x="11138157" y="3021086"/>
                <a:ext cx="205040" cy="148466"/>
              </a:xfrm>
              <a:prstGeom prst="rect">
                <a:avLst/>
              </a:prstGeom>
              <a:solidFill>
                <a:schemeClr val="bg2"/>
              </a:solid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50C2F6EA-27A5-4F2A-8D89-FD1AFF102E57}"/>
                  </a:ext>
                </a:extLst>
              </p:cNvPr>
              <p:cNvCxnSpPr>
                <a:cxnSpLocks/>
              </p:cNvCxnSpPr>
              <p:nvPr/>
            </p:nvCxnSpPr>
            <p:spPr>
              <a:xfrm flipV="1">
                <a:off x="11245742" y="2947705"/>
                <a:ext cx="0" cy="31634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7132048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F9E07-7F1D-4300-A938-DAD42B6E3F1E}"/>
              </a:ext>
            </a:extLst>
          </p:cNvPr>
          <p:cNvSpPr>
            <a:spLocks noGrp="1"/>
          </p:cNvSpPr>
          <p:nvPr>
            <p:ph type="title"/>
          </p:nvPr>
        </p:nvSpPr>
        <p:spPr/>
        <p:txBody>
          <a:bodyPr/>
          <a:lstStyle/>
          <a:p>
            <a:r>
              <a:rPr lang="en-US"/>
              <a:t>IoT Edge Modules</a:t>
            </a:r>
          </a:p>
        </p:txBody>
      </p:sp>
      <p:sp>
        <p:nvSpPr>
          <p:cNvPr id="4" name="Text Placeholder 3">
            <a:extLst>
              <a:ext uri="{FF2B5EF4-FFF2-40B4-BE49-F238E27FC236}">
                <a16:creationId xmlns:a16="http://schemas.microsoft.com/office/drawing/2014/main" id="{9BC8CAD9-C802-44E4-97F9-F9CC3BE8EE7E}"/>
              </a:ext>
            </a:extLst>
          </p:cNvPr>
          <p:cNvSpPr>
            <a:spLocks noGrp="1"/>
          </p:cNvSpPr>
          <p:nvPr>
            <p:ph type="body" sz="quarter" idx="4294967295"/>
          </p:nvPr>
        </p:nvSpPr>
        <p:spPr>
          <a:xfrm>
            <a:off x="477520" y="1529054"/>
            <a:ext cx="4528186" cy="1600200"/>
          </a:xfrm>
        </p:spPr>
        <p:txBody>
          <a:bodyPr/>
          <a:lstStyle/>
          <a:p>
            <a:pPr marL="0" indent="0">
              <a:buNone/>
            </a:pPr>
            <a:r>
              <a:rPr lang="en-US" sz="2000"/>
              <a:t>An Azure IoT Edge device is a Linux or Windows-based device that runs the Azure IoT Edge runtime.</a:t>
            </a:r>
          </a:p>
          <a:p>
            <a:pPr marL="0" indent="0">
              <a:buNone/>
            </a:pPr>
            <a:r>
              <a:rPr lang="en-US" sz="2000"/>
              <a:t>Machine learning models can be deployed to these devices as </a:t>
            </a:r>
            <a:r>
              <a:rPr lang="en-US" sz="2000" b="1">
                <a:hlinkClick r:id="rId2"/>
              </a:rPr>
              <a:t>IoT Edge Modules</a:t>
            </a:r>
            <a:r>
              <a:rPr lang="en-US" sz="2000"/>
              <a:t>.</a:t>
            </a:r>
          </a:p>
        </p:txBody>
      </p:sp>
      <p:sp>
        <p:nvSpPr>
          <p:cNvPr id="5" name="Rectangle 4">
            <a:extLst>
              <a:ext uri="{FF2B5EF4-FFF2-40B4-BE49-F238E27FC236}">
                <a16:creationId xmlns:a16="http://schemas.microsoft.com/office/drawing/2014/main" id="{1089B3A9-0119-4992-BDF1-5B9B81DE30F9}"/>
              </a:ext>
            </a:extLst>
          </p:cNvPr>
          <p:cNvSpPr/>
          <p:nvPr/>
        </p:nvSpPr>
        <p:spPr>
          <a:xfrm>
            <a:off x="477520" y="3670638"/>
            <a:ext cx="4650740" cy="1938992"/>
          </a:xfrm>
          <a:prstGeom prst="rect">
            <a:avLst/>
          </a:prstGeom>
        </p:spPr>
        <p:txBody>
          <a:bodyPr wrap="square">
            <a:spAutoFit/>
          </a:bodyPr>
          <a:lstStyle/>
          <a:p>
            <a:pPr defTabSz="932742">
              <a:spcBef>
                <a:spcPct val="20000"/>
              </a:spcBef>
              <a:buSzPct val="90000"/>
            </a:pPr>
            <a:r>
              <a:rPr lang="en-US" sz="2000" b="1">
                <a:solidFill>
                  <a:srgbClr val="000000"/>
                </a:solidFill>
              </a:rPr>
              <a:t>Benefits</a:t>
            </a:r>
            <a:r>
              <a:rPr lang="en-US" sz="2000">
                <a:solidFill>
                  <a:srgbClr val="000000"/>
                </a:solidFill>
              </a:rPr>
              <a:t>: Deploying a model to an IoT Edge device allows the device to use the model directly, instead of having to send data to the cloud for processing. You get faster response times and less data transfer</a:t>
            </a:r>
          </a:p>
        </p:txBody>
      </p:sp>
      <p:sp>
        <p:nvSpPr>
          <p:cNvPr id="6" name="Rectangle 5">
            <a:extLst>
              <a:ext uri="{FF2B5EF4-FFF2-40B4-BE49-F238E27FC236}">
                <a16:creationId xmlns:a16="http://schemas.microsoft.com/office/drawing/2014/main" id="{0A3C2163-80F0-4143-96CA-7A7E3727ACA6}"/>
              </a:ext>
            </a:extLst>
          </p:cNvPr>
          <p:cNvSpPr/>
          <p:nvPr/>
        </p:nvSpPr>
        <p:spPr>
          <a:xfrm>
            <a:off x="6487160" y="1435497"/>
            <a:ext cx="5227320" cy="4278094"/>
          </a:xfrm>
          <a:prstGeom prst="rect">
            <a:avLst/>
          </a:prstGeom>
        </p:spPr>
        <p:txBody>
          <a:bodyPr wrap="square">
            <a:spAutoFit/>
          </a:bodyPr>
          <a:lstStyle/>
          <a:p>
            <a:r>
              <a:rPr lang="en-US" sz="2400">
                <a:solidFill>
                  <a:srgbClr val="0078D4"/>
                </a:solidFill>
                <a:latin typeface="Segoe UI Semilight" panose="020B0402040204020203" pitchFamily="34" charset="0"/>
                <a:cs typeface="Segoe UI Semilight" panose="020B0402040204020203" pitchFamily="34" charset="0"/>
              </a:rPr>
              <a:t>IoT Edge Modules</a:t>
            </a:r>
          </a:p>
          <a:p>
            <a:endParaRPr lang="en-US" sz="1800">
              <a:latin typeface="Segoe UI Semilight" panose="020B0402040204020203" pitchFamily="34" charset="0"/>
              <a:cs typeface="Segoe UI Semilight" panose="020B0402040204020203" pitchFamily="34" charset="0"/>
            </a:endParaRPr>
          </a:p>
          <a:p>
            <a:r>
              <a:rPr lang="en-US" sz="2000">
                <a:solidFill>
                  <a:srgbClr val="000000"/>
                </a:solidFill>
              </a:rPr>
              <a:t>Azure IoT Edge modules are the smallest unit of computation managed by IoT Edge, and can contain Azure services or your own solution-specific code.</a:t>
            </a:r>
          </a:p>
          <a:p>
            <a:pPr>
              <a:spcBef>
                <a:spcPts val="600"/>
              </a:spcBef>
            </a:pPr>
            <a:r>
              <a:rPr lang="en-US" sz="2000">
                <a:solidFill>
                  <a:srgbClr val="000000"/>
                </a:solidFill>
              </a:rPr>
              <a:t>IoT Edge module images contain applications that take advantage of the management, security, and communication features of the IoT Edge runtime.</a:t>
            </a:r>
          </a:p>
          <a:p>
            <a:pPr>
              <a:spcBef>
                <a:spcPts val="600"/>
              </a:spcBef>
            </a:pPr>
            <a:r>
              <a:rPr lang="en-US" sz="2000">
                <a:solidFill>
                  <a:srgbClr val="000000"/>
                </a:solidFill>
              </a:rPr>
              <a:t>In implementation, modules images exist as container images in a repository, and module instances are containers on devices.</a:t>
            </a:r>
          </a:p>
        </p:txBody>
      </p:sp>
      <p:cxnSp>
        <p:nvCxnSpPr>
          <p:cNvPr id="8" name="Connector: Elbow 7">
            <a:extLst>
              <a:ext uri="{FF2B5EF4-FFF2-40B4-BE49-F238E27FC236}">
                <a16:creationId xmlns:a16="http://schemas.microsoft.com/office/drawing/2014/main" id="{7CE43368-92E6-479B-BF01-179E4642682B}"/>
              </a:ext>
            </a:extLst>
          </p:cNvPr>
          <p:cNvCxnSpPr/>
          <p:nvPr/>
        </p:nvCxnSpPr>
        <p:spPr>
          <a:xfrm flipV="1">
            <a:off x="5039360" y="1706880"/>
            <a:ext cx="1447800" cy="118872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99852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A5D72-6DDF-40C0-AAE7-1FFD59293F75}"/>
              </a:ext>
            </a:extLst>
          </p:cNvPr>
          <p:cNvSpPr>
            <a:spLocks noGrp="1"/>
          </p:cNvSpPr>
          <p:nvPr>
            <p:ph type="title"/>
          </p:nvPr>
        </p:nvSpPr>
        <p:spPr/>
        <p:txBody>
          <a:bodyPr/>
          <a:lstStyle/>
          <a:p>
            <a:r>
              <a:rPr lang="en-US"/>
              <a:t>Deploying to IoT Edge Devices</a:t>
            </a:r>
          </a:p>
        </p:txBody>
      </p:sp>
      <p:sp>
        <p:nvSpPr>
          <p:cNvPr id="3" name="Text Placeholder 2">
            <a:extLst>
              <a:ext uri="{FF2B5EF4-FFF2-40B4-BE49-F238E27FC236}">
                <a16:creationId xmlns:a16="http://schemas.microsoft.com/office/drawing/2014/main" id="{29D18AF0-6881-42DE-A986-C05088B328A6}"/>
              </a:ext>
            </a:extLst>
          </p:cNvPr>
          <p:cNvSpPr>
            <a:spLocks noGrp="1"/>
          </p:cNvSpPr>
          <p:nvPr>
            <p:ph type="body" sz="quarter" idx="12"/>
          </p:nvPr>
        </p:nvSpPr>
        <p:spPr/>
        <p:txBody>
          <a:bodyPr/>
          <a:lstStyle/>
          <a:p>
            <a:r>
              <a:rPr lang="en-US"/>
              <a:t>Prerequisites</a:t>
            </a:r>
          </a:p>
        </p:txBody>
      </p:sp>
      <p:sp>
        <p:nvSpPr>
          <p:cNvPr id="5" name="Rectangle 4">
            <a:extLst>
              <a:ext uri="{FF2B5EF4-FFF2-40B4-BE49-F238E27FC236}">
                <a16:creationId xmlns:a16="http://schemas.microsoft.com/office/drawing/2014/main" id="{E78C121C-CC97-4825-A1F9-C0E097218E46}"/>
              </a:ext>
            </a:extLst>
          </p:cNvPr>
          <p:cNvSpPr/>
          <p:nvPr/>
        </p:nvSpPr>
        <p:spPr>
          <a:xfrm>
            <a:off x="640080" y="2908642"/>
            <a:ext cx="10911840" cy="3474720"/>
          </a:xfrm>
          <a:prstGeom prst="rect">
            <a:avLst/>
          </a:prstGeom>
          <a:solidFill>
            <a:schemeClr val="bg2"/>
          </a:solidFill>
        </p:spPr>
        <p:txBody>
          <a:bodyPr wrap="square">
            <a:spAutoFit/>
          </a:bodyPr>
          <a:lstStyle/>
          <a:p>
            <a:r>
              <a:rPr lang="en-US">
                <a:solidFill>
                  <a:srgbClr val="0101FD"/>
                </a:solidFill>
                <a:latin typeface="Consolas" panose="020B0609020204030204" pitchFamily="49" charset="0"/>
              </a:rPr>
              <a:t>from</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azureml.core.image</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import</a:t>
            </a:r>
            <a:r>
              <a:rPr lang="en-US">
                <a:solidFill>
                  <a:srgbClr val="000000"/>
                </a:solidFill>
                <a:latin typeface="Consolas" panose="020B0609020204030204" pitchFamily="49" charset="0"/>
              </a:rPr>
              <a:t> Image, </a:t>
            </a:r>
            <a:r>
              <a:rPr lang="en-US" err="1">
                <a:solidFill>
                  <a:srgbClr val="000000"/>
                </a:solidFill>
                <a:latin typeface="Consolas" panose="020B0609020204030204" pitchFamily="49" charset="0"/>
              </a:rPr>
              <a:t>ContainerImage</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a:t>
            </a:r>
          </a:p>
          <a:p>
            <a:r>
              <a:rPr lang="en-US">
                <a:solidFill>
                  <a:srgbClr val="008000"/>
                </a:solidFill>
                <a:latin typeface="Consolas" panose="020B0609020204030204" pitchFamily="49" charset="0"/>
              </a:rPr>
              <a:t>#Image configuration</a:t>
            </a:r>
            <a:r>
              <a:rPr lang="en-US">
                <a:solidFill>
                  <a:srgbClr val="000000"/>
                </a:solidFill>
                <a:latin typeface="Consolas" panose="020B0609020204030204" pitchFamily="49" charset="0"/>
              </a:rPr>
              <a:t> </a:t>
            </a:r>
          </a:p>
          <a:p>
            <a:r>
              <a:rPr lang="en-US" err="1">
                <a:solidFill>
                  <a:srgbClr val="000000"/>
                </a:solidFill>
                <a:latin typeface="Consolas" panose="020B0609020204030204" pitchFamily="49" charset="0"/>
              </a:rPr>
              <a:t>image_config</a:t>
            </a:r>
            <a:r>
              <a:rPr lang="en-US">
                <a:solidFill>
                  <a:srgbClr val="000000"/>
                </a:solidFill>
                <a:latin typeface="Consolas" panose="020B0609020204030204" pitchFamily="49" charset="0"/>
              </a:rPr>
              <a:t> = </a:t>
            </a:r>
            <a:r>
              <a:rPr lang="en-US" err="1">
                <a:solidFill>
                  <a:srgbClr val="000000"/>
                </a:solidFill>
                <a:latin typeface="Consolas" panose="020B0609020204030204" pitchFamily="49" charset="0"/>
              </a:rPr>
              <a:t>ContainerImage.image_configuration</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runtime = </a:t>
            </a:r>
            <a:r>
              <a:rPr lang="en-US">
                <a:solidFill>
                  <a:srgbClr val="A31515"/>
                </a:solidFill>
                <a:latin typeface="Consolas" panose="020B0609020204030204" pitchFamily="49" charset="0"/>
              </a:rPr>
              <a:t>"python"</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execution_script</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"score.py"</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conda_file</a:t>
            </a:r>
            <a:r>
              <a:rPr lang="en-US">
                <a:solidFill>
                  <a:srgbClr val="000000"/>
                </a:solidFill>
                <a:latin typeface="Consolas" panose="020B0609020204030204" pitchFamily="49" charset="0"/>
              </a:rPr>
              <a:t> = </a:t>
            </a:r>
            <a:r>
              <a:rPr lang="en-US">
                <a:solidFill>
                  <a:srgbClr val="A31515"/>
                </a:solidFill>
                <a:latin typeface="Consolas" panose="020B0609020204030204" pitchFamily="49" charset="0"/>
              </a:rPr>
              <a:t>"</a:t>
            </a:r>
            <a:r>
              <a:rPr lang="en-US" err="1">
                <a:solidFill>
                  <a:srgbClr val="A31515"/>
                </a:solidFill>
                <a:latin typeface="Consolas" panose="020B0609020204030204" pitchFamily="49" charset="0"/>
              </a:rPr>
              <a:t>myenv.yml</a:t>
            </a:r>
            <a:r>
              <a:rPr lang="en-US">
                <a:solidFill>
                  <a:srgbClr val="A31515"/>
                </a:solidFill>
                <a:latin typeface="Consolas" panose="020B0609020204030204" pitchFamily="49" charset="0"/>
              </a:rPr>
              <a:t>"</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tags = {</a:t>
            </a:r>
            <a:r>
              <a:rPr lang="en-US">
                <a:solidFill>
                  <a:srgbClr val="A31515"/>
                </a:solidFill>
                <a:latin typeface="Consolas" panose="020B0609020204030204" pitchFamily="49" charset="0"/>
              </a:rPr>
              <a:t>"attributes"</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"classification"</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description = </a:t>
            </a:r>
            <a:r>
              <a:rPr lang="en-US">
                <a:solidFill>
                  <a:srgbClr val="A31515"/>
                </a:solidFill>
                <a:latin typeface="Consolas" panose="020B0609020204030204" pitchFamily="49" charset="0"/>
              </a:rPr>
              <a:t>"Image with my model"</a:t>
            </a:r>
            <a:r>
              <a:rPr lang="en-US">
                <a:solidFill>
                  <a:srgbClr val="000000"/>
                </a:solidFill>
                <a:latin typeface="Consolas" panose="020B0609020204030204" pitchFamily="49" charset="0"/>
              </a:rPr>
              <a:t>)</a:t>
            </a:r>
          </a:p>
          <a:p>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image = </a:t>
            </a:r>
            <a:r>
              <a:rPr lang="en-US" err="1">
                <a:solidFill>
                  <a:srgbClr val="000000"/>
                </a:solidFill>
                <a:latin typeface="Consolas" panose="020B0609020204030204" pitchFamily="49" charset="0"/>
              </a:rPr>
              <a:t>ContainerImage.create</a:t>
            </a:r>
            <a:r>
              <a:rPr lang="en-US">
                <a:solidFill>
                  <a:srgbClr val="000000"/>
                </a:solidFill>
                <a:latin typeface="Consolas" panose="020B0609020204030204" pitchFamily="49" charset="0"/>
              </a:rPr>
              <a:t> (name = </a:t>
            </a:r>
            <a:r>
              <a:rPr lang="en-US">
                <a:solidFill>
                  <a:srgbClr val="A31515"/>
                </a:solidFill>
                <a:latin typeface="Consolas" panose="020B0609020204030204" pitchFamily="49" charset="0"/>
              </a:rPr>
              <a:t>"</a:t>
            </a:r>
            <a:r>
              <a:rPr lang="en-US" err="1">
                <a:solidFill>
                  <a:srgbClr val="A31515"/>
                </a:solidFill>
                <a:latin typeface="Consolas" panose="020B0609020204030204" pitchFamily="49" charset="0"/>
              </a:rPr>
              <a:t>myimage</a:t>
            </a:r>
            <a:r>
              <a:rPr lang="en-US">
                <a:solidFill>
                  <a:srgbClr val="A31515"/>
                </a:solidFill>
                <a:latin typeface="Consolas" panose="020B0609020204030204" pitchFamily="49" charset="0"/>
              </a:rPr>
              <a:t>"</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models = [model], </a:t>
            </a:r>
            <a:r>
              <a:rPr lang="en-US">
                <a:solidFill>
                  <a:srgbClr val="008000"/>
                </a:solidFill>
                <a:latin typeface="Consolas" panose="020B0609020204030204" pitchFamily="49" charset="0"/>
              </a:rPr>
              <a:t>#this is the model object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image_config</a:t>
            </a:r>
            <a:r>
              <a:rPr lang="en-US">
                <a:solidFill>
                  <a:srgbClr val="000000"/>
                </a:solidFill>
                <a:latin typeface="Consolas" panose="020B0609020204030204" pitchFamily="49" charset="0"/>
              </a:rPr>
              <a:t> = </a:t>
            </a:r>
            <a:r>
              <a:rPr lang="en-US" err="1">
                <a:solidFill>
                  <a:srgbClr val="000000"/>
                </a:solidFill>
                <a:latin typeface="Consolas" panose="020B0609020204030204" pitchFamily="49" charset="0"/>
              </a:rPr>
              <a:t>image_config</a:t>
            </a:r>
            <a:r>
              <a:rPr lang="en-US">
                <a:solidFill>
                  <a:srgbClr val="000000"/>
                </a:solidFill>
                <a:latin typeface="Consolas" panose="020B0609020204030204" pitchFamily="49" charset="0"/>
              </a:rPr>
              <a:t>, workspace = </a:t>
            </a:r>
            <a:r>
              <a:rPr lang="en-US" err="1">
                <a:solidFill>
                  <a:srgbClr val="000000"/>
                </a:solidFill>
                <a:latin typeface="Consolas" panose="020B0609020204030204" pitchFamily="49" charset="0"/>
              </a:rPr>
              <a:t>ws</a:t>
            </a:r>
            <a:r>
              <a:rPr lang="en-US">
                <a:solidFill>
                  <a:srgbClr val="000000"/>
                </a:solidFill>
                <a:latin typeface="Consolas" panose="020B0609020204030204" pitchFamily="49" charset="0"/>
              </a:rPr>
              <a:t> )</a:t>
            </a:r>
            <a:endParaRPr lang="en-US"/>
          </a:p>
        </p:txBody>
      </p:sp>
      <p:sp>
        <p:nvSpPr>
          <p:cNvPr id="4" name="TextBox 3">
            <a:extLst>
              <a:ext uri="{FF2B5EF4-FFF2-40B4-BE49-F238E27FC236}">
                <a16:creationId xmlns:a16="http://schemas.microsoft.com/office/drawing/2014/main" id="{E8F97A57-D764-4E68-A9AD-B101D9B39481}"/>
              </a:ext>
            </a:extLst>
          </p:cNvPr>
          <p:cNvSpPr txBox="1"/>
          <p:nvPr/>
        </p:nvSpPr>
        <p:spPr>
          <a:xfrm>
            <a:off x="325678" y="1382070"/>
            <a:ext cx="11336040" cy="1526572"/>
          </a:xfrm>
          <a:prstGeom prst="rect">
            <a:avLst/>
          </a:prstGeom>
          <a:noFill/>
        </p:spPr>
        <p:txBody>
          <a:bodyPr wrap="square" lIns="182880" tIns="146304" rIns="182880" bIns="146304" rtlCol="0">
            <a:spAutoFit/>
          </a:bodyPr>
          <a:lstStyle/>
          <a:p>
            <a:r>
              <a:rPr lang="en-US" sz="2000">
                <a:hlinkClick r:id="rId2"/>
              </a:rPr>
              <a:t>IoT Hub</a:t>
            </a:r>
            <a:endParaRPr lang="en-US" sz="2000"/>
          </a:p>
          <a:p>
            <a:r>
              <a:rPr lang="en-US" sz="2000">
                <a:hlinkClick r:id="rId3" action="ppaction://hlinkfile"/>
              </a:rPr>
              <a:t>IoT Edge Device </a:t>
            </a:r>
            <a:r>
              <a:rPr lang="en-US" sz="2000"/>
              <a:t>with the IoT </a:t>
            </a:r>
            <a:r>
              <a:rPr lang="en-US" sz="2000" err="1"/>
              <a:t>Egde</a:t>
            </a:r>
            <a:r>
              <a:rPr lang="en-US" sz="2000"/>
              <a:t> runtime installed.</a:t>
            </a:r>
          </a:p>
          <a:p>
            <a:r>
              <a:rPr lang="en-US" sz="2000"/>
              <a:t>Docker Image based on the ML model and image configuration stored in the container registry. This can be done as follows</a:t>
            </a:r>
          </a:p>
        </p:txBody>
      </p:sp>
    </p:spTree>
    <p:extLst>
      <p:ext uri="{BB962C8B-B14F-4D97-AF65-F5344CB8AC3E}">
        <p14:creationId xmlns:p14="http://schemas.microsoft.com/office/powerpoint/2010/main" val="80371811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CDFF1-5DF0-4EB4-8616-17413E55D5BE}"/>
              </a:ext>
            </a:extLst>
          </p:cNvPr>
          <p:cNvSpPr>
            <a:spLocks noGrp="1"/>
          </p:cNvSpPr>
          <p:nvPr>
            <p:ph type="title"/>
          </p:nvPr>
        </p:nvSpPr>
        <p:spPr/>
        <p:txBody>
          <a:bodyPr/>
          <a:lstStyle/>
          <a:p>
            <a:r>
              <a:rPr lang="en-US"/>
              <a:t>Deploying to the IoT Edge</a:t>
            </a:r>
          </a:p>
        </p:txBody>
      </p:sp>
      <p:sp>
        <p:nvSpPr>
          <p:cNvPr id="3" name="Text Placeholder 2">
            <a:extLst>
              <a:ext uri="{FF2B5EF4-FFF2-40B4-BE49-F238E27FC236}">
                <a16:creationId xmlns:a16="http://schemas.microsoft.com/office/drawing/2014/main" id="{DBC5F02A-9296-439D-8648-8EFB64584316}"/>
              </a:ext>
            </a:extLst>
          </p:cNvPr>
          <p:cNvSpPr>
            <a:spLocks noGrp="1"/>
          </p:cNvSpPr>
          <p:nvPr>
            <p:ph type="body" sz="quarter" idx="12"/>
          </p:nvPr>
        </p:nvSpPr>
        <p:spPr/>
        <p:txBody>
          <a:bodyPr/>
          <a:lstStyle/>
          <a:p>
            <a:r>
              <a:rPr lang="en-US"/>
              <a:t>Steps</a:t>
            </a:r>
          </a:p>
        </p:txBody>
      </p:sp>
      <p:sp>
        <p:nvSpPr>
          <p:cNvPr id="4" name="TextBox 3">
            <a:extLst>
              <a:ext uri="{FF2B5EF4-FFF2-40B4-BE49-F238E27FC236}">
                <a16:creationId xmlns:a16="http://schemas.microsoft.com/office/drawing/2014/main" id="{54B4748F-721B-453D-B6C6-785E913D12F0}"/>
              </a:ext>
            </a:extLst>
          </p:cNvPr>
          <p:cNvSpPr txBox="1"/>
          <p:nvPr/>
        </p:nvSpPr>
        <p:spPr>
          <a:xfrm>
            <a:off x="325676" y="1457000"/>
            <a:ext cx="11866324" cy="4912114"/>
          </a:xfrm>
          <a:prstGeom prst="rect">
            <a:avLst/>
          </a:prstGeom>
          <a:noFill/>
        </p:spPr>
        <p:txBody>
          <a:bodyPr wrap="square" lIns="182880" tIns="146304" rIns="182880" bIns="146304" rtlCol="0">
            <a:spAutoFit/>
          </a:bodyPr>
          <a:lstStyle/>
          <a:p>
            <a:pPr marL="514350" indent="-514350">
              <a:spcBef>
                <a:spcPts val="600"/>
              </a:spcBef>
              <a:spcAft>
                <a:spcPts val="600"/>
              </a:spcAft>
              <a:buFont typeface="+mj-lt"/>
              <a:buAutoNum type="arabicPeriod"/>
            </a:pPr>
            <a:r>
              <a:rPr lang="en-US" sz="2000" b="1"/>
              <a:t>Get the container registry credentials</a:t>
            </a:r>
            <a:r>
              <a:rPr lang="en-US" sz="2000"/>
              <a:t>: Azure IoT needs the credentials for the container registry that Azure Machine Learning service stores docker images in. You can get via the Azure Portal</a:t>
            </a:r>
          </a:p>
          <a:p>
            <a:pPr marL="514350" indent="-514350">
              <a:spcBef>
                <a:spcPts val="600"/>
              </a:spcBef>
              <a:spcAft>
                <a:spcPts val="600"/>
              </a:spcAft>
              <a:buFont typeface="+mj-lt"/>
              <a:buAutoNum type="arabicPeriod"/>
            </a:pPr>
            <a:r>
              <a:rPr lang="en-US" sz="2000">
                <a:hlinkClick r:id="rId2"/>
              </a:rPr>
              <a:t>Configure deployment manifest</a:t>
            </a:r>
            <a:r>
              <a:rPr lang="en-US" sz="2000"/>
              <a:t>, a  JSON document that describes which modules to deploy, how data flows between the modules, and desired properties of the module twins. You can use wizard in the Azure Portal to create this. The Wizard has 4 steps:</a:t>
            </a:r>
          </a:p>
          <a:p>
            <a:pPr marL="914400" lvl="3" indent="-300038">
              <a:spcBef>
                <a:spcPts val="600"/>
              </a:spcBef>
              <a:spcAft>
                <a:spcPts val="600"/>
              </a:spcAft>
              <a:buFont typeface="+mj-lt"/>
              <a:buAutoNum type="arabicPeriod"/>
            </a:pPr>
            <a:r>
              <a:rPr lang="en-US" sz="2000">
                <a:latin typeface="Segoe UI Semilight" panose="020B0402040204020203" pitchFamily="34" charset="0"/>
                <a:cs typeface="Segoe UI Semilight" panose="020B0402040204020203" pitchFamily="34" charset="0"/>
              </a:rPr>
              <a:t>Add Modules</a:t>
            </a:r>
          </a:p>
          <a:p>
            <a:pPr marL="914400" lvl="3" indent="-300038">
              <a:spcBef>
                <a:spcPts val="600"/>
              </a:spcBef>
              <a:spcAft>
                <a:spcPts val="600"/>
              </a:spcAft>
              <a:buFont typeface="+mj-lt"/>
              <a:buAutoNum type="arabicPeriod"/>
            </a:pPr>
            <a:r>
              <a:rPr lang="en-US" sz="2000">
                <a:latin typeface="Segoe UI Semilight" panose="020B0402040204020203" pitchFamily="34" charset="0"/>
                <a:cs typeface="Segoe UI Semilight" panose="020B0402040204020203" pitchFamily="34" charset="0"/>
              </a:rPr>
              <a:t>Specify Routes</a:t>
            </a:r>
          </a:p>
          <a:p>
            <a:pPr marL="914400" lvl="3" indent="-300038">
              <a:spcBef>
                <a:spcPts val="600"/>
              </a:spcBef>
              <a:spcAft>
                <a:spcPts val="600"/>
              </a:spcAft>
              <a:buFont typeface="+mj-lt"/>
              <a:buAutoNum type="arabicPeriod"/>
            </a:pPr>
            <a:r>
              <a:rPr lang="en-US" sz="2000">
                <a:latin typeface="Segoe UI Semilight" panose="020B0402040204020203" pitchFamily="34" charset="0"/>
                <a:cs typeface="Segoe UI Semilight" panose="020B0402040204020203" pitchFamily="34" charset="0"/>
              </a:rPr>
              <a:t>Review Deployment</a:t>
            </a:r>
          </a:p>
          <a:p>
            <a:pPr marL="914400" lvl="3" indent="-300038">
              <a:spcBef>
                <a:spcPts val="600"/>
              </a:spcBef>
              <a:spcAft>
                <a:spcPts val="600"/>
              </a:spcAft>
              <a:buFont typeface="+mj-lt"/>
              <a:buAutoNum type="arabicPeriod"/>
            </a:pPr>
            <a:r>
              <a:rPr lang="en-US" sz="2000">
                <a:latin typeface="Segoe UI Semilight" panose="020B0402040204020203" pitchFamily="34" charset="0"/>
                <a:cs typeface="Segoe UI Semilight" panose="020B0402040204020203" pitchFamily="34" charset="0"/>
              </a:rPr>
              <a:t>Submit</a:t>
            </a:r>
          </a:p>
          <a:p>
            <a:pPr marL="514350" lvl="2" indent="-514350">
              <a:spcBef>
                <a:spcPts val="600"/>
              </a:spcBef>
              <a:spcAft>
                <a:spcPts val="600"/>
              </a:spcAft>
              <a:buFont typeface="+mj-lt"/>
              <a:buAutoNum type="arabicPeriod" startAt="3"/>
            </a:pPr>
            <a:r>
              <a:rPr lang="en-US" sz="2000" b="1">
                <a:latin typeface="Segoe UI Semilight" panose="020B0402040204020203" pitchFamily="34" charset="0"/>
                <a:cs typeface="Segoe UI Semilight" panose="020B0402040204020203" pitchFamily="34" charset="0"/>
              </a:rPr>
              <a:t>View Modules on device: </a:t>
            </a:r>
            <a:r>
              <a:rPr lang="en-US" sz="2000">
                <a:latin typeface="Segoe UI Semilight" panose="020B0402040204020203" pitchFamily="34" charset="0"/>
                <a:cs typeface="Segoe UI Semilight" panose="020B0402040204020203" pitchFamily="34" charset="0"/>
              </a:rPr>
              <a:t>Once you've deployed modules to your device, you can view all of them in the Device details page of the portal. This page displays the name of each deployed module, as well as useful information like the deployment status and exit code.</a:t>
            </a:r>
          </a:p>
        </p:txBody>
      </p:sp>
    </p:spTree>
    <p:extLst>
      <p:ext uri="{BB962C8B-B14F-4D97-AF65-F5344CB8AC3E}">
        <p14:creationId xmlns:p14="http://schemas.microsoft.com/office/powerpoint/2010/main" val="246996742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6D20-0605-F64C-8422-4E8EDF6C97BC}"/>
              </a:ext>
            </a:extLst>
          </p:cNvPr>
          <p:cNvSpPr>
            <a:spLocks noGrp="1"/>
          </p:cNvSpPr>
          <p:nvPr>
            <p:ph type="title"/>
          </p:nvPr>
        </p:nvSpPr>
        <p:spPr/>
        <p:txBody>
          <a:bodyPr>
            <a:normAutofit/>
          </a:bodyPr>
          <a:lstStyle/>
          <a:p>
            <a:r>
              <a:rPr lang="en-US" sz="4000"/>
              <a:t>Edge Deployment</a:t>
            </a:r>
          </a:p>
        </p:txBody>
      </p:sp>
      <p:sp>
        <p:nvSpPr>
          <p:cNvPr id="3" name="Text Placeholder 2">
            <a:extLst>
              <a:ext uri="{FF2B5EF4-FFF2-40B4-BE49-F238E27FC236}">
                <a16:creationId xmlns:a16="http://schemas.microsoft.com/office/drawing/2014/main" id="{EA8949E2-6EDF-4685-A46C-34E6E48B36AE}"/>
              </a:ext>
            </a:extLst>
          </p:cNvPr>
          <p:cNvSpPr>
            <a:spLocks noGrp="1"/>
          </p:cNvSpPr>
          <p:nvPr>
            <p:ph type="body" sz="quarter" idx="12"/>
          </p:nvPr>
        </p:nvSpPr>
        <p:spPr>
          <a:xfrm>
            <a:off x="426423" y="991608"/>
            <a:ext cx="11339774" cy="276999"/>
          </a:xfrm>
        </p:spPr>
        <p:txBody>
          <a:bodyPr/>
          <a:lstStyle/>
          <a:p>
            <a:r>
              <a:rPr lang="en-US" sz="2000"/>
              <a:t>Light and Heavy</a:t>
            </a:r>
            <a:endParaRPr lang="en-US"/>
          </a:p>
        </p:txBody>
      </p:sp>
      <p:graphicFrame>
        <p:nvGraphicFramePr>
          <p:cNvPr id="6" name="Content Placeholder 4">
            <a:extLst>
              <a:ext uri="{FF2B5EF4-FFF2-40B4-BE49-F238E27FC236}">
                <a16:creationId xmlns:a16="http://schemas.microsoft.com/office/drawing/2014/main" id="{4944AEA6-26A1-484C-B12A-14949ED20D0E}"/>
              </a:ext>
            </a:extLst>
          </p:cNvPr>
          <p:cNvGraphicFramePr>
            <a:graphicFrameLocks/>
          </p:cNvGraphicFramePr>
          <p:nvPr>
            <p:extLst>
              <p:ext uri="{D42A27DB-BD31-4B8C-83A1-F6EECF244321}">
                <p14:modId xmlns:p14="http://schemas.microsoft.com/office/powerpoint/2010/main" val="2843473791"/>
              </p:ext>
            </p:extLst>
          </p:nvPr>
        </p:nvGraphicFramePr>
        <p:xfrm>
          <a:off x="193422" y="2251871"/>
          <a:ext cx="11805154" cy="3216625"/>
        </p:xfrm>
        <a:graphic>
          <a:graphicData uri="http://schemas.openxmlformats.org/drawingml/2006/table">
            <a:tbl>
              <a:tblPr firstRow="1" firstCol="1" bandRow="1" bandCol="1">
                <a:tableStyleId>{7DF18680-E054-41AD-8BC1-D1AEF772440D}</a:tableStyleId>
              </a:tblPr>
              <a:tblGrid>
                <a:gridCol w="1033212">
                  <a:extLst>
                    <a:ext uri="{9D8B030D-6E8A-4147-A177-3AD203B41FA5}">
                      <a16:colId xmlns:a16="http://schemas.microsoft.com/office/drawing/2014/main" val="696718922"/>
                    </a:ext>
                  </a:extLst>
                </a:gridCol>
                <a:gridCol w="1414452">
                  <a:extLst>
                    <a:ext uri="{9D8B030D-6E8A-4147-A177-3AD203B41FA5}">
                      <a16:colId xmlns:a16="http://schemas.microsoft.com/office/drawing/2014/main" val="3289575886"/>
                    </a:ext>
                  </a:extLst>
                </a:gridCol>
                <a:gridCol w="1221361">
                  <a:extLst>
                    <a:ext uri="{9D8B030D-6E8A-4147-A177-3AD203B41FA5}">
                      <a16:colId xmlns:a16="http://schemas.microsoft.com/office/drawing/2014/main" val="581814734"/>
                    </a:ext>
                  </a:extLst>
                </a:gridCol>
                <a:gridCol w="1454593">
                  <a:extLst>
                    <a:ext uri="{9D8B030D-6E8A-4147-A177-3AD203B41FA5}">
                      <a16:colId xmlns:a16="http://schemas.microsoft.com/office/drawing/2014/main" val="3361109492"/>
                    </a:ext>
                  </a:extLst>
                </a:gridCol>
                <a:gridCol w="1636295">
                  <a:extLst>
                    <a:ext uri="{9D8B030D-6E8A-4147-A177-3AD203B41FA5}">
                      <a16:colId xmlns:a16="http://schemas.microsoft.com/office/drawing/2014/main" val="3209613953"/>
                    </a:ext>
                  </a:extLst>
                </a:gridCol>
                <a:gridCol w="1211179">
                  <a:extLst>
                    <a:ext uri="{9D8B030D-6E8A-4147-A177-3AD203B41FA5}">
                      <a16:colId xmlns:a16="http://schemas.microsoft.com/office/drawing/2014/main" val="1211059460"/>
                    </a:ext>
                  </a:extLst>
                </a:gridCol>
                <a:gridCol w="1294070">
                  <a:extLst>
                    <a:ext uri="{9D8B030D-6E8A-4147-A177-3AD203B41FA5}">
                      <a16:colId xmlns:a16="http://schemas.microsoft.com/office/drawing/2014/main" val="3116039012"/>
                    </a:ext>
                  </a:extLst>
                </a:gridCol>
                <a:gridCol w="1376940">
                  <a:extLst>
                    <a:ext uri="{9D8B030D-6E8A-4147-A177-3AD203B41FA5}">
                      <a16:colId xmlns:a16="http://schemas.microsoft.com/office/drawing/2014/main" val="3222278487"/>
                    </a:ext>
                  </a:extLst>
                </a:gridCol>
                <a:gridCol w="1163052">
                  <a:extLst>
                    <a:ext uri="{9D8B030D-6E8A-4147-A177-3AD203B41FA5}">
                      <a16:colId xmlns:a16="http://schemas.microsoft.com/office/drawing/2014/main" val="3910129970"/>
                    </a:ext>
                  </a:extLst>
                </a:gridCol>
              </a:tblGrid>
              <a:tr h="563604">
                <a:tc>
                  <a:txBody>
                    <a:bodyPr/>
                    <a:lstStyle/>
                    <a:p>
                      <a:pPr marL="0" marR="0" algn="ctr">
                        <a:spcBef>
                          <a:spcPts val="200"/>
                        </a:spcBef>
                        <a:spcAft>
                          <a:spcPts val="0"/>
                        </a:spcAft>
                      </a:pPr>
                      <a:endParaRPr lang="en-US" sz="20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algn="ctr">
                        <a:spcBef>
                          <a:spcPts val="200"/>
                        </a:spcBef>
                        <a:spcAft>
                          <a:spcPts val="0"/>
                        </a:spcAft>
                      </a:pPr>
                      <a:r>
                        <a:rPr lang="en-US" sz="1200">
                          <a:effectLst/>
                          <a:latin typeface="Segoe UI Semilight" panose="020B0402040204020203" pitchFamily="34" charset="0"/>
                          <a:cs typeface="Segoe UI Semilight" panose="020B0402040204020203" pitchFamily="34" charset="0"/>
                        </a:rPr>
                        <a:t>Cloud: Azure</a:t>
                      </a:r>
                      <a:endParaRPr lang="en-US" sz="2000" b="1">
                        <a:solidFill>
                          <a:schemeClr val="bg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gridSpan="4">
                  <a:txBody>
                    <a:bodyPr/>
                    <a:lstStyle/>
                    <a:p>
                      <a:pPr marL="0" marR="0" algn="ctr">
                        <a:spcBef>
                          <a:spcPts val="200"/>
                        </a:spcBef>
                        <a:spcAft>
                          <a:spcPts val="0"/>
                        </a:spcAft>
                      </a:pPr>
                      <a:r>
                        <a:rPr lang="en-US" sz="1400" b="0">
                          <a:effectLst/>
                          <a:latin typeface="+mj-lt"/>
                          <a:cs typeface="Segoe UI Semilight" panose="020B0402040204020203" pitchFamily="34" charset="0"/>
                        </a:rPr>
                        <a:t>Heavy Edge</a:t>
                      </a:r>
                      <a:endParaRPr lang="en-US" sz="2400" b="0">
                        <a:solidFill>
                          <a:srgbClr val="2F5496"/>
                        </a:solidFill>
                        <a:effectLst/>
                        <a:latin typeface="+mj-lt"/>
                        <a:ea typeface="Times New Roman" panose="02020603050405020304" pitchFamily="18" charset="0"/>
                        <a:cs typeface="Segoe UI Semilight" panose="020B0402040204020203" pitchFamily="34" charset="0"/>
                      </a:endParaRP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r>
                        <a:rPr lang="en-US" sz="1400" b="0">
                          <a:effectLst/>
                          <a:latin typeface="+mj-lt"/>
                          <a:cs typeface="Segoe UI Semilight" panose="020B0402040204020203" pitchFamily="34" charset="0"/>
                        </a:rPr>
                        <a:t>Light Edge</a:t>
                      </a:r>
                      <a:endParaRPr lang="en-US" sz="2400" b="0">
                        <a:solidFill>
                          <a:schemeClr val="bg1"/>
                        </a:solidFill>
                        <a:effectLst/>
                        <a:latin typeface="+mj-lt"/>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82872702"/>
                  </a:ext>
                </a:extLst>
              </a:tr>
              <a:tr h="1337425">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Description</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An Azure  host that spans from CPU to GPU and  FPGA VMs</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gridSpan="4">
                  <a:txBody>
                    <a:bodyPr/>
                    <a:lstStyle/>
                    <a:p>
                      <a:pPr marL="0" marR="0" algn="ctr">
                        <a:spcBef>
                          <a:spcPts val="1200"/>
                        </a:spcBef>
                        <a:spcAft>
                          <a:spcPts val="0"/>
                        </a:spcAft>
                      </a:pPr>
                      <a:endParaRPr lang="en-US" sz="1100">
                        <a:effectLst/>
                        <a:latin typeface="Segoe UI Semilight" panose="020B0402040204020203" pitchFamily="34" charset="0"/>
                        <a:cs typeface="Segoe UI Semilight" panose="020B0402040204020203" pitchFamily="34" charset="0"/>
                      </a:endParaRPr>
                    </a:p>
                    <a:p>
                      <a:pPr marL="0" marR="0" algn="ctr">
                        <a:spcBef>
                          <a:spcPts val="0"/>
                        </a:spcBef>
                        <a:spcAft>
                          <a:spcPts val="0"/>
                        </a:spcAft>
                      </a:pPr>
                      <a:r>
                        <a:rPr lang="en-US" sz="1100">
                          <a:effectLst/>
                          <a:latin typeface="Segoe UI Semilight" panose="020B0402040204020203" pitchFamily="34" charset="0"/>
                          <a:cs typeface="Segoe UI Semilight" panose="020B0402040204020203" pitchFamily="34" charset="0"/>
                        </a:rPr>
                        <a:t>A server with slots to insert CPUs, GPUs, and FPGAs or a X64 or ARM system that needs to be plugged in to work</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89391" marR="89391" marT="44696" marB="44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endParaRPr lang="en-US" sz="1100">
                        <a:effectLst/>
                        <a:latin typeface="Segoe UI Semilight" panose="020B0402040204020203" pitchFamily="34" charset="0"/>
                        <a:cs typeface="Segoe UI Semilight" panose="020B0402040204020203" pitchFamily="34" charset="0"/>
                      </a:endParaRPr>
                    </a:p>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A Sensor with a SOC (ARM CPU, NNA, MCU) and memory that can operate on batteries</a:t>
                      </a:r>
                      <a:endParaRPr lang="en-US" sz="18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78104979"/>
                  </a:ext>
                </a:extLst>
              </a:tr>
              <a:tr h="701017">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Example</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2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DSVM / ACI / AKS / Batch AI </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a:t>
                      </a:r>
                      <a:r>
                        <a:rPr lang="en-US" sz="1100" b="0" err="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DataBox</a:t>
                      </a: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Edge</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HPE</a:t>
                      </a:r>
                      <a:endParaRPr lang="en-US" sz="1100" b="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171450" marR="0" indent="-171450" algn="l">
                        <a:spcBef>
                          <a:spcPts val="200"/>
                        </a:spcBef>
                        <a:spcAft>
                          <a:spcPts val="0"/>
                        </a:spcAft>
                        <a:buFontTx/>
                        <a:buChar char="-"/>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Azure Stack</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buFontTx/>
                        <a:buChar char="-"/>
                      </a:pPr>
                      <a:r>
                        <a:rPr lang="en-US" sz="1100">
                          <a:solidFill>
                            <a:schemeClr val="tx1"/>
                          </a:solidFill>
                          <a:latin typeface="Segoe UI Semilight" panose="020B0402040204020203" pitchFamily="34" charset="0"/>
                          <a:cs typeface="Segoe UI Semilight" panose="020B0402040204020203" pitchFamily="34" charset="0"/>
                        </a:rPr>
                        <a:t>DataBox Edge</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buFontTx/>
                        <a:buChar char="-"/>
                      </a:pPr>
                      <a:r>
                        <a:rPr lang="en-US" sz="1100">
                          <a:solidFill>
                            <a:schemeClr val="tx1"/>
                          </a:solidFill>
                          <a:latin typeface="Segoe UI Semilight" panose="020B0402040204020203" pitchFamily="34" charset="0"/>
                          <a:cs typeface="Segoe UI Semilight" panose="020B0402040204020203" pitchFamily="34" charset="0"/>
                        </a:rPr>
                        <a:t>Industrial PC</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buNone/>
                      </a:pPr>
                      <a:r>
                        <a:rPr lang="en-US" sz="1100">
                          <a:solidFill>
                            <a:schemeClr val="tx1"/>
                          </a:solidFill>
                          <a:latin typeface="Segoe UI Semilight" panose="020B0402040204020203" pitchFamily="34" charset="0"/>
                          <a:cs typeface="Segoe UI Semilight" panose="020B0402040204020203" pitchFamily="34" charset="0"/>
                        </a:rPr>
                        <a:t>-Video Gateway</a:t>
                      </a:r>
                    </a:p>
                    <a:p>
                      <a:pPr>
                        <a:buNone/>
                      </a:pPr>
                      <a:r>
                        <a:rPr lang="en-US" sz="1100">
                          <a:solidFill>
                            <a:schemeClr val="tx1"/>
                          </a:solidFill>
                          <a:latin typeface="Segoe UI Semilight" panose="020B0402040204020203" pitchFamily="34" charset="0"/>
                          <a:cs typeface="Segoe UI Semilight" panose="020B0402040204020203" pitchFamily="34" charset="0"/>
                        </a:rPr>
                        <a:t>-DVR</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-Mobile Phones</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-VAIDK</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-Mobile Phones</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-IP Cameras</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buNone/>
                      </a:pPr>
                      <a:r>
                        <a:rPr lang="en-US" sz="1100">
                          <a:latin typeface="Segoe UI Semilight" panose="020B0402040204020203" pitchFamily="34" charset="0"/>
                          <a:cs typeface="Segoe UI Semilight" panose="020B0402040204020203" pitchFamily="34" charset="0"/>
                        </a:rPr>
                        <a:t>-Azure Sphere </a:t>
                      </a:r>
                    </a:p>
                    <a:p>
                      <a:pPr>
                        <a:buNone/>
                      </a:pPr>
                      <a:r>
                        <a:rPr lang="en-US" sz="1100">
                          <a:latin typeface="Segoe UI Semilight" panose="020B0402040204020203" pitchFamily="34" charset="0"/>
                          <a:cs typeface="Segoe UI Semilight" panose="020B0402040204020203" pitchFamily="34" charset="0"/>
                        </a:rPr>
                        <a:t>- Appliances</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3717679"/>
                  </a:ext>
                </a:extLst>
              </a:tr>
              <a:tr h="614579">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What runs the model</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CPU,GPU or FPGA</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CPU,GPU or FPGA</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 GPU</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x64 CPU </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Multi-ARM CPU</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err="1">
                          <a:effectLst/>
                          <a:latin typeface="Segoe UI Semilight" panose="020B0402040204020203" pitchFamily="34" charset="0"/>
                          <a:cs typeface="Segoe UI Semilight" panose="020B0402040204020203" pitchFamily="34" charset="0"/>
                        </a:rPr>
                        <a:t>Hw</a:t>
                      </a:r>
                      <a:r>
                        <a:rPr lang="en-US" sz="1100">
                          <a:effectLst/>
                          <a:latin typeface="Segoe UI Semilight" panose="020B0402040204020203" pitchFamily="34" charset="0"/>
                          <a:cs typeface="Segoe UI Semilight" panose="020B0402040204020203" pitchFamily="34" charset="0"/>
                        </a:rPr>
                        <a:t> accelerated NNA</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a:effectLst/>
                          <a:latin typeface="Segoe UI Semilight" panose="020B0402040204020203" pitchFamily="34" charset="0"/>
                          <a:cs typeface="Segoe UI Semilight" panose="020B0402040204020203" pitchFamily="34" charset="0"/>
                        </a:rPr>
                        <a:t>CPU/GPU</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a:effectLst/>
                          <a:latin typeface="Segoe UI Semilight" panose="020B0402040204020203" pitchFamily="34" charset="0"/>
                          <a:cs typeface="Segoe UI Semilight" panose="020B0402040204020203" pitchFamily="34" charset="0"/>
                        </a:rPr>
                        <a:t>MCU</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581419332"/>
                  </a:ext>
                </a:extLst>
              </a:tr>
            </a:tbl>
          </a:graphicData>
        </a:graphic>
      </p:graphicFrame>
      <p:sp>
        <p:nvSpPr>
          <p:cNvPr id="7" name="TextBox 6">
            <a:extLst>
              <a:ext uri="{FF2B5EF4-FFF2-40B4-BE49-F238E27FC236}">
                <a16:creationId xmlns:a16="http://schemas.microsoft.com/office/drawing/2014/main" id="{1BD6AAB3-C93D-9947-8517-9617DB6D4ED1}"/>
              </a:ext>
            </a:extLst>
          </p:cNvPr>
          <p:cNvSpPr txBox="1"/>
          <p:nvPr/>
        </p:nvSpPr>
        <p:spPr>
          <a:xfrm>
            <a:off x="11212610" y="3782601"/>
            <a:ext cx="460062"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Sensors</a:t>
            </a:r>
          </a:p>
        </p:txBody>
      </p:sp>
      <p:sp>
        <p:nvSpPr>
          <p:cNvPr id="8" name="signal">
            <a:extLst>
              <a:ext uri="{FF2B5EF4-FFF2-40B4-BE49-F238E27FC236}">
                <a16:creationId xmlns:a16="http://schemas.microsoft.com/office/drawing/2014/main" id="{832F5847-0166-6D43-AC92-A0697C535BA1}"/>
              </a:ext>
            </a:extLst>
          </p:cNvPr>
          <p:cNvSpPr>
            <a:spLocks noChangeAspect="1" noEditPoints="1"/>
          </p:cNvSpPr>
          <p:nvPr/>
        </p:nvSpPr>
        <p:spPr bwMode="auto">
          <a:xfrm>
            <a:off x="11394621" y="3589382"/>
            <a:ext cx="84297" cy="96114"/>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0D44FA71-5B04-D945-8BE1-463E06DF51B6}"/>
              </a:ext>
            </a:extLst>
          </p:cNvPr>
          <p:cNvSpPr txBox="1"/>
          <p:nvPr/>
        </p:nvSpPr>
        <p:spPr>
          <a:xfrm>
            <a:off x="8442147" y="3772262"/>
            <a:ext cx="1700787"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Smart Sensors + Ambient AI</a:t>
            </a:r>
          </a:p>
        </p:txBody>
      </p:sp>
      <p:sp>
        <p:nvSpPr>
          <p:cNvPr id="10" name="camera">
            <a:extLst>
              <a:ext uri="{FF2B5EF4-FFF2-40B4-BE49-F238E27FC236}">
                <a16:creationId xmlns:a16="http://schemas.microsoft.com/office/drawing/2014/main" id="{E16619A7-FF8C-DC40-8014-F1C9E1BDEA0A}"/>
              </a:ext>
            </a:extLst>
          </p:cNvPr>
          <p:cNvSpPr>
            <a:spLocks noChangeAspect="1" noEditPoints="1"/>
          </p:cNvSpPr>
          <p:nvPr/>
        </p:nvSpPr>
        <p:spPr bwMode="auto">
          <a:xfrm>
            <a:off x="9398085" y="3582182"/>
            <a:ext cx="112414" cy="8983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 name="microphone_2">
            <a:extLst>
              <a:ext uri="{FF2B5EF4-FFF2-40B4-BE49-F238E27FC236}">
                <a16:creationId xmlns:a16="http://schemas.microsoft.com/office/drawing/2014/main" id="{9A559046-6F59-B140-B10E-A12809AA2C6E}"/>
              </a:ext>
            </a:extLst>
          </p:cNvPr>
          <p:cNvSpPr>
            <a:spLocks noChangeAspect="1" noEditPoints="1"/>
          </p:cNvSpPr>
          <p:nvPr/>
        </p:nvSpPr>
        <p:spPr bwMode="auto">
          <a:xfrm>
            <a:off x="9252925" y="3570423"/>
            <a:ext cx="67260" cy="113354"/>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5">
            <a:extLst>
              <a:ext uri="{FF2B5EF4-FFF2-40B4-BE49-F238E27FC236}">
                <a16:creationId xmlns:a16="http://schemas.microsoft.com/office/drawing/2014/main" id="{26D2D491-BF75-5843-B254-ECA3724D6880}"/>
              </a:ext>
            </a:extLst>
          </p:cNvPr>
          <p:cNvSpPr>
            <a:spLocks noEditPoints="1"/>
          </p:cNvSpPr>
          <p:nvPr/>
        </p:nvSpPr>
        <p:spPr bwMode="auto">
          <a:xfrm>
            <a:off x="9098814" y="3570423"/>
            <a:ext cx="70710" cy="113354"/>
          </a:xfrm>
          <a:custGeom>
            <a:avLst/>
            <a:gdLst>
              <a:gd name="T0" fmla="*/ 12 w 47"/>
              <a:gd name="T1" fmla="*/ 34 h 77"/>
              <a:gd name="T2" fmla="*/ 0 w 47"/>
              <a:gd name="T3" fmla="*/ 18 h 77"/>
              <a:gd name="T4" fmla="*/ 18 w 47"/>
              <a:gd name="T5" fmla="*/ 0 h 77"/>
              <a:gd name="T6" fmla="*/ 35 w 47"/>
              <a:gd name="T7" fmla="*/ 18 h 77"/>
              <a:gd name="T8" fmla="*/ 23 w 47"/>
              <a:gd name="T9" fmla="*/ 34 h 77"/>
              <a:gd name="T10" fmla="*/ 23 w 47"/>
              <a:gd name="T11" fmla="*/ 40 h 77"/>
              <a:gd name="T12" fmla="*/ 23 w 47"/>
              <a:gd name="T13" fmla="*/ 18 h 77"/>
              <a:gd name="T14" fmla="*/ 18 w 47"/>
              <a:gd name="T15" fmla="*/ 12 h 77"/>
              <a:gd name="T16" fmla="*/ 18 w 47"/>
              <a:gd name="T17" fmla="*/ 12 h 77"/>
              <a:gd name="T18" fmla="*/ 12 w 47"/>
              <a:gd name="T19" fmla="*/ 18 h 77"/>
              <a:gd name="T20" fmla="*/ 12 w 47"/>
              <a:gd name="T21" fmla="*/ 50 h 77"/>
              <a:gd name="T22" fmla="*/ 12 w 47"/>
              <a:gd name="T23" fmla="*/ 40 h 77"/>
              <a:gd name="T24" fmla="*/ 0 w 47"/>
              <a:gd name="T25" fmla="*/ 48 h 77"/>
              <a:gd name="T26" fmla="*/ 0 w 47"/>
              <a:gd name="T27" fmla="*/ 53 h 77"/>
              <a:gd name="T28" fmla="*/ 23 w 47"/>
              <a:gd name="T29" fmla="*/ 77 h 77"/>
              <a:gd name="T30" fmla="*/ 23 w 47"/>
              <a:gd name="T31" fmla="*/ 77 h 77"/>
              <a:gd name="T32" fmla="*/ 47 w 47"/>
              <a:gd name="T33" fmla="*/ 53 h 77"/>
              <a:gd name="T34" fmla="*/ 47 w 47"/>
              <a:gd name="T35" fmla="*/ 46 h 77"/>
              <a:gd name="T36" fmla="*/ 46 w 47"/>
              <a:gd name="T37" fmla="*/ 41 h 77"/>
              <a:gd name="T38" fmla="*/ 41 w 47"/>
              <a:gd name="T39" fmla="*/ 37 h 77"/>
              <a:gd name="T40" fmla="*/ 27 w 47"/>
              <a:gd name="T41" fmla="*/ 3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7">
                <a:moveTo>
                  <a:pt x="12" y="34"/>
                </a:moveTo>
                <a:cubicBezTo>
                  <a:pt x="5" y="32"/>
                  <a:pt x="0" y="25"/>
                  <a:pt x="0" y="18"/>
                </a:cubicBezTo>
                <a:cubicBezTo>
                  <a:pt x="0" y="8"/>
                  <a:pt x="8" y="0"/>
                  <a:pt x="18" y="0"/>
                </a:cubicBezTo>
                <a:cubicBezTo>
                  <a:pt x="27" y="0"/>
                  <a:pt x="35" y="8"/>
                  <a:pt x="35" y="18"/>
                </a:cubicBezTo>
                <a:cubicBezTo>
                  <a:pt x="35" y="25"/>
                  <a:pt x="30" y="32"/>
                  <a:pt x="23" y="34"/>
                </a:cubicBezTo>
                <a:moveTo>
                  <a:pt x="23" y="40"/>
                </a:moveTo>
                <a:cubicBezTo>
                  <a:pt x="23" y="18"/>
                  <a:pt x="23" y="18"/>
                  <a:pt x="23" y="18"/>
                </a:cubicBezTo>
                <a:cubicBezTo>
                  <a:pt x="23" y="14"/>
                  <a:pt x="21" y="12"/>
                  <a:pt x="18" y="12"/>
                </a:cubicBezTo>
                <a:cubicBezTo>
                  <a:pt x="18" y="12"/>
                  <a:pt x="18" y="12"/>
                  <a:pt x="18" y="12"/>
                </a:cubicBezTo>
                <a:cubicBezTo>
                  <a:pt x="14" y="12"/>
                  <a:pt x="12" y="14"/>
                  <a:pt x="12" y="18"/>
                </a:cubicBezTo>
                <a:cubicBezTo>
                  <a:pt x="12" y="50"/>
                  <a:pt x="12" y="50"/>
                  <a:pt x="12" y="50"/>
                </a:cubicBezTo>
                <a:moveTo>
                  <a:pt x="12" y="40"/>
                </a:moveTo>
                <a:cubicBezTo>
                  <a:pt x="1" y="40"/>
                  <a:pt x="0" y="48"/>
                  <a:pt x="0" y="48"/>
                </a:cubicBezTo>
                <a:cubicBezTo>
                  <a:pt x="0" y="53"/>
                  <a:pt x="0" y="53"/>
                  <a:pt x="0" y="53"/>
                </a:cubicBezTo>
                <a:cubicBezTo>
                  <a:pt x="0" y="66"/>
                  <a:pt x="10" y="77"/>
                  <a:pt x="23" y="77"/>
                </a:cubicBezTo>
                <a:cubicBezTo>
                  <a:pt x="23" y="77"/>
                  <a:pt x="23" y="77"/>
                  <a:pt x="23" y="77"/>
                </a:cubicBezTo>
                <a:cubicBezTo>
                  <a:pt x="37" y="77"/>
                  <a:pt x="47" y="66"/>
                  <a:pt x="47" y="53"/>
                </a:cubicBezTo>
                <a:cubicBezTo>
                  <a:pt x="47" y="46"/>
                  <a:pt x="47" y="46"/>
                  <a:pt x="47" y="46"/>
                </a:cubicBezTo>
                <a:cubicBezTo>
                  <a:pt x="47" y="46"/>
                  <a:pt x="47" y="42"/>
                  <a:pt x="46" y="41"/>
                </a:cubicBezTo>
                <a:cubicBezTo>
                  <a:pt x="44" y="38"/>
                  <a:pt x="41" y="37"/>
                  <a:pt x="41" y="37"/>
                </a:cubicBezTo>
                <a:cubicBezTo>
                  <a:pt x="27" y="33"/>
                  <a:pt x="27" y="33"/>
                  <a:pt x="27" y="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42610D7E-E891-954B-BED3-5346EF545B93}"/>
              </a:ext>
            </a:extLst>
          </p:cNvPr>
          <p:cNvSpPr txBox="1"/>
          <p:nvPr/>
        </p:nvSpPr>
        <p:spPr>
          <a:xfrm>
            <a:off x="5068460" y="3772262"/>
            <a:ext cx="1518045" cy="153888"/>
          </a:xfrm>
          <a:prstGeom prst="rect">
            <a:avLst/>
          </a:prstGeom>
          <a:noFill/>
        </p:spPr>
        <p:txBody>
          <a:bodyPr wrap="square" lIns="0" tIns="0" rIns="0" bIns="0" rtlCol="0">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PC class devices</a:t>
            </a:r>
          </a:p>
        </p:txBody>
      </p:sp>
      <p:sp>
        <p:nvSpPr>
          <p:cNvPr id="14" name="Devices3_EA6C" title="Icon of a cellphone in front of a monitor">
            <a:extLst>
              <a:ext uri="{FF2B5EF4-FFF2-40B4-BE49-F238E27FC236}">
                <a16:creationId xmlns:a16="http://schemas.microsoft.com/office/drawing/2014/main" id="{CB56AADF-96E8-BA41-8040-606F3F35F41C}"/>
              </a:ext>
            </a:extLst>
          </p:cNvPr>
          <p:cNvSpPr>
            <a:spLocks noChangeAspect="1" noEditPoints="1"/>
          </p:cNvSpPr>
          <p:nvPr/>
        </p:nvSpPr>
        <p:spPr bwMode="auto">
          <a:xfrm>
            <a:off x="5576219" y="3579043"/>
            <a:ext cx="138738" cy="9611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tablet">
            <a:extLst>
              <a:ext uri="{FF2B5EF4-FFF2-40B4-BE49-F238E27FC236}">
                <a16:creationId xmlns:a16="http://schemas.microsoft.com/office/drawing/2014/main" id="{70B6B122-F124-5949-9ED6-7595A9942ECB}"/>
              </a:ext>
            </a:extLst>
          </p:cNvPr>
          <p:cNvSpPr>
            <a:spLocks noChangeAspect="1" noEditPoints="1"/>
          </p:cNvSpPr>
          <p:nvPr/>
        </p:nvSpPr>
        <p:spPr bwMode="auto">
          <a:xfrm>
            <a:off x="5814428" y="3573724"/>
            <a:ext cx="116804" cy="106752"/>
          </a:xfrm>
          <a:custGeom>
            <a:avLst/>
            <a:gdLst>
              <a:gd name="T0" fmla="*/ 241 w 338"/>
              <a:gd name="T1" fmla="*/ 199 h 309"/>
              <a:gd name="T2" fmla="*/ 301 w 338"/>
              <a:gd name="T3" fmla="*/ 204 h 309"/>
              <a:gd name="T4" fmla="*/ 317 w 338"/>
              <a:gd name="T5" fmla="*/ 220 h 309"/>
              <a:gd name="T6" fmla="*/ 317 w 338"/>
              <a:gd name="T7" fmla="*/ 293 h 309"/>
              <a:gd name="T8" fmla="*/ 301 w 338"/>
              <a:gd name="T9" fmla="*/ 309 h 309"/>
              <a:gd name="T10" fmla="*/ 224 w 338"/>
              <a:gd name="T11" fmla="*/ 307 h 309"/>
              <a:gd name="T12" fmla="*/ 204 w 338"/>
              <a:gd name="T13" fmla="*/ 294 h 309"/>
              <a:gd name="T14" fmla="*/ 169 w 338"/>
              <a:gd name="T15" fmla="*/ 256 h 309"/>
              <a:gd name="T16" fmla="*/ 169 w 338"/>
              <a:gd name="T17" fmla="*/ 233 h 309"/>
              <a:gd name="T18" fmla="*/ 191 w 338"/>
              <a:gd name="T19" fmla="*/ 233 h 309"/>
              <a:gd name="T20" fmla="*/ 209 w 338"/>
              <a:gd name="T21" fmla="*/ 252 h 309"/>
              <a:gd name="T22" fmla="*/ 209 w 338"/>
              <a:gd name="T23" fmla="*/ 155 h 309"/>
              <a:gd name="T24" fmla="*/ 224 w 338"/>
              <a:gd name="T25" fmla="*/ 139 h 309"/>
              <a:gd name="T26" fmla="*/ 240 w 338"/>
              <a:gd name="T27" fmla="*/ 155 h 309"/>
              <a:gd name="T28" fmla="*/ 241 w 338"/>
              <a:gd name="T29" fmla="*/ 199 h 309"/>
              <a:gd name="T30" fmla="*/ 170 w 338"/>
              <a:gd name="T31" fmla="*/ 256 h 309"/>
              <a:gd name="T32" fmla="*/ 170 w 338"/>
              <a:gd name="T33" fmla="*/ 256 h 309"/>
              <a:gd name="T34" fmla="*/ 317 w 338"/>
              <a:gd name="T35" fmla="*/ 249 h 309"/>
              <a:gd name="T36" fmla="*/ 338 w 338"/>
              <a:gd name="T37" fmla="*/ 249 h 309"/>
              <a:gd name="T38" fmla="*/ 338 w 338"/>
              <a:gd name="T39" fmla="*/ 0 h 309"/>
              <a:gd name="T40" fmla="*/ 0 w 338"/>
              <a:gd name="T41" fmla="*/ 0 h 309"/>
              <a:gd name="T42" fmla="*/ 0 w 338"/>
              <a:gd name="T43" fmla="*/ 249 h 309"/>
              <a:gd name="T44" fmla="*/ 165 w 338"/>
              <a:gd name="T45" fmla="*/ 249 h 309"/>
              <a:gd name="T46" fmla="*/ 157 w 338"/>
              <a:gd name="T47" fmla="*/ 204 h 309"/>
              <a:gd name="T48" fmla="*/ 179 w 338"/>
              <a:gd name="T49"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8" h="309">
                <a:moveTo>
                  <a:pt x="241" y="199"/>
                </a:moveTo>
                <a:cubicBezTo>
                  <a:pt x="301" y="204"/>
                  <a:pt x="301" y="204"/>
                  <a:pt x="301" y="204"/>
                </a:cubicBezTo>
                <a:cubicBezTo>
                  <a:pt x="310" y="204"/>
                  <a:pt x="317" y="211"/>
                  <a:pt x="317" y="220"/>
                </a:cubicBezTo>
                <a:cubicBezTo>
                  <a:pt x="317" y="293"/>
                  <a:pt x="317" y="293"/>
                  <a:pt x="317" y="293"/>
                </a:cubicBezTo>
                <a:cubicBezTo>
                  <a:pt x="317" y="302"/>
                  <a:pt x="310" y="309"/>
                  <a:pt x="301" y="309"/>
                </a:cubicBezTo>
                <a:cubicBezTo>
                  <a:pt x="224" y="307"/>
                  <a:pt x="224" y="307"/>
                  <a:pt x="224" y="307"/>
                </a:cubicBezTo>
                <a:cubicBezTo>
                  <a:pt x="216" y="307"/>
                  <a:pt x="209" y="302"/>
                  <a:pt x="204" y="294"/>
                </a:cubicBezTo>
                <a:cubicBezTo>
                  <a:pt x="169" y="256"/>
                  <a:pt x="169" y="256"/>
                  <a:pt x="169" y="256"/>
                </a:cubicBezTo>
                <a:cubicBezTo>
                  <a:pt x="163" y="250"/>
                  <a:pt x="163" y="240"/>
                  <a:pt x="169" y="233"/>
                </a:cubicBezTo>
                <a:cubicBezTo>
                  <a:pt x="175" y="227"/>
                  <a:pt x="185" y="227"/>
                  <a:pt x="191" y="233"/>
                </a:cubicBezTo>
                <a:cubicBezTo>
                  <a:pt x="209" y="252"/>
                  <a:pt x="209" y="252"/>
                  <a:pt x="209" y="252"/>
                </a:cubicBezTo>
                <a:cubicBezTo>
                  <a:pt x="209" y="155"/>
                  <a:pt x="209" y="155"/>
                  <a:pt x="209" y="155"/>
                </a:cubicBezTo>
                <a:cubicBezTo>
                  <a:pt x="209" y="146"/>
                  <a:pt x="216" y="139"/>
                  <a:pt x="224" y="139"/>
                </a:cubicBezTo>
                <a:cubicBezTo>
                  <a:pt x="233" y="139"/>
                  <a:pt x="240" y="146"/>
                  <a:pt x="240" y="155"/>
                </a:cubicBezTo>
                <a:lnTo>
                  <a:pt x="241" y="199"/>
                </a:lnTo>
                <a:close/>
                <a:moveTo>
                  <a:pt x="170" y="256"/>
                </a:moveTo>
                <a:cubicBezTo>
                  <a:pt x="170" y="256"/>
                  <a:pt x="170" y="256"/>
                  <a:pt x="170" y="256"/>
                </a:cubicBezTo>
                <a:moveTo>
                  <a:pt x="317" y="249"/>
                </a:moveTo>
                <a:cubicBezTo>
                  <a:pt x="338" y="249"/>
                  <a:pt x="338" y="249"/>
                  <a:pt x="338" y="249"/>
                </a:cubicBezTo>
                <a:cubicBezTo>
                  <a:pt x="338" y="0"/>
                  <a:pt x="338" y="0"/>
                  <a:pt x="338" y="0"/>
                </a:cubicBezTo>
                <a:cubicBezTo>
                  <a:pt x="0" y="0"/>
                  <a:pt x="0" y="0"/>
                  <a:pt x="0" y="0"/>
                </a:cubicBezTo>
                <a:cubicBezTo>
                  <a:pt x="0" y="249"/>
                  <a:pt x="0" y="249"/>
                  <a:pt x="0" y="249"/>
                </a:cubicBezTo>
                <a:cubicBezTo>
                  <a:pt x="165" y="249"/>
                  <a:pt x="165" y="249"/>
                  <a:pt x="165" y="249"/>
                </a:cubicBezTo>
                <a:moveTo>
                  <a:pt x="157" y="204"/>
                </a:moveTo>
                <a:cubicBezTo>
                  <a:pt x="179" y="204"/>
                  <a:pt x="179" y="204"/>
                  <a:pt x="179" y="204"/>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55B92A14-ED4D-8440-A205-CF57F7836404}"/>
              </a:ext>
            </a:extLst>
          </p:cNvPr>
          <p:cNvSpPr txBox="1"/>
          <p:nvPr/>
        </p:nvSpPr>
        <p:spPr>
          <a:xfrm>
            <a:off x="4299146" y="3825984"/>
            <a:ext cx="437620"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Servers</a:t>
            </a:r>
          </a:p>
        </p:txBody>
      </p:sp>
      <p:sp>
        <p:nvSpPr>
          <p:cNvPr id="17" name="server">
            <a:extLst>
              <a:ext uri="{FF2B5EF4-FFF2-40B4-BE49-F238E27FC236}">
                <a16:creationId xmlns:a16="http://schemas.microsoft.com/office/drawing/2014/main" id="{766CE9D4-B839-2143-ADB3-F17651F9BB98}"/>
              </a:ext>
            </a:extLst>
          </p:cNvPr>
          <p:cNvSpPr>
            <a:spLocks noChangeAspect="1" noEditPoints="1"/>
          </p:cNvSpPr>
          <p:nvPr/>
        </p:nvSpPr>
        <p:spPr bwMode="auto">
          <a:xfrm>
            <a:off x="4475578" y="3589382"/>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A3BCA09E-9C7C-7B41-BA94-0665CB202EB4}"/>
              </a:ext>
            </a:extLst>
          </p:cNvPr>
          <p:cNvSpPr txBox="1"/>
          <p:nvPr/>
        </p:nvSpPr>
        <p:spPr>
          <a:xfrm>
            <a:off x="7309380" y="3782942"/>
            <a:ext cx="519373"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sp>
        <p:nvSpPr>
          <p:cNvPr id="19" name="globe_2">
            <a:extLst>
              <a:ext uri="{FF2B5EF4-FFF2-40B4-BE49-F238E27FC236}">
                <a16:creationId xmlns:a16="http://schemas.microsoft.com/office/drawing/2014/main" id="{89791B5C-42ED-A84C-ACEA-894434D277BF}"/>
              </a:ext>
            </a:extLst>
          </p:cNvPr>
          <p:cNvSpPr>
            <a:spLocks noChangeAspect="1" noEditPoints="1"/>
          </p:cNvSpPr>
          <p:nvPr/>
        </p:nvSpPr>
        <p:spPr bwMode="auto">
          <a:xfrm>
            <a:off x="7522846" y="3592060"/>
            <a:ext cx="91440" cy="914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48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5A0E5139-9828-024C-9EA3-8524E5F7CCB0}"/>
              </a:ext>
            </a:extLst>
          </p:cNvPr>
          <p:cNvSpPr txBox="1"/>
          <p:nvPr/>
        </p:nvSpPr>
        <p:spPr>
          <a:xfrm>
            <a:off x="2799903" y="3637402"/>
            <a:ext cx="1017907" cy="307777"/>
          </a:xfrm>
          <a:prstGeom prst="rect">
            <a:avLst/>
          </a:prstGeom>
          <a:noFill/>
        </p:spPr>
        <p:txBody>
          <a:bodyPr wrap="none" lIns="0" tIns="0" rIns="0" bIns="0" rtlCol="0" anchor="t">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Cloud Consistent</a:t>
            </a:r>
          </a:p>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a:rPr>
              <a:t> Hybrid Server</a:t>
            </a:r>
          </a:p>
        </p:txBody>
      </p:sp>
      <p:sp>
        <p:nvSpPr>
          <p:cNvPr id="21" name="server">
            <a:extLst>
              <a:ext uri="{FF2B5EF4-FFF2-40B4-BE49-F238E27FC236}">
                <a16:creationId xmlns:a16="http://schemas.microsoft.com/office/drawing/2014/main" id="{96E577AA-50D3-8E43-9E81-3D909A02FE1A}"/>
              </a:ext>
            </a:extLst>
          </p:cNvPr>
          <p:cNvSpPr>
            <a:spLocks noChangeAspect="1" noEditPoints="1"/>
          </p:cNvSpPr>
          <p:nvPr/>
        </p:nvSpPr>
        <p:spPr bwMode="auto">
          <a:xfrm>
            <a:off x="3169069" y="3442860"/>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Shape 19">
            <a:extLst>
              <a:ext uri="{FF2B5EF4-FFF2-40B4-BE49-F238E27FC236}">
                <a16:creationId xmlns:a16="http://schemas.microsoft.com/office/drawing/2014/main" id="{37C109E6-67C4-034F-8C3A-9932ED222773}"/>
              </a:ext>
            </a:extLst>
          </p:cNvPr>
          <p:cNvSpPr>
            <a:spLocks noChangeAspect="1"/>
          </p:cNvSpPr>
          <p:nvPr/>
        </p:nvSpPr>
        <p:spPr bwMode="auto">
          <a:xfrm flipV="1">
            <a:off x="3333321" y="3483868"/>
            <a:ext cx="182974" cy="1008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418710325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7121F3-CF92-4ABD-AB39-510B57214FC6}"/>
              </a:ext>
            </a:extLst>
          </p:cNvPr>
          <p:cNvSpPr>
            <a:spLocks noGrp="1"/>
          </p:cNvSpPr>
          <p:nvPr>
            <p:ph type="title"/>
          </p:nvPr>
        </p:nvSpPr>
        <p:spPr/>
        <p:txBody>
          <a:bodyPr/>
          <a:lstStyle/>
          <a:p>
            <a:r>
              <a:rPr lang="en-US"/>
              <a:t>Vision AI Development kit</a:t>
            </a:r>
          </a:p>
        </p:txBody>
      </p:sp>
      <p:sp>
        <p:nvSpPr>
          <p:cNvPr id="2" name="Text Placeholder 1">
            <a:extLst>
              <a:ext uri="{FF2B5EF4-FFF2-40B4-BE49-F238E27FC236}">
                <a16:creationId xmlns:a16="http://schemas.microsoft.com/office/drawing/2014/main" id="{0D72A20A-775C-439A-930E-BFC5E3F48255}"/>
              </a:ext>
            </a:extLst>
          </p:cNvPr>
          <p:cNvSpPr>
            <a:spLocks noGrp="1"/>
          </p:cNvSpPr>
          <p:nvPr>
            <p:ph type="body" sz="quarter" idx="12"/>
          </p:nvPr>
        </p:nvSpPr>
        <p:spPr/>
        <p:txBody>
          <a:bodyPr/>
          <a:lstStyle/>
          <a:p>
            <a:r>
              <a:rPr lang="en-US"/>
              <a:t>System Architecture</a:t>
            </a:r>
          </a:p>
        </p:txBody>
      </p:sp>
      <p:pic>
        <p:nvPicPr>
          <p:cNvPr id="5" name="Picture 4" descr="A screenshot of a cell phone&#10;&#10;Description generated with very high confidence">
            <a:extLst>
              <a:ext uri="{FF2B5EF4-FFF2-40B4-BE49-F238E27FC236}">
                <a16:creationId xmlns:a16="http://schemas.microsoft.com/office/drawing/2014/main" id="{B99DFC16-E409-4807-BF8E-2C350E08786F}"/>
              </a:ext>
            </a:extLst>
          </p:cNvPr>
          <p:cNvPicPr>
            <a:picLocks noChangeAspect="1"/>
          </p:cNvPicPr>
          <p:nvPr/>
        </p:nvPicPr>
        <p:blipFill rotWithShape="1">
          <a:blip r:embed="rId2">
            <a:extLst>
              <a:ext uri="{28A0092B-C50C-407E-A947-70E740481C1C}">
                <a14:useLocalDpi xmlns:a14="http://schemas.microsoft.com/office/drawing/2010/main" val="0"/>
              </a:ext>
            </a:extLst>
          </a:blip>
          <a:srcRect t="5229" b="16470"/>
          <a:stretch/>
        </p:blipFill>
        <p:spPr>
          <a:xfrm>
            <a:off x="889844" y="1357095"/>
            <a:ext cx="10412312" cy="5369859"/>
          </a:xfrm>
          <a:prstGeom prst="rect">
            <a:avLst/>
          </a:prstGeom>
        </p:spPr>
      </p:pic>
    </p:spTree>
    <p:extLst>
      <p:ext uri="{BB962C8B-B14F-4D97-AF65-F5344CB8AC3E}">
        <p14:creationId xmlns:p14="http://schemas.microsoft.com/office/powerpoint/2010/main" val="13964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1CF5F-0AD2-44D6-911A-480FE71DADC5}"/>
              </a:ext>
            </a:extLst>
          </p:cNvPr>
          <p:cNvSpPr>
            <a:spLocks noGrp="1"/>
          </p:cNvSpPr>
          <p:nvPr>
            <p:ph type="title"/>
          </p:nvPr>
        </p:nvSpPr>
        <p:spPr/>
        <p:txBody>
          <a:bodyPr/>
          <a:lstStyle/>
          <a:p>
            <a:r>
              <a:rPr lang="en-US"/>
              <a:t>Deploy to FPGA</a:t>
            </a:r>
          </a:p>
        </p:txBody>
      </p:sp>
    </p:spTree>
    <p:extLst>
      <p:ext uri="{BB962C8B-B14F-4D97-AF65-F5344CB8AC3E}">
        <p14:creationId xmlns:p14="http://schemas.microsoft.com/office/powerpoint/2010/main" val="59423479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 name="Group 286"/>
          <p:cNvGrpSpPr/>
          <p:nvPr/>
        </p:nvGrpSpPr>
        <p:grpSpPr>
          <a:xfrm>
            <a:off x="6365877" y="2680950"/>
            <a:ext cx="2216393" cy="1803315"/>
            <a:chOff x="6478533" y="3068441"/>
            <a:chExt cx="2260836" cy="1839475"/>
          </a:xfrm>
        </p:grpSpPr>
        <p:sp>
          <p:nvSpPr>
            <p:cNvPr id="253" name="Rectangle 252"/>
            <p:cNvSpPr/>
            <p:nvPr/>
          </p:nvSpPr>
          <p:spPr bwMode="auto">
            <a:xfrm>
              <a:off x="6478533" y="3068441"/>
              <a:ext cx="2260836" cy="1839475"/>
            </a:xfrm>
            <a:prstGeom prst="rect">
              <a:avLst/>
            </a:prstGeom>
            <a:solidFill>
              <a:srgbClr val="355D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16" name="Group 215"/>
            <p:cNvGrpSpPr/>
            <p:nvPr/>
          </p:nvGrpSpPr>
          <p:grpSpPr>
            <a:xfrm>
              <a:off x="6913534" y="3309199"/>
              <a:ext cx="1378670" cy="1365279"/>
              <a:chOff x="10157216" y="5167111"/>
              <a:chExt cx="784208" cy="776592"/>
            </a:xfrm>
            <a:solidFill>
              <a:schemeClr val="bg1"/>
            </a:solidFill>
          </p:grpSpPr>
          <p:grpSp>
            <p:nvGrpSpPr>
              <p:cNvPr id="218" name="Group 217"/>
              <p:cNvGrpSpPr/>
              <p:nvPr/>
            </p:nvGrpSpPr>
            <p:grpSpPr>
              <a:xfrm>
                <a:off x="10157216" y="5167111"/>
                <a:ext cx="784208" cy="776592"/>
                <a:chOff x="6061147" y="1903843"/>
                <a:chExt cx="1441783" cy="1427779"/>
              </a:xfrm>
              <a:grpFill/>
            </p:grpSpPr>
            <p:sp>
              <p:nvSpPr>
                <p:cNvPr id="220" name="Rectangle: Rounded Corners 219"/>
                <p:cNvSpPr/>
                <p:nvPr/>
              </p:nvSpPr>
              <p:spPr bwMode="auto">
                <a:xfrm>
                  <a:off x="6287602" y="2125662"/>
                  <a:ext cx="990600" cy="990600"/>
                </a:xfrm>
                <a:prstGeom prst="roundRect">
                  <a:avLst>
                    <a:gd name="adj" fmla="val 426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198" descr="Azure automation.png"/>
                <p:cNvPicPr>
                  <a:picLocks noChangeAspect="1"/>
                </p:cNvPicPr>
                <p:nvPr/>
              </p:nvPicPr>
              <p:blipFill>
                <a:blip r:embed="rId3" cstate="screen">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497674" y="2198548"/>
                  <a:ext cx="545200" cy="5471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2" name="Rectangle 221"/>
                <p:cNvSpPr/>
                <p:nvPr/>
              </p:nvSpPr>
              <p:spPr bwMode="auto">
                <a:xfrm>
                  <a:off x="6592402"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6827837"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6" name="Rectangle 225"/>
                <p:cNvSpPr/>
                <p:nvPr/>
              </p:nvSpPr>
              <p:spPr bwMode="auto">
                <a:xfrm>
                  <a:off x="701434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6405900" y="19038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28" name="Group 227"/>
                <p:cNvGrpSpPr/>
                <p:nvPr/>
              </p:nvGrpSpPr>
              <p:grpSpPr>
                <a:xfrm>
                  <a:off x="6405900" y="3172387"/>
                  <a:ext cx="767675" cy="159235"/>
                  <a:chOff x="6558300" y="2056243"/>
                  <a:chExt cx="767675" cy="159235"/>
                </a:xfrm>
                <a:grpFill/>
              </p:grpSpPr>
              <p:sp>
                <p:nvSpPr>
                  <p:cNvPr id="239" name="Rectangle 238"/>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Rectangle 239"/>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Rectangle 240"/>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Rectangle 241"/>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9" name="Group 228"/>
                <p:cNvGrpSpPr/>
                <p:nvPr/>
              </p:nvGrpSpPr>
              <p:grpSpPr>
                <a:xfrm rot="5400000">
                  <a:off x="7039472" y="2555037"/>
                  <a:ext cx="767674" cy="159243"/>
                  <a:chOff x="6558301" y="2073786"/>
                  <a:chExt cx="767674" cy="159243"/>
                </a:xfrm>
                <a:grpFill/>
              </p:grpSpPr>
              <p:sp>
                <p:nvSpPr>
                  <p:cNvPr id="235" name="Rectangle 234"/>
                  <p:cNvSpPr/>
                  <p:nvPr/>
                </p:nvSpPr>
                <p:spPr bwMode="auto">
                  <a:xfrm>
                    <a:off x="6744802" y="2073788"/>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6980237" y="2073794"/>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Rectangle 236"/>
                  <p:cNvSpPr/>
                  <p:nvPr/>
                </p:nvSpPr>
                <p:spPr bwMode="auto">
                  <a:xfrm>
                    <a:off x="7166740" y="2073789"/>
                    <a:ext cx="159235" cy="15923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8" name="Rectangle 237"/>
                  <p:cNvSpPr/>
                  <p:nvPr/>
                </p:nvSpPr>
                <p:spPr bwMode="auto">
                  <a:xfrm>
                    <a:off x="6558301" y="2073786"/>
                    <a:ext cx="159235" cy="15923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30" name="Group 229"/>
                <p:cNvGrpSpPr/>
                <p:nvPr/>
              </p:nvGrpSpPr>
              <p:grpSpPr>
                <a:xfrm rot="5400000">
                  <a:off x="5756927" y="2549314"/>
                  <a:ext cx="767675" cy="159235"/>
                  <a:chOff x="6558300" y="2056243"/>
                  <a:chExt cx="767675" cy="159235"/>
                </a:xfrm>
                <a:grpFill/>
              </p:grpSpPr>
              <p:sp>
                <p:nvSpPr>
                  <p:cNvPr id="231" name="Rectangle 230"/>
                  <p:cNvSpPr/>
                  <p:nvPr/>
                </p:nvSpPr>
                <p:spPr bwMode="auto">
                  <a:xfrm>
                    <a:off x="6744802"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6980237"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716674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6558300" y="2056243"/>
                    <a:ext cx="159235" cy="1592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219" name="TextBox 218"/>
              <p:cNvSpPr txBox="1"/>
              <p:nvPr/>
            </p:nvSpPr>
            <p:spPr>
              <a:xfrm>
                <a:off x="10284039" y="5641895"/>
                <a:ext cx="536887" cy="12604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355D7D"/>
                    </a:solidFill>
                    <a:effectLst/>
                    <a:uLnTx/>
                    <a:uFillTx/>
                    <a:latin typeface="Segoe UI Semibold" panose="020B0702040204020203" pitchFamily="34" charset="0"/>
                    <a:ea typeface="+mn-ea"/>
                    <a:cs typeface="Segoe UI Semibold" panose="020B0702040204020203" pitchFamily="34" charset="0"/>
                  </a:rPr>
                  <a:t>FPGAs</a:t>
                </a:r>
              </a:p>
            </p:txBody>
          </p:sp>
        </p:grpSp>
      </p:grpSp>
      <p:sp>
        <p:nvSpPr>
          <p:cNvPr id="10" name="TextBox 9"/>
          <p:cNvSpPr txBox="1"/>
          <p:nvPr/>
        </p:nvSpPr>
        <p:spPr>
          <a:xfrm>
            <a:off x="10307427" y="4843199"/>
            <a:ext cx="1032686" cy="411619"/>
          </a:xfrm>
          <a:prstGeom prst="rect">
            <a:avLst/>
          </a:prstGeom>
          <a:noFill/>
        </p:spPr>
        <p:txBody>
          <a:bodyPr wrap="non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EFFICIENCY</a:t>
            </a:r>
          </a:p>
        </p:txBody>
      </p:sp>
      <p:sp>
        <p:nvSpPr>
          <p:cNvPr id="19" name="Title 18"/>
          <p:cNvSpPr>
            <a:spLocks noGrp="1"/>
          </p:cNvSpPr>
          <p:nvPr>
            <p:ph type="title"/>
          </p:nvPr>
        </p:nvSpPr>
        <p:spPr/>
        <p:txBody>
          <a:bodyPr/>
          <a:lstStyle/>
          <a:p>
            <a:r>
              <a:rPr lang="en-US"/>
              <a:t>Azure ML</a:t>
            </a:r>
          </a:p>
        </p:txBody>
      </p:sp>
      <p:sp>
        <p:nvSpPr>
          <p:cNvPr id="16" name="Text Placeholder 15">
            <a:extLst>
              <a:ext uri="{FF2B5EF4-FFF2-40B4-BE49-F238E27FC236}">
                <a16:creationId xmlns:a16="http://schemas.microsoft.com/office/drawing/2014/main" id="{3034701A-88B7-4043-859D-05E0400F2D86}"/>
              </a:ext>
            </a:extLst>
          </p:cNvPr>
          <p:cNvSpPr>
            <a:spLocks noGrp="1"/>
          </p:cNvSpPr>
          <p:nvPr>
            <p:ph type="body" sz="quarter" idx="12"/>
          </p:nvPr>
        </p:nvSpPr>
        <p:spPr/>
        <p:txBody>
          <a:bodyPr/>
          <a:lstStyle/>
          <a:p>
            <a:r>
              <a:rPr lang="en-US"/>
              <a:t>Silicon Alternatives</a:t>
            </a:r>
          </a:p>
        </p:txBody>
      </p:sp>
      <p:sp>
        <p:nvSpPr>
          <p:cNvPr id="20" name="Rectangle 19"/>
          <p:cNvSpPr/>
          <p:nvPr/>
        </p:nvSpPr>
        <p:spPr>
          <a:xfrm>
            <a:off x="731726" y="4901521"/>
            <a:ext cx="990977" cy="282385"/>
          </a:xfrm>
          <a:prstGeom prst="rect">
            <a:avLst/>
          </a:prstGeom>
        </p:spPr>
        <p:txBody>
          <a:bodyPr wrap="none">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FLEXIBILITY</a:t>
            </a:r>
          </a:p>
        </p:txBody>
      </p:sp>
      <p:grpSp>
        <p:nvGrpSpPr>
          <p:cNvPr id="38" name="Group 37"/>
          <p:cNvGrpSpPr/>
          <p:nvPr/>
        </p:nvGrpSpPr>
        <p:grpSpPr>
          <a:xfrm>
            <a:off x="664604" y="2680949"/>
            <a:ext cx="2230235" cy="1803316"/>
            <a:chOff x="641629" y="3068442"/>
            <a:chExt cx="2274956" cy="1839476"/>
          </a:xfrm>
        </p:grpSpPr>
        <p:sp>
          <p:nvSpPr>
            <p:cNvPr id="246" name="Rectangle 245"/>
            <p:cNvSpPr/>
            <p:nvPr/>
          </p:nvSpPr>
          <p:spPr bwMode="auto">
            <a:xfrm>
              <a:off x="641629" y="3068442"/>
              <a:ext cx="2274956" cy="1839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2" name="Freeform 73"/>
            <p:cNvSpPr>
              <a:spLocks noChangeAspect="1" noEditPoints="1"/>
            </p:cNvSpPr>
            <p:nvPr/>
          </p:nvSpPr>
          <p:spPr bwMode="black">
            <a:xfrm>
              <a:off x="1002589" y="3243121"/>
              <a:ext cx="1497155" cy="1497149"/>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CPUs</a:t>
              </a:r>
            </a:p>
          </p:txBody>
        </p:sp>
      </p:grpSp>
      <p:grpSp>
        <p:nvGrpSpPr>
          <p:cNvPr id="286" name="Group 285"/>
          <p:cNvGrpSpPr/>
          <p:nvPr/>
        </p:nvGrpSpPr>
        <p:grpSpPr>
          <a:xfrm>
            <a:off x="3467073" y="2667517"/>
            <a:ext cx="2214169" cy="1803315"/>
            <a:chOff x="3551237" y="3068442"/>
            <a:chExt cx="2258568" cy="1839475"/>
          </a:xfrm>
        </p:grpSpPr>
        <p:sp>
          <p:nvSpPr>
            <p:cNvPr id="18" name="Rectangle 17"/>
            <p:cNvSpPr/>
            <p:nvPr/>
          </p:nvSpPr>
          <p:spPr bwMode="auto">
            <a:xfrm>
              <a:off x="3551237" y="3068442"/>
              <a:ext cx="2258568" cy="1839475"/>
            </a:xfrm>
            <a:prstGeom prst="rect">
              <a:avLst/>
            </a:prstGeom>
            <a:solidFill>
              <a:srgbClr val="1E69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25" name="Group 224"/>
            <p:cNvGrpSpPr/>
            <p:nvPr/>
          </p:nvGrpSpPr>
          <p:grpSpPr>
            <a:xfrm>
              <a:off x="3932237" y="3434182"/>
              <a:ext cx="1511939" cy="1176630"/>
              <a:chOff x="4851538" y="3434182"/>
              <a:chExt cx="1511939" cy="1176630"/>
            </a:xfrm>
          </p:grpSpPr>
          <p:pic>
            <p:nvPicPr>
              <p:cNvPr id="224" name="Picture 223"/>
              <p:cNvPicPr>
                <a:picLocks noChangeAspect="1"/>
              </p:cNvPicPr>
              <p:nvPr/>
            </p:nvPicPr>
            <p:blipFill>
              <a:blip r:embed="rId5"/>
              <a:stretch>
                <a:fillRect/>
              </a:stretch>
            </p:blipFill>
            <p:spPr>
              <a:xfrm>
                <a:off x="4851538" y="3434182"/>
                <a:ext cx="1511939" cy="1176630"/>
              </a:xfrm>
              <a:prstGeom prst="rect">
                <a:avLst/>
              </a:prstGeom>
            </p:spPr>
          </p:pic>
          <p:sp>
            <p:nvSpPr>
              <p:cNvPr id="25" name="Rectangle 24"/>
              <p:cNvSpPr/>
              <p:nvPr/>
            </p:nvSpPr>
            <p:spPr bwMode="auto">
              <a:xfrm>
                <a:off x="4957471" y="3819416"/>
                <a:ext cx="662288" cy="352770"/>
              </a:xfrm>
              <a:prstGeom prst="rect">
                <a:avLst/>
              </a:prstGeom>
              <a:solidFill>
                <a:srgbClr val="1E69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GPUs</a:t>
                </a:r>
              </a:p>
            </p:txBody>
          </p:sp>
        </p:grpSp>
      </p:grpSp>
      <p:grpSp>
        <p:nvGrpSpPr>
          <p:cNvPr id="106" name="Group 105"/>
          <p:cNvGrpSpPr/>
          <p:nvPr/>
        </p:nvGrpSpPr>
        <p:grpSpPr>
          <a:xfrm>
            <a:off x="9231768" y="2673047"/>
            <a:ext cx="2219205" cy="1809249"/>
            <a:chOff x="9412667" y="3051715"/>
            <a:chExt cx="2263705" cy="1845528"/>
          </a:xfrm>
        </p:grpSpPr>
        <p:sp>
          <p:nvSpPr>
            <p:cNvPr id="255" name="Rectangle 254"/>
            <p:cNvSpPr/>
            <p:nvPr/>
          </p:nvSpPr>
          <p:spPr bwMode="auto">
            <a:xfrm>
              <a:off x="9412667" y="3051715"/>
              <a:ext cx="2263705" cy="184552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5" name="Group 104"/>
            <p:cNvGrpSpPr/>
            <p:nvPr/>
          </p:nvGrpSpPr>
          <p:grpSpPr>
            <a:xfrm>
              <a:off x="10082396" y="3309199"/>
              <a:ext cx="951556" cy="1369899"/>
              <a:chOff x="10082396" y="3309199"/>
              <a:chExt cx="951556" cy="1369899"/>
            </a:xfrm>
          </p:grpSpPr>
          <p:sp>
            <p:nvSpPr>
              <p:cNvPr id="249" name="Rectangle: Rounded Corners 248"/>
              <p:cNvSpPr/>
              <p:nvPr/>
            </p:nvSpPr>
            <p:spPr bwMode="auto">
              <a:xfrm>
                <a:off x="10082396" y="3521308"/>
                <a:ext cx="947237" cy="947237"/>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8" name="TextBox 247"/>
              <p:cNvSpPr txBox="1"/>
              <p:nvPr/>
            </p:nvSpPr>
            <p:spPr>
              <a:xfrm>
                <a:off x="10088814" y="4100236"/>
                <a:ext cx="943869" cy="2215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ASICs</a:t>
                </a:r>
              </a:p>
            </p:txBody>
          </p:sp>
          <p:grpSp>
            <p:nvGrpSpPr>
              <p:cNvPr id="36" name="Group 35"/>
              <p:cNvGrpSpPr/>
              <p:nvPr/>
            </p:nvGrpSpPr>
            <p:grpSpPr>
              <a:xfrm>
                <a:off x="10086533" y="3309199"/>
                <a:ext cx="945311" cy="152265"/>
                <a:chOff x="10326619" y="3309199"/>
                <a:chExt cx="945311" cy="152265"/>
              </a:xfrm>
            </p:grpSpPr>
            <p:sp>
              <p:nvSpPr>
                <p:cNvPr id="257" name="Rectangle 256"/>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Rectangle 257"/>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Rectangle 258"/>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0" name="Rectangle 259"/>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275"/>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276"/>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8" name="Group 277"/>
              <p:cNvGrpSpPr/>
              <p:nvPr/>
            </p:nvGrpSpPr>
            <p:grpSpPr>
              <a:xfrm>
                <a:off x="10088641" y="4526833"/>
                <a:ext cx="945311" cy="152265"/>
                <a:chOff x="10326619" y="3309199"/>
                <a:chExt cx="945311" cy="152265"/>
              </a:xfrm>
            </p:grpSpPr>
            <p:sp>
              <p:nvSpPr>
                <p:cNvPr id="279" name="Rectangle 278"/>
                <p:cNvSpPr/>
                <p:nvPr/>
              </p:nvSpPr>
              <p:spPr bwMode="auto">
                <a:xfrm>
                  <a:off x="10503940"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0" name="Rectangle 279"/>
                <p:cNvSpPr/>
                <p:nvPr/>
              </p:nvSpPr>
              <p:spPr bwMode="auto">
                <a:xfrm>
                  <a:off x="10681261"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1" name="Rectangle 280"/>
                <p:cNvSpPr/>
                <p:nvPr/>
              </p:nvSpPr>
              <p:spPr bwMode="auto">
                <a:xfrm>
                  <a:off x="10858582"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Rectangle 281"/>
                <p:cNvSpPr/>
                <p:nvPr/>
              </p:nvSpPr>
              <p:spPr bwMode="auto">
                <a:xfrm>
                  <a:off x="10326619"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3" name="Rectangle 282"/>
                <p:cNvSpPr/>
                <p:nvPr/>
              </p:nvSpPr>
              <p:spPr bwMode="auto">
                <a:xfrm>
                  <a:off x="11035903"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Rectangle 283"/>
                <p:cNvSpPr/>
                <p:nvPr/>
              </p:nvSpPr>
              <p:spPr bwMode="auto">
                <a:xfrm>
                  <a:off x="11213225" y="3309199"/>
                  <a:ext cx="58705" cy="1522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85" name="Freeform 92"/>
              <p:cNvSpPr>
                <a:spLocks noChangeAspect="1" noEditPoints="1"/>
              </p:cNvSpPr>
              <p:nvPr/>
            </p:nvSpPr>
            <p:spPr bwMode="black">
              <a:xfrm>
                <a:off x="10435327" y="3684414"/>
                <a:ext cx="248042" cy="33795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p:spPr>
            <p:txBody>
              <a:bodyPr vert="horz" wrap="square" lIns="89646" tIns="44823" rIns="89646" bIns="44823"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16DB1CE3-0394-9740-8A41-10B36970DD93}"/>
              </a:ext>
            </a:extLst>
          </p:cNvPr>
          <p:cNvGrpSpPr/>
          <p:nvPr/>
        </p:nvGrpSpPr>
        <p:grpSpPr>
          <a:xfrm>
            <a:off x="259105" y="2163405"/>
            <a:ext cx="8633884" cy="4266908"/>
            <a:chOff x="3034190" y="2491065"/>
            <a:chExt cx="5858798" cy="4266908"/>
          </a:xfrm>
        </p:grpSpPr>
        <p:sp>
          <p:nvSpPr>
            <p:cNvPr id="23" name="TextBox 22"/>
            <p:cNvSpPr txBox="1"/>
            <p:nvPr/>
          </p:nvSpPr>
          <p:spPr>
            <a:xfrm>
              <a:off x="5399038" y="5938505"/>
              <a:ext cx="1897769" cy="764664"/>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961"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INFERENCING</a:t>
              </a:r>
              <a:br>
                <a:rPr kumimoji="0" lang="en-US" sz="1961"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br>
              <a:r>
                <a:rPr kumimoji="0" lang="en-US" sz="1961" b="1" i="0" u="none" strike="noStrike" kern="1200" cap="none" spc="0" normalizeH="0" baseline="0" noProof="0">
                  <a:ln>
                    <a:noFill/>
                  </a:ln>
                  <a:solidFill>
                    <a:srgbClr val="0070C0"/>
                  </a:solidFill>
                  <a:effectLst/>
                  <a:uLnTx/>
                  <a:uFillTx/>
                  <a:latin typeface="Segoe UI Light"/>
                  <a:ea typeface="+mn-ea"/>
                  <a:cs typeface="+mn-cs"/>
                </a:rPr>
                <a:t>CPUs, GPUS, FPGAs</a:t>
              </a:r>
              <a:endParaRPr kumimoji="0" lang="en-US" sz="2400" b="1" i="0" u="none" strike="noStrike" kern="1200" cap="none" spc="0" normalizeH="0" baseline="0" noProof="0">
                <a:ln>
                  <a:noFill/>
                </a:ln>
                <a:solidFill>
                  <a:srgbClr val="0070C0"/>
                </a:solidFill>
                <a:effectLst/>
                <a:uLnTx/>
                <a:uFillTx/>
                <a:latin typeface="Segoe UI Light"/>
                <a:ea typeface="+mn-ea"/>
                <a:cs typeface="+mn-cs"/>
              </a:endParaRPr>
            </a:p>
          </p:txBody>
        </p:sp>
        <p:sp>
          <p:nvSpPr>
            <p:cNvPr id="21" name="TextBox 20"/>
            <p:cNvSpPr txBox="1"/>
            <p:nvPr/>
          </p:nvSpPr>
          <p:spPr>
            <a:xfrm>
              <a:off x="3350213" y="5932458"/>
              <a:ext cx="1816836" cy="825515"/>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961"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TRAINING</a:t>
              </a:r>
              <a:r>
                <a:rPr kumimoji="0" lang="en-US" sz="24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 </a:t>
              </a:r>
              <a:br>
                <a:rPr kumimoji="0" lang="en-US" sz="24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br>
              <a:r>
                <a:rPr kumimoji="0" lang="en-US" sz="1961" b="1" i="0" u="none" strike="noStrike" kern="1200" cap="none" spc="0" normalizeH="0" baseline="0" noProof="0">
                  <a:ln>
                    <a:noFill/>
                  </a:ln>
                  <a:solidFill>
                    <a:srgbClr val="0070C0"/>
                  </a:solidFill>
                  <a:effectLst/>
                  <a:uLnTx/>
                  <a:uFillTx/>
                  <a:latin typeface="Segoe UI Light"/>
                  <a:ea typeface="+mn-ea"/>
                  <a:cs typeface="+mn-cs"/>
                </a:rPr>
                <a:t>CPUs and GPUs</a:t>
              </a:r>
              <a:endParaRPr kumimoji="0" lang="en-US" sz="2400" b="1" i="0" u="none" strike="noStrike" kern="1200" cap="none" spc="0" normalizeH="0" baseline="0" noProof="0">
                <a:ln>
                  <a:noFill/>
                </a:ln>
                <a:solidFill>
                  <a:srgbClr val="0070C0"/>
                </a:solidFill>
                <a:effectLst/>
                <a:uLnTx/>
                <a:uFillTx/>
                <a:latin typeface="Segoe UI Light"/>
                <a:ea typeface="+mn-ea"/>
                <a:cs typeface="+mn-cs"/>
              </a:endParaRPr>
            </a:p>
          </p:txBody>
        </p:sp>
        <p:grpSp>
          <p:nvGrpSpPr>
            <p:cNvPr id="6" name="Group 5">
              <a:extLst>
                <a:ext uri="{FF2B5EF4-FFF2-40B4-BE49-F238E27FC236}">
                  <a16:creationId xmlns:a16="http://schemas.microsoft.com/office/drawing/2014/main" id="{50F94C64-9AE2-D348-A200-D6BDF7A07948}"/>
                </a:ext>
              </a:extLst>
            </p:cNvPr>
            <p:cNvGrpSpPr/>
            <p:nvPr/>
          </p:nvGrpSpPr>
          <p:grpSpPr>
            <a:xfrm>
              <a:off x="3034190" y="2491065"/>
              <a:ext cx="5858798" cy="3247286"/>
              <a:chOff x="3034190" y="2491065"/>
              <a:chExt cx="5858798" cy="3247286"/>
            </a:xfrm>
          </p:grpSpPr>
          <p:sp>
            <p:nvSpPr>
              <p:cNvPr id="3" name="Rounded Rectangle 2">
                <a:extLst>
                  <a:ext uri="{FF2B5EF4-FFF2-40B4-BE49-F238E27FC236}">
                    <a16:creationId xmlns:a16="http://schemas.microsoft.com/office/drawing/2014/main" id="{ACF5135F-1115-F746-A98B-FDED127262E5}"/>
                  </a:ext>
                </a:extLst>
              </p:cNvPr>
              <p:cNvSpPr/>
              <p:nvPr/>
            </p:nvSpPr>
            <p:spPr>
              <a:xfrm>
                <a:off x="3034190" y="2491065"/>
                <a:ext cx="5858798" cy="3247286"/>
              </a:xfrm>
              <a:prstGeom prst="roundRect">
                <a:avLst/>
              </a:prstGeom>
              <a:noFill/>
              <a:ln w="76200"/>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B109D44-A217-164A-8BE6-B0183EBD1D12}"/>
                  </a:ext>
                </a:extLst>
              </p:cNvPr>
              <p:cNvSpPr txBox="1"/>
              <p:nvPr/>
            </p:nvSpPr>
            <p:spPr>
              <a:xfrm>
                <a:off x="3295085" y="2492376"/>
                <a:ext cx="10406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Calibri" panose="020F0502020204030204"/>
                    <a:ea typeface="+mn-ea"/>
                    <a:cs typeface="+mn-cs"/>
                  </a:rPr>
                  <a:t>Cloud</a:t>
                </a:r>
              </a:p>
            </p:txBody>
          </p:sp>
        </p:grpSp>
      </p:grpSp>
      <p:sp>
        <p:nvSpPr>
          <p:cNvPr id="8" name="Right Arrow 7"/>
          <p:cNvSpPr/>
          <p:nvPr/>
        </p:nvSpPr>
        <p:spPr bwMode="auto">
          <a:xfrm>
            <a:off x="556787" y="4670986"/>
            <a:ext cx="10981203" cy="697859"/>
          </a:xfrm>
          <a:prstGeom prst="leftRightArrow">
            <a:avLst/>
          </a:prstGeom>
          <a:gradFill flip="none" rotWithShape="1">
            <a:gsLst>
              <a:gs pos="1250">
                <a:schemeClr val="tx1"/>
              </a:gs>
              <a:gs pos="100000">
                <a:schemeClr val="tx2"/>
              </a:gs>
            </a:gsLst>
            <a:lin ang="10800000" scaled="1"/>
            <a:tileRect/>
          </a:gra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19425" tIns="175540" rIns="219425" bIns="175540" numCol="1" spcCol="0" rtlCol="0" fromWordArt="0" anchor="t" anchorCtr="0" forceAA="0" compatLnSpc="1">
            <a:prstTxWarp prst="textNoShape">
              <a:avLst/>
            </a:prstTxWarp>
            <a:noAutofit/>
          </a:bodyPr>
          <a:lstStyle/>
          <a:p>
            <a:pPr marL="0" marR="0" lvl="0" indent="0" algn="ctr" defTabSz="1118769" rtl="0" eaLnBrk="1" fontAlgn="base" latinLnBrk="0" hangingPunct="1">
              <a:lnSpc>
                <a:spcPct val="100000"/>
              </a:lnSpc>
              <a:spcBef>
                <a:spcPct val="0"/>
              </a:spcBef>
              <a:spcAft>
                <a:spcPct val="0"/>
              </a:spcAft>
              <a:buClrTx/>
              <a:buSzTx/>
              <a:buFontTx/>
              <a:buNone/>
              <a:tabLst/>
              <a:defRPr/>
            </a:pPr>
            <a:endParaRPr kumimoji="0" lang="en-US" sz="287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C1FAE119-CDE0-4E77-984D-BCA81B96E049}"/>
              </a:ext>
            </a:extLst>
          </p:cNvPr>
          <p:cNvGrpSpPr/>
          <p:nvPr/>
        </p:nvGrpSpPr>
        <p:grpSpPr>
          <a:xfrm>
            <a:off x="503447" y="1929839"/>
            <a:ext cx="11355315" cy="4885117"/>
            <a:chOff x="3208752" y="2468991"/>
            <a:chExt cx="8703350" cy="4349524"/>
          </a:xfrm>
        </p:grpSpPr>
        <p:grpSp>
          <p:nvGrpSpPr>
            <p:cNvPr id="4" name="Group 3">
              <a:extLst>
                <a:ext uri="{FF2B5EF4-FFF2-40B4-BE49-F238E27FC236}">
                  <a16:creationId xmlns:a16="http://schemas.microsoft.com/office/drawing/2014/main" id="{A0838873-8C4F-457E-9EEF-8BCB714BB27A}"/>
                </a:ext>
              </a:extLst>
            </p:cNvPr>
            <p:cNvGrpSpPr/>
            <p:nvPr/>
          </p:nvGrpSpPr>
          <p:grpSpPr>
            <a:xfrm>
              <a:off x="3208752" y="2468991"/>
              <a:ext cx="8703350" cy="3882796"/>
              <a:chOff x="3208752" y="2468991"/>
              <a:chExt cx="8703350" cy="3882796"/>
            </a:xfrm>
          </p:grpSpPr>
          <p:grpSp>
            <p:nvGrpSpPr>
              <p:cNvPr id="9" name="Group 8">
                <a:extLst>
                  <a:ext uri="{FF2B5EF4-FFF2-40B4-BE49-F238E27FC236}">
                    <a16:creationId xmlns:a16="http://schemas.microsoft.com/office/drawing/2014/main" id="{8E2D7292-A0AA-2646-9193-F47A5DF089D8}"/>
                  </a:ext>
                </a:extLst>
              </p:cNvPr>
              <p:cNvGrpSpPr/>
              <p:nvPr/>
            </p:nvGrpSpPr>
            <p:grpSpPr>
              <a:xfrm>
                <a:off x="3208752" y="2468991"/>
                <a:ext cx="8703350" cy="3269360"/>
                <a:chOff x="3208752" y="2468991"/>
                <a:chExt cx="8703350" cy="3269360"/>
              </a:xfrm>
            </p:grpSpPr>
            <p:sp>
              <p:nvSpPr>
                <p:cNvPr id="328" name="Rounded Rectangle 327">
                  <a:extLst>
                    <a:ext uri="{FF2B5EF4-FFF2-40B4-BE49-F238E27FC236}">
                      <a16:creationId xmlns:a16="http://schemas.microsoft.com/office/drawing/2014/main" id="{33ABFE5D-D1EE-B749-97D5-941CE92407C7}"/>
                    </a:ext>
                  </a:extLst>
                </p:cNvPr>
                <p:cNvSpPr/>
                <p:nvPr/>
              </p:nvSpPr>
              <p:spPr>
                <a:xfrm>
                  <a:off x="3208752" y="2491065"/>
                  <a:ext cx="8703350" cy="3247286"/>
                </a:xfrm>
                <a:prstGeom prst="roundRect">
                  <a:avLst/>
                </a:prstGeom>
                <a:noFill/>
                <a:ln w="76200">
                  <a:solidFill>
                    <a:srgbClr val="FFC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51CC818-8DDB-8349-AEC0-745BC6B580CC}"/>
                    </a:ext>
                  </a:extLst>
                </p:cNvPr>
                <p:cNvSpPr txBox="1"/>
                <p:nvPr/>
              </p:nvSpPr>
              <p:spPr>
                <a:xfrm>
                  <a:off x="10678055" y="2468991"/>
                  <a:ext cx="88658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C000"/>
                      </a:solidFill>
                      <a:effectLst/>
                      <a:uLnTx/>
                      <a:uFillTx/>
                      <a:latin typeface="Calibri" panose="020F0502020204030204"/>
                      <a:ea typeface="+mn-ea"/>
                      <a:cs typeface="+mn-cs"/>
                    </a:rPr>
                    <a:t>Edge</a:t>
                  </a:r>
                </a:p>
              </p:txBody>
            </p:sp>
          </p:grpSp>
          <p:sp>
            <p:nvSpPr>
              <p:cNvPr id="329" name="TextBox 328">
                <a:extLst>
                  <a:ext uri="{FF2B5EF4-FFF2-40B4-BE49-F238E27FC236}">
                    <a16:creationId xmlns:a16="http://schemas.microsoft.com/office/drawing/2014/main" id="{DE1F3601-88AC-8C44-855E-7E8C2FA47068}"/>
                  </a:ext>
                </a:extLst>
              </p:cNvPr>
              <p:cNvSpPr txBox="1"/>
              <p:nvPr/>
            </p:nvSpPr>
            <p:spPr>
              <a:xfrm>
                <a:off x="9547068" y="5710579"/>
                <a:ext cx="1988716" cy="641208"/>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INFERENCING</a:t>
                </a:r>
                <a:b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a:noFill/>
                    </a:ln>
                    <a:solidFill>
                      <a:srgbClr val="FFC000"/>
                    </a:solidFill>
                    <a:effectLst/>
                    <a:uLnTx/>
                    <a:uFillTx/>
                    <a:latin typeface="Segoe UI Light"/>
                    <a:ea typeface="+mn-ea"/>
                    <a:cs typeface="+mn-cs"/>
                  </a:rPr>
                  <a:t>CPUs, GPUS, FPGAs</a:t>
                </a:r>
              </a:p>
            </p:txBody>
          </p:sp>
        </p:grpSp>
        <p:sp>
          <p:nvSpPr>
            <p:cNvPr id="330" name="TextBox 329">
              <a:extLst>
                <a:ext uri="{FF2B5EF4-FFF2-40B4-BE49-F238E27FC236}">
                  <a16:creationId xmlns:a16="http://schemas.microsoft.com/office/drawing/2014/main" id="{00AEA8CB-2192-3E4A-91C6-92266B4963FF}"/>
                </a:ext>
              </a:extLst>
            </p:cNvPr>
            <p:cNvSpPr txBox="1"/>
            <p:nvPr/>
          </p:nvSpPr>
          <p:spPr>
            <a:xfrm>
              <a:off x="7827176" y="5703883"/>
              <a:ext cx="2070589" cy="1114632"/>
            </a:xfrm>
            <a:prstGeom prst="rect">
              <a:avLst/>
            </a:prstGeom>
            <a:noFill/>
          </p:spPr>
          <p:txBody>
            <a:bodyPr wrap="square" lIns="109712" tIns="109712" rIns="109712" bIns="109712" rtlCol="0">
              <a:spAutoFit/>
            </a:bodyPr>
            <a:lstStyle/>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TRAINING</a:t>
              </a:r>
              <a:r>
                <a:rPr kumimoji="0" lang="en-US" sz="20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1091054" rtl="0" eaLnBrk="1" fontAlgn="auto" latinLnBrk="0" hangingPunct="1">
                <a:lnSpc>
                  <a:spcPct val="90000"/>
                </a:lnSpc>
                <a:spcBef>
                  <a:spcPts val="0"/>
                </a:spcBef>
                <a:spcAft>
                  <a:spcPts val="720"/>
                </a:spcAft>
                <a:buClrTx/>
                <a:buSzTx/>
                <a:buFontTx/>
                <a:buNone/>
                <a:tabLst/>
                <a:defRPr/>
              </a:pPr>
              <a:r>
                <a:rPr kumimoji="0" lang="en-US" sz="20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a:t>
              </a:r>
              <a: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HEAVY EDGE)</a:t>
              </a:r>
              <a:br>
                <a:rPr kumimoji="0" lang="en-US" sz="1800" b="1"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a:noFill/>
                  </a:ln>
                  <a:solidFill>
                    <a:srgbClr val="FFC000"/>
                  </a:solidFill>
                  <a:effectLst/>
                  <a:uLnTx/>
                  <a:uFillTx/>
                  <a:latin typeface="Segoe UI Light"/>
                  <a:ea typeface="+mn-ea"/>
                  <a:cs typeface="+mn-cs"/>
                </a:rPr>
                <a:t>CPUs and GPUs</a:t>
              </a:r>
              <a:endParaRPr kumimoji="0" lang="en-US" sz="2000" b="1" i="0" u="none" strike="noStrike" kern="1200" cap="none" spc="0" normalizeH="0" baseline="0" noProof="0">
                <a:ln>
                  <a:noFill/>
                </a:ln>
                <a:solidFill>
                  <a:srgbClr val="FFC000"/>
                </a:solidFill>
                <a:effectLst/>
                <a:uLnTx/>
                <a:uFillTx/>
                <a:latin typeface="Segoe UI Light"/>
                <a:ea typeface="+mn-ea"/>
                <a:cs typeface="+mn-cs"/>
              </a:endParaRPr>
            </a:p>
          </p:txBody>
        </p:sp>
      </p:grpSp>
      <p:sp>
        <p:nvSpPr>
          <p:cNvPr id="2" name="TextBox 1">
            <a:extLst>
              <a:ext uri="{FF2B5EF4-FFF2-40B4-BE49-F238E27FC236}">
                <a16:creationId xmlns:a16="http://schemas.microsoft.com/office/drawing/2014/main" id="{A32BA7FC-DD06-4BE4-849A-A7DD4284E741}"/>
              </a:ext>
            </a:extLst>
          </p:cNvPr>
          <p:cNvSpPr txBox="1"/>
          <p:nvPr/>
        </p:nvSpPr>
        <p:spPr>
          <a:xfrm>
            <a:off x="1108303" y="4891149"/>
            <a:ext cx="1049967" cy="307777"/>
          </a:xfrm>
          <a:prstGeom prst="rect">
            <a:avLst/>
          </a:prstGeom>
          <a:noFill/>
        </p:spPr>
        <p:txBody>
          <a:bodyPr wrap="none" lIns="0" tIns="0" rIns="0" bIns="0" rtlCol="0">
            <a:spAutoFit/>
          </a:bodyPr>
          <a:lstStyle/>
          <a:p>
            <a:pPr algn="l"/>
            <a:r>
              <a:rPr lang="en-US" sz="2000">
                <a:solidFill>
                  <a:schemeClr val="bg1"/>
                </a:solidFill>
              </a:rPr>
              <a:t>Flexibility</a:t>
            </a:r>
          </a:p>
        </p:txBody>
      </p:sp>
      <p:sp>
        <p:nvSpPr>
          <p:cNvPr id="74" name="TextBox 73">
            <a:extLst>
              <a:ext uri="{FF2B5EF4-FFF2-40B4-BE49-F238E27FC236}">
                <a16:creationId xmlns:a16="http://schemas.microsoft.com/office/drawing/2014/main" id="{B178BDF8-22C1-4A39-925C-AAE0D770266A}"/>
              </a:ext>
            </a:extLst>
          </p:cNvPr>
          <p:cNvSpPr txBox="1"/>
          <p:nvPr/>
        </p:nvSpPr>
        <p:spPr>
          <a:xfrm>
            <a:off x="9772624" y="4859818"/>
            <a:ext cx="1056379" cy="307777"/>
          </a:xfrm>
          <a:prstGeom prst="rect">
            <a:avLst/>
          </a:prstGeom>
          <a:noFill/>
        </p:spPr>
        <p:txBody>
          <a:bodyPr wrap="none" lIns="0" tIns="0" rIns="0" bIns="0" rtlCol="0">
            <a:spAutoFit/>
          </a:bodyPr>
          <a:lstStyle/>
          <a:p>
            <a:pPr algn="l"/>
            <a:r>
              <a:rPr lang="en-US" sz="2000">
                <a:solidFill>
                  <a:schemeClr val="bg1"/>
                </a:solidFill>
              </a:rPr>
              <a:t>Efficiency</a:t>
            </a:r>
          </a:p>
        </p:txBody>
      </p:sp>
      <p:sp>
        <p:nvSpPr>
          <p:cNvPr id="14" name="Rectangle 13">
            <a:extLst>
              <a:ext uri="{FF2B5EF4-FFF2-40B4-BE49-F238E27FC236}">
                <a16:creationId xmlns:a16="http://schemas.microsoft.com/office/drawing/2014/main" id="{36D0C7C9-48DD-4905-9BB5-AE291FF391CC}"/>
              </a:ext>
            </a:extLst>
          </p:cNvPr>
          <p:cNvSpPr/>
          <p:nvPr/>
        </p:nvSpPr>
        <p:spPr>
          <a:xfrm>
            <a:off x="3959018" y="1490209"/>
            <a:ext cx="4270849" cy="424732"/>
          </a:xfrm>
          <a:prstGeom prst="rect">
            <a:avLst/>
          </a:prstGeom>
        </p:spPr>
        <p:txBody>
          <a:bodyPr wrap="none">
            <a:spAutoFit/>
          </a:bodyPr>
          <a:lstStyle/>
          <a:p>
            <a:pPr>
              <a:lnSpc>
                <a:spcPct val="90000"/>
              </a:lnSpc>
              <a:spcAft>
                <a:spcPts val="1274"/>
              </a:spcAft>
              <a:buSzPct val="90000"/>
            </a:pPr>
            <a:r>
              <a:rPr lang="en-US" sz="2400">
                <a:solidFill>
                  <a:schemeClr val="tx2"/>
                </a:solidFill>
              </a:rPr>
              <a:t>FPGAs vs. CPU, GPU, and ASIC</a:t>
            </a:r>
          </a:p>
        </p:txBody>
      </p:sp>
    </p:spTree>
    <p:extLst>
      <p:ext uri="{BB962C8B-B14F-4D97-AF65-F5344CB8AC3E}">
        <p14:creationId xmlns:p14="http://schemas.microsoft.com/office/powerpoint/2010/main" val="267573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en-US"/>
              <a:t>Model Training</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2"/>
          </p:nvPr>
        </p:nvSpPr>
        <p:spPr/>
        <p:txBody>
          <a:bodyPr lIns="91440"/>
          <a:lstStyle/>
          <a:p>
            <a:r>
              <a:rPr lang="en-US"/>
              <a:t>Requirements</a:t>
            </a:r>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5681091"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Powerful Compute Environment</a:t>
            </a:r>
          </a:p>
          <a:p>
            <a:pPr>
              <a:spcAft>
                <a:spcPts val="988"/>
              </a:spcAft>
            </a:pPr>
            <a:r>
              <a:rPr lang="en-US" sz="1800"/>
              <a:t>Choice should include scale-up VMs, auto-scaling scale-out clusters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Preconfigured</a:t>
            </a:r>
          </a:p>
          <a:p>
            <a:pPr>
              <a:spcAft>
                <a:spcPts val="988"/>
              </a:spcAft>
            </a:pPr>
            <a:r>
              <a:rPr lang="en-US" sz="1800"/>
              <a:t>The compute environment should be pre-setup with all the correct versions ML frameworks, libraries, executables and container images.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Job Management</a:t>
            </a:r>
          </a:p>
          <a:p>
            <a:pPr>
              <a:spcAft>
                <a:spcPts val="988"/>
              </a:spcAft>
            </a:pPr>
            <a:r>
              <a:rPr lang="en-US" sz="1800"/>
              <a:t>Data scientists should be able to easily start, stop, monitor and manage Jobs. </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Automated Model and Parameter Selection</a:t>
            </a:r>
          </a:p>
          <a:p>
            <a:pPr>
              <a:spcAft>
                <a:spcPts val="988"/>
              </a:spcAft>
            </a:pPr>
            <a:r>
              <a:rPr lang="en-US" sz="1800"/>
              <a:t>Solution should automatically select the best algorithms, and the corresponding best hyperparameters, for the desired outcome.</a:t>
            </a:r>
          </a:p>
        </p:txBody>
      </p:sp>
      <p:grpSp>
        <p:nvGrpSpPr>
          <p:cNvPr id="24" name="Group 23">
            <a:extLst>
              <a:ext uri="{FF2B5EF4-FFF2-40B4-BE49-F238E27FC236}">
                <a16:creationId xmlns:a16="http://schemas.microsoft.com/office/drawing/2014/main" id="{F7C57246-E3C2-47CC-B616-045BB6EC97AC}"/>
              </a:ext>
            </a:extLst>
          </p:cNvPr>
          <p:cNvGrpSpPr/>
          <p:nvPr/>
        </p:nvGrpSpPr>
        <p:grpSpPr>
          <a:xfrm>
            <a:off x="10278448" y="-6899977"/>
            <a:ext cx="756436" cy="6858000"/>
            <a:chOff x="10278448" y="0"/>
            <a:chExt cx="756436" cy="6858000"/>
          </a:xfrm>
        </p:grpSpPr>
        <p:cxnSp>
          <p:nvCxnSpPr>
            <p:cNvPr id="25" name="Straight Connector 24">
              <a:extLst>
                <a:ext uri="{FF2B5EF4-FFF2-40B4-BE49-F238E27FC236}">
                  <a16:creationId xmlns:a16="http://schemas.microsoft.com/office/drawing/2014/main" id="{D2DCA6B4-6565-4C70-93F6-825218DE1866}"/>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CF37EF-9936-4120-9913-14D54D2ECE2C}"/>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light">
              <a:extLst>
                <a:ext uri="{FF2B5EF4-FFF2-40B4-BE49-F238E27FC236}">
                  <a16:creationId xmlns:a16="http://schemas.microsoft.com/office/drawing/2014/main" id="{B6B3041F-C411-43B5-A6A5-06F31557F026}"/>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3" name="Group 12">
            <a:extLst>
              <a:ext uri="{FF2B5EF4-FFF2-40B4-BE49-F238E27FC236}">
                <a16:creationId xmlns:a16="http://schemas.microsoft.com/office/drawing/2014/main" id="{0AB4A06C-B44F-4733-88EA-F77101BE46FB}"/>
              </a:ext>
            </a:extLst>
          </p:cNvPr>
          <p:cNvGrpSpPr/>
          <p:nvPr/>
        </p:nvGrpSpPr>
        <p:grpSpPr>
          <a:xfrm>
            <a:off x="9917941" y="0"/>
            <a:ext cx="1477450" cy="6858000"/>
            <a:chOff x="9917941" y="0"/>
            <a:chExt cx="1477450" cy="6858000"/>
          </a:xfrm>
        </p:grpSpPr>
        <p:grpSp>
          <p:nvGrpSpPr>
            <p:cNvPr id="20" name="Group 19">
              <a:extLst>
                <a:ext uri="{FF2B5EF4-FFF2-40B4-BE49-F238E27FC236}">
                  <a16:creationId xmlns:a16="http://schemas.microsoft.com/office/drawing/2014/main" id="{5BEB227B-2E84-43B0-983B-47A9F587F6A3}"/>
                </a:ext>
              </a:extLst>
            </p:cNvPr>
            <p:cNvGrpSpPr/>
            <p:nvPr/>
          </p:nvGrpSpPr>
          <p:grpSpPr>
            <a:xfrm>
              <a:off x="9917941" y="2697187"/>
              <a:ext cx="1477450" cy="1221346"/>
              <a:chOff x="9524460" y="2632636"/>
              <a:chExt cx="2021177" cy="1670823"/>
            </a:xfrm>
          </p:grpSpPr>
          <p:sp>
            <p:nvSpPr>
              <p:cNvPr id="21" name="gear_3">
                <a:extLst>
                  <a:ext uri="{FF2B5EF4-FFF2-40B4-BE49-F238E27FC236}">
                    <a16:creationId xmlns:a16="http://schemas.microsoft.com/office/drawing/2014/main" id="{1587D9C7-1ED6-42E4-AE7D-59938EB29E06}"/>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gear_3">
                <a:extLst>
                  <a:ext uri="{FF2B5EF4-FFF2-40B4-BE49-F238E27FC236}">
                    <a16:creationId xmlns:a16="http://schemas.microsoft.com/office/drawing/2014/main" id="{9D1020AA-4F88-4ACE-95F9-6CF6885EEDB5}"/>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gear_3">
                <a:extLst>
                  <a:ext uri="{FF2B5EF4-FFF2-40B4-BE49-F238E27FC236}">
                    <a16:creationId xmlns:a16="http://schemas.microsoft.com/office/drawing/2014/main" id="{0DA7A933-B59C-4DAD-B1CC-26EEDD09F453}"/>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8" name="Group 27">
              <a:extLst>
                <a:ext uri="{FF2B5EF4-FFF2-40B4-BE49-F238E27FC236}">
                  <a16:creationId xmlns:a16="http://schemas.microsoft.com/office/drawing/2014/main" id="{4F565284-6182-415A-8A69-4148E491BA02}"/>
                </a:ext>
              </a:extLst>
            </p:cNvPr>
            <p:cNvGrpSpPr/>
            <p:nvPr/>
          </p:nvGrpSpPr>
          <p:grpSpPr>
            <a:xfrm>
              <a:off x="10656666" y="0"/>
              <a:ext cx="0" cy="6858000"/>
              <a:chOff x="10656666" y="0"/>
              <a:chExt cx="0" cy="6858000"/>
            </a:xfrm>
          </p:grpSpPr>
          <p:cxnSp>
            <p:nvCxnSpPr>
              <p:cNvPr id="29" name="Straight Connector 28">
                <a:extLst>
                  <a:ext uri="{FF2B5EF4-FFF2-40B4-BE49-F238E27FC236}">
                    <a16:creationId xmlns:a16="http://schemas.microsoft.com/office/drawing/2014/main" id="{BB9DFEC5-7264-4B39-A20F-AD682EA975F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F4205D-41A4-446B-B377-3129B3EDDD7A}"/>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44A99BB0-AF67-4BB0-BAD1-AE7638F2DEAA}"/>
              </a:ext>
            </a:extLst>
          </p:cNvPr>
          <p:cNvGrpSpPr/>
          <p:nvPr/>
        </p:nvGrpSpPr>
        <p:grpSpPr>
          <a:xfrm>
            <a:off x="9925869" y="6858000"/>
            <a:ext cx="1465791" cy="6858000"/>
            <a:chOff x="9925869" y="0"/>
            <a:chExt cx="1465791" cy="6858000"/>
          </a:xfrm>
        </p:grpSpPr>
        <p:grpSp>
          <p:nvGrpSpPr>
            <p:cNvPr id="34" name="Group 33">
              <a:extLst>
                <a:ext uri="{FF2B5EF4-FFF2-40B4-BE49-F238E27FC236}">
                  <a16:creationId xmlns:a16="http://schemas.microsoft.com/office/drawing/2014/main" id="{A9F7ADC1-4C03-43EE-90B2-69FC0E829BD9}"/>
                </a:ext>
              </a:extLst>
            </p:cNvPr>
            <p:cNvGrpSpPr/>
            <p:nvPr/>
          </p:nvGrpSpPr>
          <p:grpSpPr>
            <a:xfrm>
              <a:off x="9925869" y="2697187"/>
              <a:ext cx="1465791" cy="1273365"/>
              <a:chOff x="7840707" y="2412949"/>
              <a:chExt cx="1792982" cy="1557603"/>
            </a:xfrm>
          </p:grpSpPr>
          <p:sp>
            <p:nvSpPr>
              <p:cNvPr id="38" name="credit">
                <a:extLst>
                  <a:ext uri="{FF2B5EF4-FFF2-40B4-BE49-F238E27FC236}">
                    <a16:creationId xmlns:a16="http://schemas.microsoft.com/office/drawing/2014/main" id="{A28CA6AD-8457-494C-9C2C-CA8C1FA69E14}"/>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 name="Group 38">
                <a:extLst>
                  <a:ext uri="{FF2B5EF4-FFF2-40B4-BE49-F238E27FC236}">
                    <a16:creationId xmlns:a16="http://schemas.microsoft.com/office/drawing/2014/main" id="{4C749D71-5B73-4427-8B58-AC5E5A289376}"/>
                  </a:ext>
                </a:extLst>
              </p:cNvPr>
              <p:cNvGrpSpPr/>
              <p:nvPr/>
            </p:nvGrpSpPr>
            <p:grpSpPr>
              <a:xfrm rot="18900000">
                <a:off x="7840707" y="2412949"/>
                <a:ext cx="1792982" cy="1557603"/>
                <a:chOff x="7840707" y="2412949"/>
                <a:chExt cx="1792982" cy="1557603"/>
              </a:xfrm>
            </p:grpSpPr>
            <p:grpSp>
              <p:nvGrpSpPr>
                <p:cNvPr id="40" name="Group 39">
                  <a:extLst>
                    <a:ext uri="{FF2B5EF4-FFF2-40B4-BE49-F238E27FC236}">
                      <a16:creationId xmlns:a16="http://schemas.microsoft.com/office/drawing/2014/main" id="{03CFB2C3-1657-40DD-8520-CBB1ADF12345}"/>
                    </a:ext>
                  </a:extLst>
                </p:cNvPr>
                <p:cNvGrpSpPr/>
                <p:nvPr/>
              </p:nvGrpSpPr>
              <p:grpSpPr>
                <a:xfrm>
                  <a:off x="8125292" y="2412949"/>
                  <a:ext cx="1508397" cy="1374761"/>
                  <a:chOff x="4723382" y="2415376"/>
                  <a:chExt cx="2374103" cy="2163771"/>
                </a:xfrm>
              </p:grpSpPr>
              <p:sp>
                <p:nvSpPr>
                  <p:cNvPr id="44" name="Freeform 22">
                    <a:extLst>
                      <a:ext uri="{FF2B5EF4-FFF2-40B4-BE49-F238E27FC236}">
                        <a16:creationId xmlns:a16="http://schemas.microsoft.com/office/drawing/2014/main" id="{BAC9F30D-06C7-42D9-B79F-4AC94231DBBB}"/>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5" name="Arc 44">
                    <a:extLst>
                      <a:ext uri="{FF2B5EF4-FFF2-40B4-BE49-F238E27FC236}">
                        <a16:creationId xmlns:a16="http://schemas.microsoft.com/office/drawing/2014/main" id="{04330980-14BB-4323-9BAC-4917548BB779}"/>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2FD6B444-4E20-41A2-870D-CE275BA72055}"/>
                    </a:ext>
                  </a:extLst>
                </p:cNvPr>
                <p:cNvGrpSpPr/>
                <p:nvPr/>
              </p:nvGrpSpPr>
              <p:grpSpPr>
                <a:xfrm rot="10800000">
                  <a:off x="7840707" y="2595791"/>
                  <a:ext cx="1508397" cy="1374761"/>
                  <a:chOff x="4723382" y="2415376"/>
                  <a:chExt cx="2374103" cy="2163771"/>
                </a:xfrm>
              </p:grpSpPr>
              <p:sp>
                <p:nvSpPr>
                  <p:cNvPr id="42" name="Freeform 22">
                    <a:extLst>
                      <a:ext uri="{FF2B5EF4-FFF2-40B4-BE49-F238E27FC236}">
                        <a16:creationId xmlns:a16="http://schemas.microsoft.com/office/drawing/2014/main" id="{D8BA9A4C-C3EF-4666-AF20-C67D3D33EDC9}"/>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3" name="Arc 42">
                    <a:extLst>
                      <a:ext uri="{FF2B5EF4-FFF2-40B4-BE49-F238E27FC236}">
                        <a16:creationId xmlns:a16="http://schemas.microsoft.com/office/drawing/2014/main" id="{EE81D5E5-BC3C-4E27-AD4B-244B072B16E2}"/>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35" name="Group 34">
              <a:extLst>
                <a:ext uri="{FF2B5EF4-FFF2-40B4-BE49-F238E27FC236}">
                  <a16:creationId xmlns:a16="http://schemas.microsoft.com/office/drawing/2014/main" id="{24DE4412-F5E0-4BB2-A7CE-E58B937CFEB0}"/>
                </a:ext>
              </a:extLst>
            </p:cNvPr>
            <p:cNvGrpSpPr/>
            <p:nvPr/>
          </p:nvGrpSpPr>
          <p:grpSpPr>
            <a:xfrm>
              <a:off x="10658764" y="0"/>
              <a:ext cx="0" cy="6858000"/>
              <a:chOff x="10656666" y="0"/>
              <a:chExt cx="0" cy="6858000"/>
            </a:xfrm>
          </p:grpSpPr>
          <p:cxnSp>
            <p:nvCxnSpPr>
              <p:cNvPr id="36" name="Straight Connector 35">
                <a:extLst>
                  <a:ext uri="{FF2B5EF4-FFF2-40B4-BE49-F238E27FC236}">
                    <a16:creationId xmlns:a16="http://schemas.microsoft.com/office/drawing/2014/main" id="{79D6F28A-B48E-40F7-AD5E-C4AB5DA09B3D}"/>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B43BC5-43E0-4211-B515-A588A41FF311}"/>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07490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1F8CC-F03C-4F11-9C0F-A68E4878C751}"/>
              </a:ext>
            </a:extLst>
          </p:cNvPr>
          <p:cNvSpPr>
            <a:spLocks noGrp="1"/>
          </p:cNvSpPr>
          <p:nvPr>
            <p:ph type="title"/>
          </p:nvPr>
        </p:nvSpPr>
        <p:spPr/>
        <p:txBody>
          <a:bodyPr/>
          <a:lstStyle/>
          <a:p>
            <a:r>
              <a:rPr lang="en-US"/>
              <a:t>Project Brainwave on Azure</a:t>
            </a:r>
          </a:p>
        </p:txBody>
      </p:sp>
      <p:sp>
        <p:nvSpPr>
          <p:cNvPr id="16" name="Text Placeholder 15">
            <a:extLst>
              <a:ext uri="{FF2B5EF4-FFF2-40B4-BE49-F238E27FC236}">
                <a16:creationId xmlns:a16="http://schemas.microsoft.com/office/drawing/2014/main" id="{4956EDE3-266C-4B4A-AE3E-7963BB010597}"/>
              </a:ext>
            </a:extLst>
          </p:cNvPr>
          <p:cNvSpPr>
            <a:spLocks noGrp="1"/>
          </p:cNvSpPr>
          <p:nvPr>
            <p:ph type="body" sz="quarter" idx="12"/>
          </p:nvPr>
        </p:nvSpPr>
        <p:spPr/>
        <p:txBody>
          <a:bodyPr/>
          <a:lstStyle/>
          <a:p>
            <a:r>
              <a:rPr lang="en-US"/>
              <a:t>Enables real-time AI calculations using FPGAs. Benefits include:</a:t>
            </a:r>
          </a:p>
        </p:txBody>
      </p:sp>
      <p:sp>
        <p:nvSpPr>
          <p:cNvPr id="3" name="Rectangle 2">
            <a:extLst>
              <a:ext uri="{FF2B5EF4-FFF2-40B4-BE49-F238E27FC236}">
                <a16:creationId xmlns:a16="http://schemas.microsoft.com/office/drawing/2014/main" id="{ED894125-DC98-4C36-BC02-D67AD7833C7D}"/>
              </a:ext>
            </a:extLst>
          </p:cNvPr>
          <p:cNvSpPr/>
          <p:nvPr/>
        </p:nvSpPr>
        <p:spPr>
          <a:xfrm>
            <a:off x="1187606" y="2502201"/>
            <a:ext cx="1989398" cy="430708"/>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0">
                <a:solidFill>
                  <a:schemeClr val="tx2"/>
                </a:solidFill>
                <a:latin typeface="Segoe UI Semibold" panose="020B0502040204020203" pitchFamily="34" charset="0"/>
                <a:cs typeface="Segoe UI Semibold" panose="020B0502040204020203" pitchFamily="34" charset="0"/>
              </a:rPr>
              <a:t>Performance</a:t>
            </a:r>
          </a:p>
        </p:txBody>
      </p:sp>
      <p:cxnSp>
        <p:nvCxnSpPr>
          <p:cNvPr id="5" name="Straight Connector 4">
            <a:extLst>
              <a:ext uri="{FF2B5EF4-FFF2-40B4-BE49-F238E27FC236}">
                <a16:creationId xmlns:a16="http://schemas.microsoft.com/office/drawing/2014/main" id="{10EFAC35-0635-4CBF-8D0B-5CA2225E5338}"/>
              </a:ext>
            </a:extLst>
          </p:cNvPr>
          <p:cNvCxnSpPr/>
          <p:nvPr/>
        </p:nvCxnSpPr>
        <p:spPr>
          <a:xfrm>
            <a:off x="697584" y="3173356"/>
            <a:ext cx="29694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E90AAAF-CFEA-42BC-9CB3-DB66411C2261}"/>
              </a:ext>
            </a:extLst>
          </p:cNvPr>
          <p:cNvCxnSpPr/>
          <p:nvPr/>
        </p:nvCxnSpPr>
        <p:spPr>
          <a:xfrm>
            <a:off x="4591640" y="3173356"/>
            <a:ext cx="29694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103203D-6BC9-4FE6-91A9-E8454A67D9F0}"/>
              </a:ext>
            </a:extLst>
          </p:cNvPr>
          <p:cNvCxnSpPr/>
          <p:nvPr/>
        </p:nvCxnSpPr>
        <p:spPr>
          <a:xfrm>
            <a:off x="8485695" y="3173356"/>
            <a:ext cx="2969443"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speedometer_2" title="Icon of a spedometer showing fast speed">
            <a:extLst>
              <a:ext uri="{FF2B5EF4-FFF2-40B4-BE49-F238E27FC236}">
                <a16:creationId xmlns:a16="http://schemas.microsoft.com/office/drawing/2014/main" id="{C4A35CA5-9334-46A6-BCA4-32F245F96C51}"/>
              </a:ext>
            </a:extLst>
          </p:cNvPr>
          <p:cNvSpPr>
            <a:spLocks noChangeAspect="1" noEditPoints="1"/>
          </p:cNvSpPr>
          <p:nvPr/>
        </p:nvSpPr>
        <p:spPr bwMode="auto">
          <a:xfrm>
            <a:off x="1870170" y="1816593"/>
            <a:ext cx="624270" cy="62427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59A21AF6-6137-42BE-BF2B-3961CE4072F3}"/>
              </a:ext>
            </a:extLst>
          </p:cNvPr>
          <p:cNvSpPr/>
          <p:nvPr/>
        </p:nvSpPr>
        <p:spPr bwMode="auto">
          <a:xfrm>
            <a:off x="5467546" y="1919318"/>
            <a:ext cx="1244339" cy="430708"/>
          </a:xfrm>
          <a:custGeom>
            <a:avLst/>
            <a:gdLst>
              <a:gd name="connsiteX0" fmla="*/ 0 w 970961"/>
              <a:gd name="connsiteY0" fmla="*/ 659877 h 678732"/>
              <a:gd name="connsiteX1" fmla="*/ 320511 w 970961"/>
              <a:gd name="connsiteY1" fmla="*/ 9427 h 678732"/>
              <a:gd name="connsiteX2" fmla="*/ 688156 w 970961"/>
              <a:gd name="connsiteY2" fmla="*/ 678730 h 678732"/>
              <a:gd name="connsiteX3" fmla="*/ 970961 w 970961"/>
              <a:gd name="connsiteY3" fmla="*/ 0 h 678732"/>
            </a:gdLst>
            <a:ahLst/>
            <a:cxnLst>
              <a:cxn ang="0">
                <a:pos x="connsiteX0" y="connsiteY0"/>
              </a:cxn>
              <a:cxn ang="0">
                <a:pos x="connsiteX1" y="connsiteY1"/>
              </a:cxn>
              <a:cxn ang="0">
                <a:pos x="connsiteX2" y="connsiteY2"/>
              </a:cxn>
              <a:cxn ang="0">
                <a:pos x="connsiteX3" y="connsiteY3"/>
              </a:cxn>
            </a:cxnLst>
            <a:rect l="l" t="t" r="r" b="b"/>
            <a:pathLst>
              <a:path w="970961" h="678732">
                <a:moveTo>
                  <a:pt x="0" y="659877"/>
                </a:moveTo>
                <a:cubicBezTo>
                  <a:pt x="102909" y="333081"/>
                  <a:pt x="205818" y="6285"/>
                  <a:pt x="320511" y="9427"/>
                </a:cubicBezTo>
                <a:cubicBezTo>
                  <a:pt x="435204" y="12569"/>
                  <a:pt x="579748" y="680301"/>
                  <a:pt x="688156" y="678730"/>
                </a:cubicBezTo>
                <a:cubicBezTo>
                  <a:pt x="796564" y="677159"/>
                  <a:pt x="883762" y="338579"/>
                  <a:pt x="970961"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AA48E43-807E-46C3-B023-A50A62A5803B}"/>
              </a:ext>
            </a:extLst>
          </p:cNvPr>
          <p:cNvSpPr/>
          <p:nvPr/>
        </p:nvSpPr>
        <p:spPr>
          <a:xfrm>
            <a:off x="5081662" y="2502201"/>
            <a:ext cx="1989398" cy="430708"/>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914400">
              <a:defRPr/>
            </a:pPr>
            <a:r>
              <a:rPr lang="en-US" sz="2000" b="1" kern="0">
                <a:solidFill>
                  <a:schemeClr val="tx2"/>
                </a:solidFill>
                <a:latin typeface="Segoe UI Semibold" panose="020B0502040204020203" pitchFamily="34" charset="0"/>
                <a:cs typeface="Segoe UI Semibold" panose="020B0502040204020203" pitchFamily="34" charset="0"/>
              </a:rPr>
              <a:t>Flexibility</a:t>
            </a:r>
          </a:p>
        </p:txBody>
      </p:sp>
      <p:sp>
        <p:nvSpPr>
          <p:cNvPr id="11" name="MiniExpand_E93A" title="Icon of a rectangle on the lower-left inside a larger rectangle with an arrow pointed to the upper-right corner">
            <a:extLst>
              <a:ext uri="{FF2B5EF4-FFF2-40B4-BE49-F238E27FC236}">
                <a16:creationId xmlns:a16="http://schemas.microsoft.com/office/drawing/2014/main" id="{A854F51A-1509-45E7-9674-FD03F9904E7F}"/>
              </a:ext>
            </a:extLst>
          </p:cNvPr>
          <p:cNvSpPr>
            <a:spLocks noChangeAspect="1" noEditPoints="1"/>
          </p:cNvSpPr>
          <p:nvPr/>
        </p:nvSpPr>
        <p:spPr bwMode="auto">
          <a:xfrm>
            <a:off x="9585660" y="1817714"/>
            <a:ext cx="736170" cy="62315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FB934E2-632B-4ECC-B945-3CF1FAB6DF3B}"/>
              </a:ext>
            </a:extLst>
          </p:cNvPr>
          <p:cNvSpPr/>
          <p:nvPr/>
        </p:nvSpPr>
        <p:spPr>
          <a:xfrm>
            <a:off x="8975718" y="2519420"/>
            <a:ext cx="1989398" cy="430708"/>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914400">
              <a:defRPr/>
            </a:pPr>
            <a:r>
              <a:rPr lang="en-US" sz="2000" b="1" kern="0">
                <a:solidFill>
                  <a:schemeClr val="tx2"/>
                </a:solidFill>
                <a:latin typeface="Segoe UI Semibold" panose="020B0502040204020203" pitchFamily="34" charset="0"/>
                <a:cs typeface="Segoe UI Semibold" panose="020B0502040204020203" pitchFamily="34" charset="0"/>
              </a:rPr>
              <a:t>Scale</a:t>
            </a:r>
          </a:p>
        </p:txBody>
      </p:sp>
      <p:sp>
        <p:nvSpPr>
          <p:cNvPr id="13" name="Rectangle 12">
            <a:extLst>
              <a:ext uri="{FF2B5EF4-FFF2-40B4-BE49-F238E27FC236}">
                <a16:creationId xmlns:a16="http://schemas.microsoft.com/office/drawing/2014/main" id="{5A32789A-DD7D-4FBC-935F-77C89F3017F5}"/>
              </a:ext>
            </a:extLst>
          </p:cNvPr>
          <p:cNvSpPr/>
          <p:nvPr/>
        </p:nvSpPr>
        <p:spPr>
          <a:xfrm>
            <a:off x="4591640" y="3404819"/>
            <a:ext cx="2969443" cy="839653"/>
          </a:xfrm>
          <a:prstGeom prst="rect">
            <a:avLst/>
          </a:prstGeom>
        </p:spPr>
        <p:txBody>
          <a:bodyPr wrap="square" lIns="0">
            <a:spAutoFit/>
          </a:bodyPr>
          <a:lstStyle/>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Rapidly adapt to evolving ML</a:t>
            </a:r>
          </a:p>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Inference-optimized numerical precision</a:t>
            </a:r>
          </a:p>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Exploit sparsity, deep compression</a:t>
            </a:r>
          </a:p>
        </p:txBody>
      </p:sp>
      <p:sp>
        <p:nvSpPr>
          <p:cNvPr id="14" name="Rectangle 13">
            <a:extLst>
              <a:ext uri="{FF2B5EF4-FFF2-40B4-BE49-F238E27FC236}">
                <a16:creationId xmlns:a16="http://schemas.microsoft.com/office/drawing/2014/main" id="{219F0AF2-7ACC-4FC1-98CD-CDE00536FBCF}"/>
              </a:ext>
            </a:extLst>
          </p:cNvPr>
          <p:cNvSpPr/>
          <p:nvPr/>
        </p:nvSpPr>
        <p:spPr>
          <a:xfrm>
            <a:off x="697584" y="3395113"/>
            <a:ext cx="3008721" cy="559577"/>
          </a:xfrm>
          <a:prstGeom prst="rect">
            <a:avLst/>
          </a:prstGeom>
        </p:spPr>
        <p:txBody>
          <a:bodyPr wrap="square" lIns="0">
            <a:spAutoFit/>
          </a:bodyPr>
          <a:lstStyle/>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20" normalizeH="0" noProof="0">
                <a:ln>
                  <a:noFill/>
                </a:ln>
                <a:gradFill>
                  <a:gsLst>
                    <a:gs pos="0">
                      <a:schemeClr val="accent2">
                        <a:lumMod val="50000"/>
                      </a:schemeClr>
                    </a:gs>
                    <a:gs pos="100000">
                      <a:schemeClr val="accent2">
                        <a:lumMod val="50000"/>
                      </a:schemeClr>
                    </a:gs>
                  </a:gsLst>
                  <a:lin ang="5400000" scaled="1"/>
                </a:gradFill>
                <a:effectLst/>
                <a:uLnTx/>
                <a:uFillTx/>
                <a:ea typeface="+mn-ea"/>
                <a:cs typeface="+mn-cs"/>
                <a:sym typeface="Wingdings" panose="05000000000000000000" pitchFamily="2" charset="2"/>
              </a:rPr>
              <a:t>Excellent inference at low batch sizes</a:t>
            </a:r>
            <a:endParaRPr kumimoji="0" lang="en-US" sz="1200" b="0" i="0" u="none" strike="noStrike" kern="1200" cap="none" spc="20" normalizeH="0" noProof="0">
              <a:ln>
                <a:noFill/>
              </a:ln>
              <a:gradFill>
                <a:gsLst>
                  <a:gs pos="0">
                    <a:schemeClr val="accent2">
                      <a:lumMod val="50000"/>
                    </a:schemeClr>
                  </a:gs>
                  <a:gs pos="100000">
                    <a:schemeClr val="accent2">
                      <a:lumMod val="50000"/>
                    </a:schemeClr>
                  </a:gs>
                </a:gsLst>
                <a:lin ang="5400000" scaled="1"/>
              </a:gradFill>
              <a:effectLst/>
              <a:uLnTx/>
              <a:uFillTx/>
              <a:ea typeface="+mn-ea"/>
              <a:cs typeface="+mn-cs"/>
            </a:endParaRPr>
          </a:p>
          <a:p>
            <a:pPr marL="0" marR="0" lvl="0" indent="0" algn="l" defTabSz="914400" rtl="0" eaLnBrk="1" fontAlgn="auto" latinLnBrk="0" hangingPunct="1">
              <a:lnSpc>
                <a:spcPct val="110000"/>
              </a:lnSpc>
              <a:spcBef>
                <a:spcPts val="600"/>
              </a:spcBef>
              <a:spcAft>
                <a:spcPts val="0"/>
              </a:spcAft>
              <a:buClrTx/>
              <a:buSzPct val="90000"/>
              <a:buFontTx/>
              <a:buNone/>
              <a:tabLst/>
              <a:defRPr/>
            </a:pPr>
            <a:r>
              <a:rPr kumimoji="0" lang="en-US" sz="1200" b="0" i="0" u="none" strike="noStrike" kern="1200" cap="none" spc="20" normalizeH="0" noProof="0">
                <a:ln>
                  <a:noFill/>
                </a:ln>
                <a:gradFill>
                  <a:gsLst>
                    <a:gs pos="0">
                      <a:schemeClr val="accent2">
                        <a:lumMod val="50000"/>
                      </a:schemeClr>
                    </a:gs>
                    <a:gs pos="100000">
                      <a:schemeClr val="accent2">
                        <a:lumMod val="50000"/>
                      </a:schemeClr>
                    </a:gs>
                  </a:gsLst>
                  <a:lin ang="5400000" scaled="1"/>
                </a:gradFill>
                <a:effectLst/>
                <a:uLnTx/>
                <a:uFillTx/>
                <a:ea typeface="+mn-ea"/>
                <a:cs typeface="+mn-cs"/>
              </a:rPr>
              <a:t>Ultra-low latency | 10x &lt; CPU/GPU</a:t>
            </a:r>
          </a:p>
        </p:txBody>
      </p:sp>
      <p:sp>
        <p:nvSpPr>
          <p:cNvPr id="15" name="Rectangle 14">
            <a:extLst>
              <a:ext uri="{FF2B5EF4-FFF2-40B4-BE49-F238E27FC236}">
                <a16:creationId xmlns:a16="http://schemas.microsoft.com/office/drawing/2014/main" id="{0C9D4982-7087-4360-A7C4-624BA3625D3A}"/>
              </a:ext>
            </a:extLst>
          </p:cNvPr>
          <p:cNvSpPr/>
          <p:nvPr/>
        </p:nvSpPr>
        <p:spPr>
          <a:xfrm>
            <a:off x="8485694" y="3448302"/>
            <a:ext cx="3276769" cy="839653"/>
          </a:xfrm>
          <a:prstGeom prst="rect">
            <a:avLst/>
          </a:prstGeom>
        </p:spPr>
        <p:txBody>
          <a:bodyPr wrap="square" lIns="0">
            <a:spAutoFit/>
          </a:bodyPr>
          <a:lstStyle/>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World’s largest cloud investment in FPGAs</a:t>
            </a:r>
          </a:p>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Multiple Exa-Ops of aggregate AI capacity</a:t>
            </a:r>
          </a:p>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sym typeface="Wingdings" panose="05000000000000000000" pitchFamily="2" charset="2"/>
              </a:rPr>
              <a:t>Runs on Microsoft’s scale infrastructure</a:t>
            </a:r>
          </a:p>
        </p:txBody>
      </p:sp>
      <p:grpSp>
        <p:nvGrpSpPr>
          <p:cNvPr id="21" name="Group 20">
            <a:extLst>
              <a:ext uri="{FF2B5EF4-FFF2-40B4-BE49-F238E27FC236}">
                <a16:creationId xmlns:a16="http://schemas.microsoft.com/office/drawing/2014/main" id="{0EF33740-8B2E-4135-BD60-631A502E9827}"/>
              </a:ext>
            </a:extLst>
          </p:cNvPr>
          <p:cNvGrpSpPr/>
          <p:nvPr/>
        </p:nvGrpSpPr>
        <p:grpSpPr>
          <a:xfrm>
            <a:off x="697584" y="4688028"/>
            <a:ext cx="10796831" cy="1501794"/>
            <a:chOff x="697584" y="4688028"/>
            <a:chExt cx="10796831" cy="1501794"/>
          </a:xfrm>
        </p:grpSpPr>
        <p:cxnSp>
          <p:nvCxnSpPr>
            <p:cNvPr id="17" name="Straight Connector 16">
              <a:extLst>
                <a:ext uri="{FF2B5EF4-FFF2-40B4-BE49-F238E27FC236}">
                  <a16:creationId xmlns:a16="http://schemas.microsoft.com/office/drawing/2014/main" id="{616C9FE0-8BC6-41C6-AAF9-1E38F94100BB}"/>
                </a:ext>
              </a:extLst>
            </p:cNvPr>
            <p:cNvCxnSpPr/>
            <p:nvPr/>
          </p:nvCxnSpPr>
          <p:spPr>
            <a:xfrm>
              <a:off x="697584" y="5729509"/>
              <a:ext cx="1079683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19BFCA2-705C-4285-88B0-DE92FCC538F1}"/>
                </a:ext>
              </a:extLst>
            </p:cNvPr>
            <p:cNvSpPr txBox="1"/>
            <p:nvPr/>
          </p:nvSpPr>
          <p:spPr>
            <a:xfrm>
              <a:off x="697584" y="5300674"/>
              <a:ext cx="10796831" cy="307777"/>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defPPr>
                <a:defRPr lang="en-US"/>
              </a:defPPr>
              <a:lvl1pPr algn="ctr">
                <a:defRPr sz="2000">
                  <a:solidFill>
                    <a:schemeClr val="tx2">
                      <a:lumMod val="75000"/>
                    </a:schemeClr>
                  </a:solidFill>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400">
                <a:defRPr/>
              </a:pPr>
              <a:r>
                <a:rPr lang="en-US" b="1" kern="0">
                  <a:solidFill>
                    <a:schemeClr val="tx2"/>
                  </a:solidFill>
                  <a:latin typeface="Segoe UI Semibold" panose="020B0502040204020203" pitchFamily="34" charset="0"/>
                  <a:cs typeface="Segoe UI Semibold" panose="020B0502040204020203" pitchFamily="34" charset="0"/>
                </a:rPr>
                <a:t>Low cost</a:t>
              </a:r>
            </a:p>
          </p:txBody>
        </p:sp>
        <p:sp>
          <p:nvSpPr>
            <p:cNvPr id="19" name="Money_3" title="Icon of a dollar sign">
              <a:extLst>
                <a:ext uri="{FF2B5EF4-FFF2-40B4-BE49-F238E27FC236}">
                  <a16:creationId xmlns:a16="http://schemas.microsoft.com/office/drawing/2014/main" id="{D8B11090-0998-44D5-96F0-745D75EEFCDB}"/>
                </a:ext>
              </a:extLst>
            </p:cNvPr>
            <p:cNvSpPr>
              <a:spLocks noChangeAspect="1" noEditPoints="1"/>
            </p:cNvSpPr>
            <p:nvPr/>
          </p:nvSpPr>
          <p:spPr bwMode="auto">
            <a:xfrm>
              <a:off x="5982553" y="4688028"/>
              <a:ext cx="315506" cy="571135"/>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14B09B9-6009-4F60-9394-E2B947E1CAF8}"/>
                </a:ext>
              </a:extLst>
            </p:cNvPr>
            <p:cNvSpPr/>
            <p:nvPr/>
          </p:nvSpPr>
          <p:spPr>
            <a:xfrm>
              <a:off x="4809420" y="5904487"/>
              <a:ext cx="2661772" cy="285335"/>
            </a:xfrm>
            <a:prstGeom prst="rect">
              <a:avLst/>
            </a:prstGeom>
          </p:spPr>
          <p:txBody>
            <a:bodyPr wrap="square" lIns="0">
              <a:spAutoFit/>
            </a:bodyPr>
            <a:lstStyle/>
            <a:p>
              <a:pPr defTabSz="914400">
                <a:lnSpc>
                  <a:spcPct val="110000"/>
                </a:lnSpc>
                <a:spcBef>
                  <a:spcPts val="600"/>
                </a:spcBef>
                <a:buSzPct val="90000"/>
                <a:defRPr/>
              </a:pPr>
              <a:r>
                <a:rPr lang="en-US" sz="1200" spc="20">
                  <a:gradFill>
                    <a:gsLst>
                      <a:gs pos="0">
                        <a:schemeClr val="accent2">
                          <a:lumMod val="50000"/>
                        </a:schemeClr>
                      </a:gs>
                      <a:gs pos="100000">
                        <a:schemeClr val="accent2">
                          <a:lumMod val="50000"/>
                        </a:schemeClr>
                      </a:gs>
                    </a:gsLst>
                    <a:lin ang="5400000" scaled="1"/>
                  </a:gradFill>
                </a:rPr>
                <a:t>$0.21/million images on Azure FPGA</a:t>
              </a:r>
            </a:p>
          </p:txBody>
        </p:sp>
      </p:grpSp>
    </p:spTree>
    <p:extLst>
      <p:ext uri="{BB962C8B-B14F-4D97-AF65-F5344CB8AC3E}">
        <p14:creationId xmlns:p14="http://schemas.microsoft.com/office/powerpoint/2010/main" val="2552704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5859-7E01-47DB-90B5-7E5844B58844}"/>
              </a:ext>
            </a:extLst>
          </p:cNvPr>
          <p:cNvSpPr>
            <a:spLocks noGrp="1"/>
          </p:cNvSpPr>
          <p:nvPr>
            <p:ph type="title"/>
          </p:nvPr>
        </p:nvSpPr>
        <p:spPr/>
        <p:txBody>
          <a:bodyPr/>
          <a:lstStyle/>
          <a:p>
            <a:r>
              <a:rPr lang="en-US">
                <a:solidFill>
                  <a:schemeClr val="tx1"/>
                </a:solidFill>
              </a:rPr>
              <a:t>Project Brainwave on Azure</a:t>
            </a:r>
          </a:p>
        </p:txBody>
      </p:sp>
      <p:sp>
        <p:nvSpPr>
          <p:cNvPr id="4" name="Text Placeholder 3">
            <a:extLst>
              <a:ext uri="{FF2B5EF4-FFF2-40B4-BE49-F238E27FC236}">
                <a16:creationId xmlns:a16="http://schemas.microsoft.com/office/drawing/2014/main" id="{693A2C23-60B0-480D-A874-7312E930FC86}"/>
              </a:ext>
            </a:extLst>
          </p:cNvPr>
          <p:cNvSpPr>
            <a:spLocks noGrp="1"/>
          </p:cNvSpPr>
          <p:nvPr>
            <p:ph type="body" sz="quarter" idx="12"/>
          </p:nvPr>
        </p:nvSpPr>
        <p:spPr/>
        <p:txBody>
          <a:bodyPr/>
          <a:lstStyle/>
          <a:p>
            <a:r>
              <a:rPr lang="en-US">
                <a:solidFill>
                  <a:schemeClr val="tx1"/>
                </a:solidFill>
              </a:rPr>
              <a:t>Capabilities Overview</a:t>
            </a:r>
            <a:endParaRPr lang="en-US"/>
          </a:p>
        </p:txBody>
      </p:sp>
      <p:sp>
        <p:nvSpPr>
          <p:cNvPr id="3" name="Text Placeholder 2">
            <a:extLst>
              <a:ext uri="{FF2B5EF4-FFF2-40B4-BE49-F238E27FC236}">
                <a16:creationId xmlns:a16="http://schemas.microsoft.com/office/drawing/2014/main" id="{82CFAB76-DB63-47A0-8978-890A729398EA}"/>
              </a:ext>
            </a:extLst>
          </p:cNvPr>
          <p:cNvSpPr>
            <a:spLocks noGrp="1"/>
          </p:cNvSpPr>
          <p:nvPr>
            <p:ph type="body" sz="quarter" idx="10"/>
          </p:nvPr>
        </p:nvSpPr>
        <p:spPr>
          <a:xfrm>
            <a:off x="426424" y="2145841"/>
            <a:ext cx="7586360" cy="1483996"/>
          </a:xfrm>
        </p:spPr>
        <p:txBody>
          <a:bodyPr/>
          <a:lstStyle/>
          <a:p>
            <a:r>
              <a:rPr lang="en-US"/>
              <a:t>A Scalable FPGA-Powered DNN Serving Platform</a:t>
            </a:r>
          </a:p>
          <a:p>
            <a:pPr lvl="1"/>
            <a:r>
              <a:rPr lang="en-US" b="1"/>
              <a:t>Fast</a:t>
            </a:r>
            <a:r>
              <a:rPr lang="en-US"/>
              <a:t>: Ultra-low latency, high-throughput serving of DNN models at low batch sizes</a:t>
            </a:r>
          </a:p>
          <a:p>
            <a:pPr lvl="1"/>
            <a:r>
              <a:rPr lang="en-US" b="1"/>
              <a:t>Flexible</a:t>
            </a:r>
            <a:r>
              <a:rPr lang="en-US"/>
              <a:t>: Future proof, adaptable to fast-moving AI space and evolving model types</a:t>
            </a:r>
          </a:p>
          <a:p>
            <a:pPr lvl="1"/>
            <a:r>
              <a:rPr lang="en-US" b="1"/>
              <a:t>Friendly</a:t>
            </a:r>
            <a:r>
              <a:rPr lang="en-US"/>
              <a:t>: Turnkey deployment of TensorFlow/CNTK/Caffe/etc.</a:t>
            </a:r>
          </a:p>
          <a:p>
            <a:endParaRPr lang="en-US"/>
          </a:p>
        </p:txBody>
      </p:sp>
      <p:sp>
        <p:nvSpPr>
          <p:cNvPr id="27" name="Rectangle: Rounded Corners 26">
            <a:extLst>
              <a:ext uri="{FF2B5EF4-FFF2-40B4-BE49-F238E27FC236}">
                <a16:creationId xmlns:a16="http://schemas.microsoft.com/office/drawing/2014/main" id="{B4B1A39D-9DE3-487E-AAD3-2F6DA59EC5BC}"/>
              </a:ext>
            </a:extLst>
          </p:cNvPr>
          <p:cNvSpPr/>
          <p:nvPr/>
        </p:nvSpPr>
        <p:spPr bwMode="auto">
          <a:xfrm>
            <a:off x="3132178" y="3428357"/>
            <a:ext cx="4895934" cy="1922066"/>
          </a:xfrm>
          <a:prstGeom prst="roundRect">
            <a:avLst>
              <a:gd name="adj" fmla="val 9469"/>
            </a:avLst>
          </a:prstGeom>
          <a:solidFill>
            <a:schemeClr val="bg1"/>
          </a:solidFill>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defTabSz="932418"/>
            <a:endParaRPr lang="en-US" sz="1836" kern="0" err="1">
              <a:solidFill>
                <a:prstClr val="white"/>
              </a:solidFill>
              <a:latin typeface="Calibri" panose="020F0502020204030204"/>
            </a:endParaRPr>
          </a:p>
        </p:txBody>
      </p:sp>
      <p:sp>
        <p:nvSpPr>
          <p:cNvPr id="28" name="Freeform: Shape 27">
            <a:extLst>
              <a:ext uri="{FF2B5EF4-FFF2-40B4-BE49-F238E27FC236}">
                <a16:creationId xmlns:a16="http://schemas.microsoft.com/office/drawing/2014/main" id="{AF615094-7570-463D-ADD1-31F7CDC7F89E}"/>
              </a:ext>
            </a:extLst>
          </p:cNvPr>
          <p:cNvSpPr/>
          <p:nvPr/>
        </p:nvSpPr>
        <p:spPr bwMode="auto">
          <a:xfrm>
            <a:off x="588263" y="3425243"/>
            <a:ext cx="2648541" cy="1922066"/>
          </a:xfrm>
          <a:custGeom>
            <a:avLst/>
            <a:gdLst>
              <a:gd name="connsiteX0" fmla="*/ 200479 w 3287746"/>
              <a:gd name="connsiteY0" fmla="*/ 0 h 2117218"/>
              <a:gd name="connsiteX1" fmla="*/ 2777225 w 3287746"/>
              <a:gd name="connsiteY1" fmla="*/ 0 h 2117218"/>
              <a:gd name="connsiteX2" fmla="*/ 2977704 w 3287746"/>
              <a:gd name="connsiteY2" fmla="*/ 200479 h 2117218"/>
              <a:gd name="connsiteX3" fmla="*/ 2977704 w 3287746"/>
              <a:gd name="connsiteY3" fmla="*/ 608336 h 2117218"/>
              <a:gd name="connsiteX4" fmla="*/ 3287746 w 3287746"/>
              <a:gd name="connsiteY4" fmla="*/ 1058610 h 2117218"/>
              <a:gd name="connsiteX5" fmla="*/ 2977704 w 3287746"/>
              <a:gd name="connsiteY5" fmla="*/ 1508883 h 2117218"/>
              <a:gd name="connsiteX6" fmla="*/ 2977704 w 3287746"/>
              <a:gd name="connsiteY6" fmla="*/ 1916739 h 2117218"/>
              <a:gd name="connsiteX7" fmla="*/ 2777225 w 3287746"/>
              <a:gd name="connsiteY7" fmla="*/ 2117218 h 2117218"/>
              <a:gd name="connsiteX8" fmla="*/ 200479 w 3287746"/>
              <a:gd name="connsiteY8" fmla="*/ 2117218 h 2117218"/>
              <a:gd name="connsiteX9" fmla="*/ 0 w 3287746"/>
              <a:gd name="connsiteY9" fmla="*/ 1916739 h 2117218"/>
              <a:gd name="connsiteX10" fmla="*/ 0 w 3287746"/>
              <a:gd name="connsiteY10" fmla="*/ 200479 h 2117218"/>
              <a:gd name="connsiteX11" fmla="*/ 200479 w 3287746"/>
              <a:gd name="connsiteY11" fmla="*/ 0 h 211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87746" h="2117218">
                <a:moveTo>
                  <a:pt x="200479" y="0"/>
                </a:moveTo>
                <a:lnTo>
                  <a:pt x="2777225" y="0"/>
                </a:lnTo>
                <a:cubicBezTo>
                  <a:pt x="2887946" y="0"/>
                  <a:pt x="2977704" y="89758"/>
                  <a:pt x="2977704" y="200479"/>
                </a:cubicBezTo>
                <a:lnTo>
                  <a:pt x="2977704" y="608336"/>
                </a:lnTo>
                <a:lnTo>
                  <a:pt x="3287746" y="1058610"/>
                </a:lnTo>
                <a:lnTo>
                  <a:pt x="2977704" y="1508883"/>
                </a:lnTo>
                <a:lnTo>
                  <a:pt x="2977704" y="1916739"/>
                </a:lnTo>
                <a:cubicBezTo>
                  <a:pt x="2977704" y="2027460"/>
                  <a:pt x="2887946" y="2117218"/>
                  <a:pt x="2777225" y="2117218"/>
                </a:cubicBezTo>
                <a:lnTo>
                  <a:pt x="200479" y="2117218"/>
                </a:lnTo>
                <a:cubicBezTo>
                  <a:pt x="89758" y="2117218"/>
                  <a:pt x="0" y="2027460"/>
                  <a:pt x="0" y="1916739"/>
                </a:cubicBezTo>
                <a:lnTo>
                  <a:pt x="0" y="200479"/>
                </a:lnTo>
                <a:cubicBezTo>
                  <a:pt x="0" y="89758"/>
                  <a:pt x="89758" y="0"/>
                  <a:pt x="200479" y="0"/>
                </a:cubicBezTo>
                <a:close/>
              </a:path>
            </a:pathLst>
          </a:custGeom>
          <a:solidFill>
            <a:schemeClr val="bg1"/>
          </a:solidFill>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solidFill>
                <a:prstClr val="white"/>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7F95BCE3-4EDF-4BD7-80D3-7FC50341FE95}"/>
              </a:ext>
            </a:extLst>
          </p:cNvPr>
          <p:cNvGrpSpPr/>
          <p:nvPr/>
        </p:nvGrpSpPr>
        <p:grpSpPr>
          <a:xfrm>
            <a:off x="980792" y="3577439"/>
            <a:ext cx="1595254" cy="1658978"/>
            <a:chOff x="401084" y="1513249"/>
            <a:chExt cx="1627242" cy="1692244"/>
          </a:xfrm>
        </p:grpSpPr>
        <p:sp>
          <p:nvSpPr>
            <p:cNvPr id="30" name="Oval 29">
              <a:extLst>
                <a:ext uri="{FF2B5EF4-FFF2-40B4-BE49-F238E27FC236}">
                  <a16:creationId xmlns:a16="http://schemas.microsoft.com/office/drawing/2014/main" id="{EADFEEAC-DF1A-4A9B-B816-F1C16B60BE6C}"/>
                </a:ext>
              </a:extLst>
            </p:cNvPr>
            <p:cNvSpPr/>
            <p:nvPr/>
          </p:nvSpPr>
          <p:spPr>
            <a:xfrm>
              <a:off x="1058339" y="1513249"/>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33640C92-3E02-4EEF-B1A5-0863D6BC0DAD}"/>
                </a:ext>
              </a:extLst>
            </p:cNvPr>
            <p:cNvSpPr/>
            <p:nvPr/>
          </p:nvSpPr>
          <p:spPr>
            <a:xfrm>
              <a:off x="1058339" y="1967452"/>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1253D1FB-E006-4AD8-821D-C3715EE35F15}"/>
                </a:ext>
              </a:extLst>
            </p:cNvPr>
            <p:cNvSpPr/>
            <p:nvPr/>
          </p:nvSpPr>
          <p:spPr>
            <a:xfrm>
              <a:off x="1058339" y="2421657"/>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6A191A85-1165-4527-8FC5-6461D41C34F7}"/>
                </a:ext>
              </a:extLst>
            </p:cNvPr>
            <p:cNvSpPr/>
            <p:nvPr/>
          </p:nvSpPr>
          <p:spPr>
            <a:xfrm>
              <a:off x="1058339" y="2875862"/>
              <a:ext cx="329631" cy="329631"/>
            </a:xfrm>
            <a:prstGeom prst="ellipse">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42FC7B5C-662C-414E-8D3E-1B76ED7FDAD7}"/>
                </a:ext>
              </a:extLst>
            </p:cNvPr>
            <p:cNvSpPr/>
            <p:nvPr/>
          </p:nvSpPr>
          <p:spPr>
            <a:xfrm>
              <a:off x="1698695" y="1764354"/>
              <a:ext cx="329631" cy="329631"/>
            </a:xfrm>
            <a:prstGeom prst="ellipse">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B6F15EA-AE11-4FB2-8EA1-A9047949C532}"/>
                </a:ext>
              </a:extLst>
            </p:cNvPr>
            <p:cNvSpPr/>
            <p:nvPr/>
          </p:nvSpPr>
          <p:spPr>
            <a:xfrm>
              <a:off x="1698695" y="2218561"/>
              <a:ext cx="329631" cy="329631"/>
            </a:xfrm>
            <a:prstGeom prst="ellipse">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EE108ED1-2553-4409-92F1-DB1423ABC98F}"/>
                </a:ext>
              </a:extLst>
            </p:cNvPr>
            <p:cNvSpPr/>
            <p:nvPr/>
          </p:nvSpPr>
          <p:spPr>
            <a:xfrm>
              <a:off x="1698695" y="2672763"/>
              <a:ext cx="329631" cy="329631"/>
            </a:xfrm>
            <a:prstGeom prst="ellipse">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6FF41692-B22F-4FBC-AD36-0EE086522E70}"/>
                </a:ext>
              </a:extLst>
            </p:cNvPr>
            <p:cNvSpPr/>
            <p:nvPr/>
          </p:nvSpPr>
          <p:spPr>
            <a:xfrm>
              <a:off x="401084" y="1764354"/>
              <a:ext cx="329631" cy="329631"/>
            </a:xfrm>
            <a:prstGeom prst="ellipse">
              <a:avLst/>
            </a:prstGeom>
            <a:solidFill>
              <a:schemeClr val="accent2"/>
            </a:solidFill>
            <a:ln>
              <a:noFill/>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1803AEF5-3BBB-4D37-AD1C-9B472A2A2300}"/>
                </a:ext>
              </a:extLst>
            </p:cNvPr>
            <p:cNvSpPr/>
            <p:nvPr/>
          </p:nvSpPr>
          <p:spPr>
            <a:xfrm>
              <a:off x="401084" y="2218561"/>
              <a:ext cx="329631" cy="329631"/>
            </a:xfrm>
            <a:prstGeom prst="ellipse">
              <a:avLst/>
            </a:prstGeom>
            <a:solidFill>
              <a:schemeClr val="accent2"/>
            </a:solidFill>
            <a:ln>
              <a:noFill/>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8DFA792B-16BB-42DC-98C2-930F4A81528B}"/>
                </a:ext>
              </a:extLst>
            </p:cNvPr>
            <p:cNvSpPr/>
            <p:nvPr/>
          </p:nvSpPr>
          <p:spPr>
            <a:xfrm>
              <a:off x="401084" y="2672763"/>
              <a:ext cx="329631" cy="329631"/>
            </a:xfrm>
            <a:prstGeom prst="ellipse">
              <a:avLst/>
            </a:prstGeom>
            <a:solidFill>
              <a:schemeClr val="accent2"/>
            </a:solidFill>
            <a:ln>
              <a:noFill/>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7D9696E8-E7CD-48EC-814A-853E860DF087}"/>
                </a:ext>
              </a:extLst>
            </p:cNvPr>
            <p:cNvCxnSpPr>
              <a:stCxn id="41" idx="6"/>
              <a:endCxn id="30" idx="2"/>
            </p:cNvCxnSpPr>
            <p:nvPr/>
          </p:nvCxnSpPr>
          <p:spPr>
            <a:xfrm flipV="1">
              <a:off x="730717" y="1678063"/>
              <a:ext cx="327624" cy="251106"/>
            </a:xfrm>
            <a:prstGeom prst="line">
              <a:avLst/>
            </a:prstGeom>
            <a:noFill/>
            <a:ln w="6350" cap="flat" cmpd="sng" algn="ctr">
              <a:solidFill>
                <a:sysClr val="window" lastClr="FFFFFF">
                  <a:lumMod val="50000"/>
                </a:sysClr>
              </a:solidFill>
              <a:prstDash val="solid"/>
              <a:miter lim="800000"/>
            </a:ln>
            <a:effectLst/>
          </p:spPr>
        </p:cxnSp>
        <p:cxnSp>
          <p:nvCxnSpPr>
            <p:cNvPr id="54" name="Straight Connector 53">
              <a:extLst>
                <a:ext uri="{FF2B5EF4-FFF2-40B4-BE49-F238E27FC236}">
                  <a16:creationId xmlns:a16="http://schemas.microsoft.com/office/drawing/2014/main" id="{4DFDB0DA-5F05-464F-B550-F4C4CAD11F64}"/>
                </a:ext>
              </a:extLst>
            </p:cNvPr>
            <p:cNvCxnSpPr>
              <a:stCxn id="41" idx="6"/>
              <a:endCxn id="31" idx="2"/>
            </p:cNvCxnSpPr>
            <p:nvPr/>
          </p:nvCxnSpPr>
          <p:spPr>
            <a:xfrm>
              <a:off x="730717" y="1929169"/>
              <a:ext cx="327624" cy="203099"/>
            </a:xfrm>
            <a:prstGeom prst="line">
              <a:avLst/>
            </a:prstGeom>
            <a:noFill/>
            <a:ln w="6350" cap="flat" cmpd="sng" algn="ctr">
              <a:solidFill>
                <a:sysClr val="window" lastClr="FFFFFF">
                  <a:lumMod val="50000"/>
                </a:sysClr>
              </a:solidFill>
              <a:prstDash val="solid"/>
              <a:miter lim="800000"/>
            </a:ln>
            <a:effectLst/>
          </p:spPr>
        </p:cxnSp>
        <p:cxnSp>
          <p:nvCxnSpPr>
            <p:cNvPr id="55" name="Straight Connector 54">
              <a:extLst>
                <a:ext uri="{FF2B5EF4-FFF2-40B4-BE49-F238E27FC236}">
                  <a16:creationId xmlns:a16="http://schemas.microsoft.com/office/drawing/2014/main" id="{CA49CAFF-E0AF-4E92-9162-8E6A90D0F988}"/>
                </a:ext>
              </a:extLst>
            </p:cNvPr>
            <p:cNvCxnSpPr>
              <a:stCxn id="41" idx="6"/>
              <a:endCxn id="32" idx="2"/>
            </p:cNvCxnSpPr>
            <p:nvPr/>
          </p:nvCxnSpPr>
          <p:spPr>
            <a:xfrm>
              <a:off x="730717" y="1929169"/>
              <a:ext cx="327624" cy="657303"/>
            </a:xfrm>
            <a:prstGeom prst="line">
              <a:avLst/>
            </a:prstGeom>
            <a:noFill/>
            <a:ln w="6350" cap="flat" cmpd="sng" algn="ctr">
              <a:solidFill>
                <a:sysClr val="window" lastClr="FFFFFF">
                  <a:lumMod val="50000"/>
                </a:sysClr>
              </a:solidFill>
              <a:prstDash val="solid"/>
              <a:miter lim="800000"/>
            </a:ln>
            <a:effectLst/>
          </p:spPr>
        </p:cxnSp>
        <p:cxnSp>
          <p:nvCxnSpPr>
            <p:cNvPr id="56" name="Straight Connector 55">
              <a:extLst>
                <a:ext uri="{FF2B5EF4-FFF2-40B4-BE49-F238E27FC236}">
                  <a16:creationId xmlns:a16="http://schemas.microsoft.com/office/drawing/2014/main" id="{C80BD94D-3342-4B75-803F-7565E96997AB}"/>
                </a:ext>
              </a:extLst>
            </p:cNvPr>
            <p:cNvCxnSpPr>
              <a:stCxn id="41" idx="6"/>
              <a:endCxn id="33" idx="2"/>
            </p:cNvCxnSpPr>
            <p:nvPr/>
          </p:nvCxnSpPr>
          <p:spPr>
            <a:xfrm>
              <a:off x="730717" y="1929169"/>
              <a:ext cx="327624" cy="1111507"/>
            </a:xfrm>
            <a:prstGeom prst="line">
              <a:avLst/>
            </a:prstGeom>
            <a:noFill/>
            <a:ln w="6350" cap="flat" cmpd="sng" algn="ctr">
              <a:solidFill>
                <a:sysClr val="window" lastClr="FFFFFF">
                  <a:lumMod val="50000"/>
                </a:sysClr>
              </a:solidFill>
              <a:prstDash val="solid"/>
              <a:miter lim="800000"/>
            </a:ln>
            <a:effectLst/>
          </p:spPr>
        </p:cxnSp>
        <p:cxnSp>
          <p:nvCxnSpPr>
            <p:cNvPr id="57" name="Straight Connector 56">
              <a:extLst>
                <a:ext uri="{FF2B5EF4-FFF2-40B4-BE49-F238E27FC236}">
                  <a16:creationId xmlns:a16="http://schemas.microsoft.com/office/drawing/2014/main" id="{09604389-F4AF-4C32-9443-E3F566682870}"/>
                </a:ext>
              </a:extLst>
            </p:cNvPr>
            <p:cNvCxnSpPr>
              <a:stCxn id="43" idx="6"/>
              <a:endCxn id="30" idx="2"/>
            </p:cNvCxnSpPr>
            <p:nvPr/>
          </p:nvCxnSpPr>
          <p:spPr>
            <a:xfrm flipV="1">
              <a:off x="730717" y="1678063"/>
              <a:ext cx="327624" cy="705312"/>
            </a:xfrm>
            <a:prstGeom prst="line">
              <a:avLst/>
            </a:prstGeom>
            <a:noFill/>
            <a:ln w="6350" cap="flat" cmpd="sng" algn="ctr">
              <a:solidFill>
                <a:sysClr val="window" lastClr="FFFFFF">
                  <a:lumMod val="50000"/>
                </a:sysClr>
              </a:solidFill>
              <a:prstDash val="solid"/>
              <a:miter lim="800000"/>
            </a:ln>
            <a:effectLst/>
          </p:spPr>
        </p:cxnSp>
        <p:cxnSp>
          <p:nvCxnSpPr>
            <p:cNvPr id="58" name="Straight Connector 57">
              <a:extLst>
                <a:ext uri="{FF2B5EF4-FFF2-40B4-BE49-F238E27FC236}">
                  <a16:creationId xmlns:a16="http://schemas.microsoft.com/office/drawing/2014/main" id="{8B1BCBC2-A1EE-4B7F-AB67-24662EA1BD9B}"/>
                </a:ext>
              </a:extLst>
            </p:cNvPr>
            <p:cNvCxnSpPr>
              <a:stCxn id="44" idx="6"/>
              <a:endCxn id="30" idx="2"/>
            </p:cNvCxnSpPr>
            <p:nvPr/>
          </p:nvCxnSpPr>
          <p:spPr>
            <a:xfrm flipV="1">
              <a:off x="730717" y="1678063"/>
              <a:ext cx="327624" cy="1159516"/>
            </a:xfrm>
            <a:prstGeom prst="line">
              <a:avLst/>
            </a:prstGeom>
            <a:noFill/>
            <a:ln w="6350" cap="flat" cmpd="sng" algn="ctr">
              <a:solidFill>
                <a:sysClr val="window" lastClr="FFFFFF">
                  <a:lumMod val="50000"/>
                </a:sysClr>
              </a:solidFill>
              <a:prstDash val="solid"/>
              <a:miter lim="800000"/>
            </a:ln>
            <a:effectLst/>
          </p:spPr>
        </p:cxnSp>
        <p:cxnSp>
          <p:nvCxnSpPr>
            <p:cNvPr id="59" name="Straight Connector 58">
              <a:extLst>
                <a:ext uri="{FF2B5EF4-FFF2-40B4-BE49-F238E27FC236}">
                  <a16:creationId xmlns:a16="http://schemas.microsoft.com/office/drawing/2014/main" id="{E9B80C60-591F-461B-A3C9-4FA9DA09B338}"/>
                </a:ext>
              </a:extLst>
            </p:cNvPr>
            <p:cNvCxnSpPr>
              <a:stCxn id="43" idx="6"/>
              <a:endCxn id="31" idx="2"/>
            </p:cNvCxnSpPr>
            <p:nvPr/>
          </p:nvCxnSpPr>
          <p:spPr>
            <a:xfrm flipV="1">
              <a:off x="730717" y="2132267"/>
              <a:ext cx="327624" cy="251106"/>
            </a:xfrm>
            <a:prstGeom prst="line">
              <a:avLst/>
            </a:prstGeom>
            <a:noFill/>
            <a:ln w="6350" cap="flat" cmpd="sng" algn="ctr">
              <a:solidFill>
                <a:sysClr val="window" lastClr="FFFFFF">
                  <a:lumMod val="50000"/>
                </a:sysClr>
              </a:solidFill>
              <a:prstDash val="solid"/>
              <a:miter lim="800000"/>
            </a:ln>
            <a:effectLst/>
          </p:spPr>
        </p:cxnSp>
        <p:cxnSp>
          <p:nvCxnSpPr>
            <p:cNvPr id="60" name="Straight Connector 59">
              <a:extLst>
                <a:ext uri="{FF2B5EF4-FFF2-40B4-BE49-F238E27FC236}">
                  <a16:creationId xmlns:a16="http://schemas.microsoft.com/office/drawing/2014/main" id="{49CDEFDD-376C-4E8B-A77F-28019EB51C15}"/>
                </a:ext>
              </a:extLst>
            </p:cNvPr>
            <p:cNvCxnSpPr>
              <a:stCxn id="43" idx="6"/>
              <a:endCxn id="32" idx="2"/>
            </p:cNvCxnSpPr>
            <p:nvPr/>
          </p:nvCxnSpPr>
          <p:spPr>
            <a:xfrm>
              <a:off x="730717" y="2383375"/>
              <a:ext cx="327624" cy="203099"/>
            </a:xfrm>
            <a:prstGeom prst="line">
              <a:avLst/>
            </a:prstGeom>
            <a:noFill/>
            <a:ln w="6350" cap="flat" cmpd="sng" algn="ctr">
              <a:solidFill>
                <a:sysClr val="window" lastClr="FFFFFF">
                  <a:lumMod val="50000"/>
                </a:sysClr>
              </a:solidFill>
              <a:prstDash val="solid"/>
              <a:miter lim="800000"/>
            </a:ln>
            <a:effectLst/>
          </p:spPr>
        </p:cxnSp>
        <p:cxnSp>
          <p:nvCxnSpPr>
            <p:cNvPr id="61" name="Straight Connector 60">
              <a:extLst>
                <a:ext uri="{FF2B5EF4-FFF2-40B4-BE49-F238E27FC236}">
                  <a16:creationId xmlns:a16="http://schemas.microsoft.com/office/drawing/2014/main" id="{352A6BEA-9913-4B6E-8677-5FD969B497B9}"/>
                </a:ext>
              </a:extLst>
            </p:cNvPr>
            <p:cNvCxnSpPr>
              <a:stCxn id="43" idx="6"/>
              <a:endCxn id="33" idx="2"/>
            </p:cNvCxnSpPr>
            <p:nvPr/>
          </p:nvCxnSpPr>
          <p:spPr>
            <a:xfrm>
              <a:off x="730717" y="2383375"/>
              <a:ext cx="327624" cy="657303"/>
            </a:xfrm>
            <a:prstGeom prst="line">
              <a:avLst/>
            </a:prstGeom>
            <a:noFill/>
            <a:ln w="6350" cap="flat" cmpd="sng" algn="ctr">
              <a:solidFill>
                <a:sysClr val="window" lastClr="FFFFFF">
                  <a:lumMod val="50000"/>
                </a:sysClr>
              </a:solidFill>
              <a:prstDash val="solid"/>
              <a:miter lim="800000"/>
            </a:ln>
            <a:effectLst/>
          </p:spPr>
        </p:cxnSp>
        <p:cxnSp>
          <p:nvCxnSpPr>
            <p:cNvPr id="62" name="Straight Connector 61">
              <a:extLst>
                <a:ext uri="{FF2B5EF4-FFF2-40B4-BE49-F238E27FC236}">
                  <a16:creationId xmlns:a16="http://schemas.microsoft.com/office/drawing/2014/main" id="{9C93DFFA-B97E-4451-93DD-8DD32DEAC7D2}"/>
                </a:ext>
              </a:extLst>
            </p:cNvPr>
            <p:cNvCxnSpPr>
              <a:stCxn id="44" idx="6"/>
              <a:endCxn id="31" idx="2"/>
            </p:cNvCxnSpPr>
            <p:nvPr/>
          </p:nvCxnSpPr>
          <p:spPr>
            <a:xfrm flipV="1">
              <a:off x="730717" y="2132266"/>
              <a:ext cx="327624" cy="705312"/>
            </a:xfrm>
            <a:prstGeom prst="line">
              <a:avLst/>
            </a:prstGeom>
            <a:noFill/>
            <a:ln w="6350" cap="flat" cmpd="sng" algn="ctr">
              <a:solidFill>
                <a:sysClr val="window" lastClr="FFFFFF">
                  <a:lumMod val="50000"/>
                </a:sysClr>
              </a:solidFill>
              <a:prstDash val="solid"/>
              <a:miter lim="800000"/>
            </a:ln>
            <a:effectLst/>
          </p:spPr>
        </p:cxnSp>
        <p:cxnSp>
          <p:nvCxnSpPr>
            <p:cNvPr id="63" name="Straight Connector 62">
              <a:extLst>
                <a:ext uri="{FF2B5EF4-FFF2-40B4-BE49-F238E27FC236}">
                  <a16:creationId xmlns:a16="http://schemas.microsoft.com/office/drawing/2014/main" id="{D1E4CBA8-3E9C-41A3-98D9-3BF4E802AE0D}"/>
                </a:ext>
              </a:extLst>
            </p:cNvPr>
            <p:cNvCxnSpPr>
              <a:stCxn id="44" idx="6"/>
              <a:endCxn id="32" idx="2"/>
            </p:cNvCxnSpPr>
            <p:nvPr/>
          </p:nvCxnSpPr>
          <p:spPr>
            <a:xfrm flipV="1">
              <a:off x="730717" y="2586472"/>
              <a:ext cx="327624" cy="251106"/>
            </a:xfrm>
            <a:prstGeom prst="line">
              <a:avLst/>
            </a:prstGeom>
            <a:noFill/>
            <a:ln w="6350" cap="flat" cmpd="sng" algn="ctr">
              <a:solidFill>
                <a:sysClr val="window" lastClr="FFFFFF">
                  <a:lumMod val="50000"/>
                </a:sysClr>
              </a:solidFill>
              <a:prstDash val="solid"/>
              <a:miter lim="800000"/>
            </a:ln>
            <a:effectLst/>
          </p:spPr>
        </p:cxnSp>
        <p:cxnSp>
          <p:nvCxnSpPr>
            <p:cNvPr id="64" name="Straight Connector 63">
              <a:extLst>
                <a:ext uri="{FF2B5EF4-FFF2-40B4-BE49-F238E27FC236}">
                  <a16:creationId xmlns:a16="http://schemas.microsoft.com/office/drawing/2014/main" id="{C8037931-6BBD-47EC-B6B8-2A823C376942}"/>
                </a:ext>
              </a:extLst>
            </p:cNvPr>
            <p:cNvCxnSpPr>
              <a:stCxn id="44" idx="6"/>
              <a:endCxn id="33" idx="2"/>
            </p:cNvCxnSpPr>
            <p:nvPr/>
          </p:nvCxnSpPr>
          <p:spPr>
            <a:xfrm>
              <a:off x="730717" y="2837580"/>
              <a:ext cx="327624" cy="203099"/>
            </a:xfrm>
            <a:prstGeom prst="line">
              <a:avLst/>
            </a:prstGeom>
            <a:noFill/>
            <a:ln w="6350" cap="flat" cmpd="sng" algn="ctr">
              <a:solidFill>
                <a:sysClr val="window" lastClr="FFFFFF">
                  <a:lumMod val="50000"/>
                </a:sysClr>
              </a:solidFill>
              <a:prstDash val="solid"/>
              <a:miter lim="800000"/>
            </a:ln>
            <a:effectLst/>
          </p:spPr>
        </p:cxnSp>
        <p:cxnSp>
          <p:nvCxnSpPr>
            <p:cNvPr id="65" name="Straight Connector 64">
              <a:extLst>
                <a:ext uri="{FF2B5EF4-FFF2-40B4-BE49-F238E27FC236}">
                  <a16:creationId xmlns:a16="http://schemas.microsoft.com/office/drawing/2014/main" id="{16EEA268-EF1D-4F65-8E40-B7687E6EAB18}"/>
                </a:ext>
              </a:extLst>
            </p:cNvPr>
            <p:cNvCxnSpPr>
              <a:stCxn id="34" idx="2"/>
              <a:endCxn id="30" idx="6"/>
            </p:cNvCxnSpPr>
            <p:nvPr/>
          </p:nvCxnSpPr>
          <p:spPr>
            <a:xfrm flipH="1" flipV="1">
              <a:off x="1387970" y="1678063"/>
              <a:ext cx="310724" cy="251106"/>
            </a:xfrm>
            <a:prstGeom prst="line">
              <a:avLst/>
            </a:prstGeom>
            <a:noFill/>
            <a:ln w="6350" cap="flat" cmpd="sng" algn="ctr">
              <a:solidFill>
                <a:sysClr val="window" lastClr="FFFFFF">
                  <a:lumMod val="50000"/>
                </a:sysClr>
              </a:solidFill>
              <a:prstDash val="solid"/>
              <a:miter lim="800000"/>
            </a:ln>
            <a:effectLst/>
          </p:spPr>
        </p:cxnSp>
        <p:cxnSp>
          <p:nvCxnSpPr>
            <p:cNvPr id="66" name="Straight Connector 65">
              <a:extLst>
                <a:ext uri="{FF2B5EF4-FFF2-40B4-BE49-F238E27FC236}">
                  <a16:creationId xmlns:a16="http://schemas.microsoft.com/office/drawing/2014/main" id="{32AE1345-D939-447C-846D-80CE8325CCFC}"/>
                </a:ext>
              </a:extLst>
            </p:cNvPr>
            <p:cNvCxnSpPr>
              <a:stCxn id="39" idx="2"/>
              <a:endCxn id="30" idx="6"/>
            </p:cNvCxnSpPr>
            <p:nvPr/>
          </p:nvCxnSpPr>
          <p:spPr>
            <a:xfrm flipH="1" flipV="1">
              <a:off x="1387970" y="1678063"/>
              <a:ext cx="310724" cy="705312"/>
            </a:xfrm>
            <a:prstGeom prst="line">
              <a:avLst/>
            </a:prstGeom>
            <a:noFill/>
            <a:ln w="6350" cap="flat" cmpd="sng" algn="ctr">
              <a:solidFill>
                <a:sysClr val="window" lastClr="FFFFFF">
                  <a:lumMod val="50000"/>
                </a:sysClr>
              </a:solidFill>
              <a:prstDash val="solid"/>
              <a:miter lim="800000"/>
            </a:ln>
            <a:effectLst/>
          </p:spPr>
        </p:cxnSp>
        <p:cxnSp>
          <p:nvCxnSpPr>
            <p:cNvPr id="67" name="Straight Connector 66">
              <a:extLst>
                <a:ext uri="{FF2B5EF4-FFF2-40B4-BE49-F238E27FC236}">
                  <a16:creationId xmlns:a16="http://schemas.microsoft.com/office/drawing/2014/main" id="{21D40BAE-A31E-4257-A359-82540B01DF29}"/>
                </a:ext>
              </a:extLst>
            </p:cNvPr>
            <p:cNvCxnSpPr>
              <a:stCxn id="40" idx="2"/>
              <a:endCxn id="30" idx="6"/>
            </p:cNvCxnSpPr>
            <p:nvPr/>
          </p:nvCxnSpPr>
          <p:spPr>
            <a:xfrm flipH="1" flipV="1">
              <a:off x="1387970" y="1678063"/>
              <a:ext cx="310724" cy="1159516"/>
            </a:xfrm>
            <a:prstGeom prst="line">
              <a:avLst/>
            </a:prstGeom>
            <a:noFill/>
            <a:ln w="6350" cap="flat" cmpd="sng" algn="ctr">
              <a:solidFill>
                <a:sysClr val="window" lastClr="FFFFFF">
                  <a:lumMod val="50000"/>
                </a:sysClr>
              </a:solidFill>
              <a:prstDash val="solid"/>
              <a:miter lim="800000"/>
            </a:ln>
            <a:effectLst/>
          </p:spPr>
        </p:cxnSp>
        <p:cxnSp>
          <p:nvCxnSpPr>
            <p:cNvPr id="68" name="Straight Connector 67">
              <a:extLst>
                <a:ext uri="{FF2B5EF4-FFF2-40B4-BE49-F238E27FC236}">
                  <a16:creationId xmlns:a16="http://schemas.microsoft.com/office/drawing/2014/main" id="{FF32C5AD-75FB-495C-90DD-3A08BB7A584E}"/>
                </a:ext>
              </a:extLst>
            </p:cNvPr>
            <p:cNvCxnSpPr>
              <a:stCxn id="34" idx="2"/>
              <a:endCxn id="31" idx="6"/>
            </p:cNvCxnSpPr>
            <p:nvPr/>
          </p:nvCxnSpPr>
          <p:spPr>
            <a:xfrm flipH="1">
              <a:off x="1387970" y="1929169"/>
              <a:ext cx="310724" cy="203099"/>
            </a:xfrm>
            <a:prstGeom prst="line">
              <a:avLst/>
            </a:prstGeom>
            <a:noFill/>
            <a:ln w="6350" cap="flat" cmpd="sng" algn="ctr">
              <a:solidFill>
                <a:sysClr val="window" lastClr="FFFFFF">
                  <a:lumMod val="50000"/>
                </a:sysClr>
              </a:solidFill>
              <a:prstDash val="solid"/>
              <a:miter lim="800000"/>
            </a:ln>
            <a:effectLst/>
          </p:spPr>
        </p:cxnSp>
        <p:cxnSp>
          <p:nvCxnSpPr>
            <p:cNvPr id="69" name="Straight Connector 68">
              <a:extLst>
                <a:ext uri="{FF2B5EF4-FFF2-40B4-BE49-F238E27FC236}">
                  <a16:creationId xmlns:a16="http://schemas.microsoft.com/office/drawing/2014/main" id="{AE8DA128-EA13-4A2E-8723-2065AC89DF1C}"/>
                </a:ext>
              </a:extLst>
            </p:cNvPr>
            <p:cNvCxnSpPr>
              <a:stCxn id="34" idx="2"/>
              <a:endCxn id="32" idx="6"/>
            </p:cNvCxnSpPr>
            <p:nvPr/>
          </p:nvCxnSpPr>
          <p:spPr>
            <a:xfrm flipH="1">
              <a:off x="1387970" y="1929169"/>
              <a:ext cx="310724" cy="657303"/>
            </a:xfrm>
            <a:prstGeom prst="line">
              <a:avLst/>
            </a:prstGeom>
            <a:noFill/>
            <a:ln w="6350" cap="flat" cmpd="sng" algn="ctr">
              <a:solidFill>
                <a:sysClr val="window" lastClr="FFFFFF">
                  <a:lumMod val="50000"/>
                </a:sysClr>
              </a:solidFill>
              <a:prstDash val="solid"/>
              <a:miter lim="800000"/>
            </a:ln>
            <a:effectLst/>
          </p:spPr>
        </p:cxnSp>
        <p:cxnSp>
          <p:nvCxnSpPr>
            <p:cNvPr id="70" name="Straight Connector 69">
              <a:extLst>
                <a:ext uri="{FF2B5EF4-FFF2-40B4-BE49-F238E27FC236}">
                  <a16:creationId xmlns:a16="http://schemas.microsoft.com/office/drawing/2014/main" id="{7E1B0819-8540-48DA-9D15-0A47E391A134}"/>
                </a:ext>
              </a:extLst>
            </p:cNvPr>
            <p:cNvCxnSpPr>
              <a:stCxn id="34" idx="2"/>
              <a:endCxn id="33" idx="6"/>
            </p:cNvCxnSpPr>
            <p:nvPr/>
          </p:nvCxnSpPr>
          <p:spPr>
            <a:xfrm flipH="1">
              <a:off x="1387970" y="1929169"/>
              <a:ext cx="310724" cy="1111507"/>
            </a:xfrm>
            <a:prstGeom prst="line">
              <a:avLst/>
            </a:prstGeom>
            <a:noFill/>
            <a:ln w="6350" cap="flat" cmpd="sng" algn="ctr">
              <a:solidFill>
                <a:sysClr val="window" lastClr="FFFFFF">
                  <a:lumMod val="50000"/>
                </a:sysClr>
              </a:solidFill>
              <a:prstDash val="solid"/>
              <a:miter lim="800000"/>
            </a:ln>
            <a:effectLst/>
          </p:spPr>
        </p:cxnSp>
        <p:cxnSp>
          <p:nvCxnSpPr>
            <p:cNvPr id="71" name="Straight Connector 70">
              <a:extLst>
                <a:ext uri="{FF2B5EF4-FFF2-40B4-BE49-F238E27FC236}">
                  <a16:creationId xmlns:a16="http://schemas.microsoft.com/office/drawing/2014/main" id="{B0B7EE4F-A08A-43CF-8918-DDD14A90EDBC}"/>
                </a:ext>
              </a:extLst>
            </p:cNvPr>
            <p:cNvCxnSpPr>
              <a:stCxn id="40" idx="2"/>
              <a:endCxn id="33" idx="6"/>
            </p:cNvCxnSpPr>
            <p:nvPr/>
          </p:nvCxnSpPr>
          <p:spPr>
            <a:xfrm flipH="1">
              <a:off x="1387970" y="2837580"/>
              <a:ext cx="310724" cy="203099"/>
            </a:xfrm>
            <a:prstGeom prst="line">
              <a:avLst/>
            </a:prstGeom>
            <a:noFill/>
            <a:ln w="6350" cap="flat" cmpd="sng" algn="ctr">
              <a:solidFill>
                <a:sysClr val="window" lastClr="FFFFFF">
                  <a:lumMod val="50000"/>
                </a:sysClr>
              </a:solidFill>
              <a:prstDash val="solid"/>
              <a:miter lim="800000"/>
            </a:ln>
            <a:effectLst/>
          </p:spPr>
        </p:cxnSp>
        <p:cxnSp>
          <p:nvCxnSpPr>
            <p:cNvPr id="72" name="Straight Connector 71">
              <a:extLst>
                <a:ext uri="{FF2B5EF4-FFF2-40B4-BE49-F238E27FC236}">
                  <a16:creationId xmlns:a16="http://schemas.microsoft.com/office/drawing/2014/main" id="{B55FF3E6-5EC3-455E-86A3-F7ED18A8F711}"/>
                </a:ext>
              </a:extLst>
            </p:cNvPr>
            <p:cNvCxnSpPr>
              <a:stCxn id="40" idx="2"/>
              <a:endCxn id="32" idx="6"/>
            </p:cNvCxnSpPr>
            <p:nvPr/>
          </p:nvCxnSpPr>
          <p:spPr>
            <a:xfrm flipH="1" flipV="1">
              <a:off x="1387970" y="2586472"/>
              <a:ext cx="310724" cy="251106"/>
            </a:xfrm>
            <a:prstGeom prst="line">
              <a:avLst/>
            </a:prstGeom>
            <a:noFill/>
            <a:ln w="6350" cap="flat" cmpd="sng" algn="ctr">
              <a:solidFill>
                <a:sysClr val="window" lastClr="FFFFFF">
                  <a:lumMod val="50000"/>
                </a:sysClr>
              </a:solidFill>
              <a:prstDash val="solid"/>
              <a:miter lim="800000"/>
            </a:ln>
            <a:effectLst/>
          </p:spPr>
        </p:cxnSp>
        <p:cxnSp>
          <p:nvCxnSpPr>
            <p:cNvPr id="73" name="Straight Connector 72">
              <a:extLst>
                <a:ext uri="{FF2B5EF4-FFF2-40B4-BE49-F238E27FC236}">
                  <a16:creationId xmlns:a16="http://schemas.microsoft.com/office/drawing/2014/main" id="{3F6F4F6E-D7DB-4197-8F09-7D1A429CC23D}"/>
                </a:ext>
              </a:extLst>
            </p:cNvPr>
            <p:cNvCxnSpPr>
              <a:stCxn id="40" idx="2"/>
              <a:endCxn id="31" idx="6"/>
            </p:cNvCxnSpPr>
            <p:nvPr/>
          </p:nvCxnSpPr>
          <p:spPr>
            <a:xfrm flipH="1" flipV="1">
              <a:off x="1387970" y="2132266"/>
              <a:ext cx="310724" cy="705312"/>
            </a:xfrm>
            <a:prstGeom prst="line">
              <a:avLst/>
            </a:prstGeom>
            <a:noFill/>
            <a:ln w="6350" cap="flat" cmpd="sng" algn="ctr">
              <a:solidFill>
                <a:sysClr val="window" lastClr="FFFFFF">
                  <a:lumMod val="50000"/>
                </a:sysClr>
              </a:solidFill>
              <a:prstDash val="solid"/>
              <a:miter lim="800000"/>
            </a:ln>
            <a:effectLst/>
          </p:spPr>
        </p:cxnSp>
        <p:cxnSp>
          <p:nvCxnSpPr>
            <p:cNvPr id="74" name="Straight Connector 73">
              <a:extLst>
                <a:ext uri="{FF2B5EF4-FFF2-40B4-BE49-F238E27FC236}">
                  <a16:creationId xmlns:a16="http://schemas.microsoft.com/office/drawing/2014/main" id="{820E0AE6-C68F-417E-BA88-CF205B782C7B}"/>
                </a:ext>
              </a:extLst>
            </p:cNvPr>
            <p:cNvCxnSpPr>
              <a:stCxn id="39" idx="2"/>
              <a:endCxn id="32" idx="6"/>
            </p:cNvCxnSpPr>
            <p:nvPr/>
          </p:nvCxnSpPr>
          <p:spPr>
            <a:xfrm flipH="1">
              <a:off x="1387970" y="2383375"/>
              <a:ext cx="310724" cy="203099"/>
            </a:xfrm>
            <a:prstGeom prst="line">
              <a:avLst/>
            </a:prstGeom>
            <a:noFill/>
            <a:ln w="6350" cap="flat" cmpd="sng" algn="ctr">
              <a:solidFill>
                <a:sysClr val="window" lastClr="FFFFFF">
                  <a:lumMod val="50000"/>
                </a:sysClr>
              </a:solidFill>
              <a:prstDash val="solid"/>
              <a:miter lim="800000"/>
            </a:ln>
            <a:effectLst/>
          </p:spPr>
        </p:cxnSp>
        <p:cxnSp>
          <p:nvCxnSpPr>
            <p:cNvPr id="75" name="Straight Connector 74">
              <a:extLst>
                <a:ext uri="{FF2B5EF4-FFF2-40B4-BE49-F238E27FC236}">
                  <a16:creationId xmlns:a16="http://schemas.microsoft.com/office/drawing/2014/main" id="{59D06C13-5456-4EC8-A842-085BF23DE734}"/>
                </a:ext>
              </a:extLst>
            </p:cNvPr>
            <p:cNvCxnSpPr>
              <a:stCxn id="31" idx="6"/>
              <a:endCxn id="39" idx="2"/>
            </p:cNvCxnSpPr>
            <p:nvPr/>
          </p:nvCxnSpPr>
          <p:spPr>
            <a:xfrm>
              <a:off x="1387970" y="2132267"/>
              <a:ext cx="310724" cy="251106"/>
            </a:xfrm>
            <a:prstGeom prst="line">
              <a:avLst/>
            </a:prstGeom>
            <a:noFill/>
            <a:ln w="6350" cap="flat" cmpd="sng" algn="ctr">
              <a:solidFill>
                <a:sysClr val="window" lastClr="FFFFFF">
                  <a:lumMod val="50000"/>
                </a:sysClr>
              </a:solidFill>
              <a:prstDash val="solid"/>
              <a:miter lim="800000"/>
            </a:ln>
            <a:effectLst/>
          </p:spPr>
        </p:cxnSp>
        <p:cxnSp>
          <p:nvCxnSpPr>
            <p:cNvPr id="76" name="Straight Connector 75">
              <a:extLst>
                <a:ext uri="{FF2B5EF4-FFF2-40B4-BE49-F238E27FC236}">
                  <a16:creationId xmlns:a16="http://schemas.microsoft.com/office/drawing/2014/main" id="{509EE439-E670-42CD-98C9-B7E9DBEB0DB1}"/>
                </a:ext>
              </a:extLst>
            </p:cNvPr>
            <p:cNvCxnSpPr>
              <a:stCxn id="33" idx="6"/>
              <a:endCxn id="39" idx="2"/>
            </p:cNvCxnSpPr>
            <p:nvPr/>
          </p:nvCxnSpPr>
          <p:spPr>
            <a:xfrm flipV="1">
              <a:off x="1387970" y="2383375"/>
              <a:ext cx="310724" cy="657303"/>
            </a:xfrm>
            <a:prstGeom prst="line">
              <a:avLst/>
            </a:prstGeom>
            <a:noFill/>
            <a:ln w="6350" cap="flat" cmpd="sng" algn="ctr">
              <a:solidFill>
                <a:sysClr val="window" lastClr="FFFFFF">
                  <a:lumMod val="50000"/>
                </a:sysClr>
              </a:solidFill>
              <a:prstDash val="solid"/>
              <a:miter lim="800000"/>
            </a:ln>
            <a:effectLst/>
          </p:spPr>
        </p:cxnSp>
      </p:grpSp>
      <p:grpSp>
        <p:nvGrpSpPr>
          <p:cNvPr id="77" name="Group 76">
            <a:extLst>
              <a:ext uri="{FF2B5EF4-FFF2-40B4-BE49-F238E27FC236}">
                <a16:creationId xmlns:a16="http://schemas.microsoft.com/office/drawing/2014/main" id="{19D96EE0-7D2E-48AD-84E8-6EBFDE3D097E}"/>
              </a:ext>
            </a:extLst>
          </p:cNvPr>
          <p:cNvGrpSpPr/>
          <p:nvPr/>
        </p:nvGrpSpPr>
        <p:grpSpPr>
          <a:xfrm>
            <a:off x="3453605" y="3625965"/>
            <a:ext cx="4348911" cy="1514990"/>
            <a:chOff x="3713652" y="1033397"/>
            <a:chExt cx="2837366" cy="988426"/>
          </a:xfrm>
        </p:grpSpPr>
        <p:sp>
          <p:nvSpPr>
            <p:cNvPr id="78" name="Rounded Rectangle 118">
              <a:extLst>
                <a:ext uri="{FF2B5EF4-FFF2-40B4-BE49-F238E27FC236}">
                  <a16:creationId xmlns:a16="http://schemas.microsoft.com/office/drawing/2014/main" id="{05EDC881-602F-4DAB-B6E4-936EB519497F}"/>
                </a:ext>
              </a:extLst>
            </p:cNvPr>
            <p:cNvSpPr/>
            <p:nvPr/>
          </p:nvSpPr>
          <p:spPr>
            <a:xfrm>
              <a:off x="3713652" y="1800143"/>
              <a:ext cx="239282" cy="221680"/>
            </a:xfrm>
            <a:prstGeom prst="roundRect">
              <a:avLst>
                <a:gd name="adj" fmla="val 0"/>
              </a:avLst>
            </a:prstGeom>
            <a:solidFill>
              <a:schemeClr val="accent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79" name="Rounded Rectangle 119">
              <a:extLst>
                <a:ext uri="{FF2B5EF4-FFF2-40B4-BE49-F238E27FC236}">
                  <a16:creationId xmlns:a16="http://schemas.microsoft.com/office/drawing/2014/main" id="{21AEE539-0D98-450C-B1DA-E9A41F32875C}"/>
                </a:ext>
              </a:extLst>
            </p:cNvPr>
            <p:cNvSpPr/>
            <p:nvPr/>
          </p:nvSpPr>
          <p:spPr>
            <a:xfrm>
              <a:off x="4033613" y="1800143"/>
              <a:ext cx="239282" cy="221680"/>
            </a:xfrm>
            <a:prstGeom prst="roundRect">
              <a:avLst>
                <a:gd name="adj" fmla="val 0"/>
              </a:avLst>
            </a:prstGeom>
            <a:solidFill>
              <a:schemeClr val="accent2"/>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80" name="Rounded Rectangle 120">
              <a:extLst>
                <a:ext uri="{FF2B5EF4-FFF2-40B4-BE49-F238E27FC236}">
                  <a16:creationId xmlns:a16="http://schemas.microsoft.com/office/drawing/2014/main" id="{8F8B3112-F4C4-43E4-905C-773CAF24F460}"/>
                </a:ext>
              </a:extLst>
            </p:cNvPr>
            <p:cNvSpPr/>
            <p:nvPr/>
          </p:nvSpPr>
          <p:spPr>
            <a:xfrm>
              <a:off x="4678558" y="1800143"/>
              <a:ext cx="239282" cy="221680"/>
            </a:xfrm>
            <a:prstGeom prst="roundRect">
              <a:avLst>
                <a:gd name="adj" fmla="val 0"/>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81" name="Oval 80">
              <a:extLst>
                <a:ext uri="{FF2B5EF4-FFF2-40B4-BE49-F238E27FC236}">
                  <a16:creationId xmlns:a16="http://schemas.microsoft.com/office/drawing/2014/main" id="{BF9156B0-1267-4AA1-883A-AFBD19FF228B}"/>
                </a:ext>
              </a:extLst>
            </p:cNvPr>
            <p:cNvSpPr/>
            <p:nvPr/>
          </p:nvSpPr>
          <p:spPr>
            <a:xfrm>
              <a:off x="4396024" y="1882408"/>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2" name="Oval 81">
              <a:extLst>
                <a:ext uri="{FF2B5EF4-FFF2-40B4-BE49-F238E27FC236}">
                  <a16:creationId xmlns:a16="http://schemas.microsoft.com/office/drawing/2014/main" id="{5EADA2EF-5813-4A58-AC93-FCB87C6C6488}"/>
                </a:ext>
              </a:extLst>
            </p:cNvPr>
            <p:cNvSpPr/>
            <p:nvPr/>
          </p:nvSpPr>
          <p:spPr>
            <a:xfrm>
              <a:off x="4498279" y="1882408"/>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3" name="Rounded Rectangle 123">
              <a:extLst>
                <a:ext uri="{FF2B5EF4-FFF2-40B4-BE49-F238E27FC236}">
                  <a16:creationId xmlns:a16="http://schemas.microsoft.com/office/drawing/2014/main" id="{0BC8260F-3A08-4E17-9428-05EA9BF6D2AB}"/>
                </a:ext>
              </a:extLst>
            </p:cNvPr>
            <p:cNvSpPr/>
            <p:nvPr/>
          </p:nvSpPr>
          <p:spPr>
            <a:xfrm>
              <a:off x="4210967" y="1398791"/>
              <a:ext cx="370113" cy="221680"/>
            </a:xfrm>
            <a:prstGeom prst="roundRect">
              <a:avLst>
                <a:gd name="adj" fmla="val 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L0</a:t>
              </a:r>
            </a:p>
          </p:txBody>
        </p:sp>
        <p:sp>
          <p:nvSpPr>
            <p:cNvPr id="84" name="Rounded Rectangle 124">
              <a:extLst>
                <a:ext uri="{FF2B5EF4-FFF2-40B4-BE49-F238E27FC236}">
                  <a16:creationId xmlns:a16="http://schemas.microsoft.com/office/drawing/2014/main" id="{BCB82382-02C4-498C-99A9-FF8B78CCF6C2}"/>
                </a:ext>
              </a:extLst>
            </p:cNvPr>
            <p:cNvSpPr/>
            <p:nvPr/>
          </p:nvSpPr>
          <p:spPr>
            <a:xfrm>
              <a:off x="4906031" y="1033397"/>
              <a:ext cx="370113" cy="221680"/>
            </a:xfrm>
            <a:prstGeom prst="roundRect">
              <a:avLst>
                <a:gd name="adj" fmla="val 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L1</a:t>
              </a:r>
            </a:p>
          </p:txBody>
        </p:sp>
        <p:cxnSp>
          <p:nvCxnSpPr>
            <p:cNvPr id="85" name="Straight Connector 84">
              <a:extLst>
                <a:ext uri="{FF2B5EF4-FFF2-40B4-BE49-F238E27FC236}">
                  <a16:creationId xmlns:a16="http://schemas.microsoft.com/office/drawing/2014/main" id="{85C4E94A-5E61-490F-8E95-81CDFB1234AC}"/>
                </a:ext>
              </a:extLst>
            </p:cNvPr>
            <p:cNvCxnSpPr>
              <a:stCxn id="78" idx="0"/>
              <a:endCxn id="83" idx="2"/>
            </p:cNvCxnSpPr>
            <p:nvPr/>
          </p:nvCxnSpPr>
          <p:spPr>
            <a:xfrm flipV="1">
              <a:off x="3833293" y="1620471"/>
              <a:ext cx="562730" cy="179671"/>
            </a:xfrm>
            <a:prstGeom prst="line">
              <a:avLst/>
            </a:prstGeom>
            <a:noFill/>
            <a:ln w="19050" cap="flat" cmpd="sng" algn="ctr">
              <a:solidFill>
                <a:sysClr val="window" lastClr="FFFFFF">
                  <a:lumMod val="50000"/>
                </a:sysClr>
              </a:solidFill>
              <a:prstDash val="solid"/>
              <a:miter lim="800000"/>
            </a:ln>
            <a:effectLst/>
          </p:spPr>
        </p:cxnSp>
        <p:cxnSp>
          <p:nvCxnSpPr>
            <p:cNvPr id="86" name="Straight Connector 85">
              <a:extLst>
                <a:ext uri="{FF2B5EF4-FFF2-40B4-BE49-F238E27FC236}">
                  <a16:creationId xmlns:a16="http://schemas.microsoft.com/office/drawing/2014/main" id="{AEE0DA71-AD1B-45AA-8249-9864D38E90DB}"/>
                </a:ext>
              </a:extLst>
            </p:cNvPr>
            <p:cNvCxnSpPr>
              <a:stCxn id="79" idx="0"/>
              <a:endCxn id="83" idx="2"/>
            </p:cNvCxnSpPr>
            <p:nvPr/>
          </p:nvCxnSpPr>
          <p:spPr>
            <a:xfrm flipV="1">
              <a:off x="4153254" y="1620471"/>
              <a:ext cx="242769" cy="179671"/>
            </a:xfrm>
            <a:prstGeom prst="line">
              <a:avLst/>
            </a:prstGeom>
            <a:noFill/>
            <a:ln w="19050" cap="flat" cmpd="sng" algn="ctr">
              <a:solidFill>
                <a:sysClr val="window" lastClr="FFFFFF">
                  <a:lumMod val="50000"/>
                </a:sysClr>
              </a:solidFill>
              <a:prstDash val="solid"/>
              <a:miter lim="800000"/>
            </a:ln>
            <a:effectLst/>
          </p:spPr>
        </p:cxnSp>
        <p:cxnSp>
          <p:nvCxnSpPr>
            <p:cNvPr id="87" name="Straight Connector 86">
              <a:extLst>
                <a:ext uri="{FF2B5EF4-FFF2-40B4-BE49-F238E27FC236}">
                  <a16:creationId xmlns:a16="http://schemas.microsoft.com/office/drawing/2014/main" id="{D7C44E31-C0DF-4420-A009-7406A3C65EB0}"/>
                </a:ext>
              </a:extLst>
            </p:cNvPr>
            <p:cNvCxnSpPr>
              <a:stCxn id="80" idx="0"/>
              <a:endCxn id="83" idx="2"/>
            </p:cNvCxnSpPr>
            <p:nvPr/>
          </p:nvCxnSpPr>
          <p:spPr>
            <a:xfrm flipH="1" flipV="1">
              <a:off x="4396023" y="1620471"/>
              <a:ext cx="402176" cy="179671"/>
            </a:xfrm>
            <a:prstGeom prst="line">
              <a:avLst/>
            </a:prstGeom>
            <a:noFill/>
            <a:ln w="19050" cap="flat" cmpd="sng" algn="ctr">
              <a:solidFill>
                <a:sysClr val="window" lastClr="FFFFFF">
                  <a:lumMod val="50000"/>
                </a:sysClr>
              </a:solidFill>
              <a:prstDash val="solid"/>
              <a:miter lim="800000"/>
            </a:ln>
            <a:effectLst/>
          </p:spPr>
        </p:cxnSp>
        <p:cxnSp>
          <p:nvCxnSpPr>
            <p:cNvPr id="88" name="Straight Connector 87">
              <a:extLst>
                <a:ext uri="{FF2B5EF4-FFF2-40B4-BE49-F238E27FC236}">
                  <a16:creationId xmlns:a16="http://schemas.microsoft.com/office/drawing/2014/main" id="{8015C66C-BAA2-4FB2-AC2A-B81C4AE4A203}"/>
                </a:ext>
              </a:extLst>
            </p:cNvPr>
            <p:cNvCxnSpPr>
              <a:stCxn id="84" idx="2"/>
              <a:endCxn id="83" idx="0"/>
            </p:cNvCxnSpPr>
            <p:nvPr/>
          </p:nvCxnSpPr>
          <p:spPr>
            <a:xfrm flipH="1">
              <a:off x="4396023" y="1255077"/>
              <a:ext cx="695064" cy="143714"/>
            </a:xfrm>
            <a:prstGeom prst="line">
              <a:avLst/>
            </a:prstGeom>
            <a:noFill/>
            <a:ln w="19050" cap="flat" cmpd="sng" algn="ctr">
              <a:solidFill>
                <a:sysClr val="window" lastClr="FFFFFF">
                  <a:lumMod val="50000"/>
                </a:sysClr>
              </a:solidFill>
              <a:prstDash val="solid"/>
              <a:miter lim="800000"/>
            </a:ln>
            <a:effectLst/>
          </p:spPr>
        </p:cxnSp>
        <p:sp>
          <p:nvSpPr>
            <p:cNvPr id="89" name="Rounded Rectangle 129">
              <a:extLst>
                <a:ext uri="{FF2B5EF4-FFF2-40B4-BE49-F238E27FC236}">
                  <a16:creationId xmlns:a16="http://schemas.microsoft.com/office/drawing/2014/main" id="{986444B7-11BB-47C2-BA25-07AEAAD3E642}"/>
                </a:ext>
              </a:extLst>
            </p:cNvPr>
            <p:cNvSpPr/>
            <p:nvPr/>
          </p:nvSpPr>
          <p:spPr>
            <a:xfrm>
              <a:off x="5346830" y="1798998"/>
              <a:ext cx="239282" cy="221680"/>
            </a:xfrm>
            <a:prstGeom prst="roundRect">
              <a:avLst>
                <a:gd name="adj" fmla="val 0"/>
              </a:avLst>
            </a:prstGeom>
            <a:solidFill>
              <a:schemeClr val="accent5"/>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90" name="Rounded Rectangle 130">
              <a:extLst>
                <a:ext uri="{FF2B5EF4-FFF2-40B4-BE49-F238E27FC236}">
                  <a16:creationId xmlns:a16="http://schemas.microsoft.com/office/drawing/2014/main" id="{6289F6E9-24AD-41F5-B672-0E5CA78FE771}"/>
                </a:ext>
              </a:extLst>
            </p:cNvPr>
            <p:cNvSpPr/>
            <p:nvPr/>
          </p:nvSpPr>
          <p:spPr>
            <a:xfrm>
              <a:off x="5666791" y="1798998"/>
              <a:ext cx="239282" cy="221680"/>
            </a:xfrm>
            <a:prstGeom prst="roundRect">
              <a:avLst>
                <a:gd name="adj" fmla="val 0"/>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91" name="Rounded Rectangle 131">
              <a:extLst>
                <a:ext uri="{FF2B5EF4-FFF2-40B4-BE49-F238E27FC236}">
                  <a16:creationId xmlns:a16="http://schemas.microsoft.com/office/drawing/2014/main" id="{3FA0318A-1450-4392-8481-56E74E424EBD}"/>
                </a:ext>
              </a:extLst>
            </p:cNvPr>
            <p:cNvSpPr/>
            <p:nvPr/>
          </p:nvSpPr>
          <p:spPr>
            <a:xfrm>
              <a:off x="6311736" y="1798998"/>
              <a:ext cx="239282" cy="221680"/>
            </a:xfrm>
            <a:prstGeom prst="roundRect">
              <a:avLst>
                <a:gd name="adj" fmla="val 0"/>
              </a:avLst>
            </a:prstGeom>
            <a:solidFill>
              <a:schemeClr val="accent6"/>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a:t>
              </a:r>
            </a:p>
          </p:txBody>
        </p:sp>
        <p:sp>
          <p:nvSpPr>
            <p:cNvPr id="92" name="Oval 91">
              <a:extLst>
                <a:ext uri="{FF2B5EF4-FFF2-40B4-BE49-F238E27FC236}">
                  <a16:creationId xmlns:a16="http://schemas.microsoft.com/office/drawing/2014/main" id="{C2C3BF55-16A1-4124-9626-F128A5EF1803}"/>
                </a:ext>
              </a:extLst>
            </p:cNvPr>
            <p:cNvSpPr/>
            <p:nvPr/>
          </p:nvSpPr>
          <p:spPr>
            <a:xfrm>
              <a:off x="6029202" y="18812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3" name="Oval 92">
              <a:extLst>
                <a:ext uri="{FF2B5EF4-FFF2-40B4-BE49-F238E27FC236}">
                  <a16:creationId xmlns:a16="http://schemas.microsoft.com/office/drawing/2014/main" id="{E0ECF8AD-8DB8-4FAB-B3B8-94F9B58E6E76}"/>
                </a:ext>
              </a:extLst>
            </p:cNvPr>
            <p:cNvSpPr/>
            <p:nvPr/>
          </p:nvSpPr>
          <p:spPr>
            <a:xfrm>
              <a:off x="6131457" y="18812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4" name="Rounded Rectangle 134">
              <a:extLst>
                <a:ext uri="{FF2B5EF4-FFF2-40B4-BE49-F238E27FC236}">
                  <a16:creationId xmlns:a16="http://schemas.microsoft.com/office/drawing/2014/main" id="{9F535B82-23EE-45F9-8AB6-E6F61E7F9289}"/>
                </a:ext>
              </a:extLst>
            </p:cNvPr>
            <p:cNvSpPr/>
            <p:nvPr/>
          </p:nvSpPr>
          <p:spPr>
            <a:xfrm>
              <a:off x="5761344" y="1398791"/>
              <a:ext cx="370113" cy="221680"/>
            </a:xfrm>
            <a:prstGeom prst="roundRect">
              <a:avLst>
                <a:gd name="adj" fmla="val 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L0</a:t>
              </a:r>
            </a:p>
          </p:txBody>
        </p:sp>
        <p:cxnSp>
          <p:nvCxnSpPr>
            <p:cNvPr id="95" name="Straight Connector 94">
              <a:extLst>
                <a:ext uri="{FF2B5EF4-FFF2-40B4-BE49-F238E27FC236}">
                  <a16:creationId xmlns:a16="http://schemas.microsoft.com/office/drawing/2014/main" id="{F9501C0C-2585-4600-87C6-030687345D9E}"/>
                </a:ext>
              </a:extLst>
            </p:cNvPr>
            <p:cNvCxnSpPr>
              <a:stCxn id="89" idx="0"/>
              <a:endCxn id="94" idx="2"/>
            </p:cNvCxnSpPr>
            <p:nvPr/>
          </p:nvCxnSpPr>
          <p:spPr>
            <a:xfrm flipV="1">
              <a:off x="5466471" y="1620471"/>
              <a:ext cx="479930" cy="178527"/>
            </a:xfrm>
            <a:prstGeom prst="line">
              <a:avLst/>
            </a:prstGeom>
            <a:noFill/>
            <a:ln w="19050" cap="flat" cmpd="sng" algn="ctr">
              <a:solidFill>
                <a:sysClr val="window" lastClr="FFFFFF">
                  <a:lumMod val="50000"/>
                </a:sysClr>
              </a:solidFill>
              <a:prstDash val="solid"/>
              <a:miter lim="800000"/>
            </a:ln>
            <a:effectLst/>
          </p:spPr>
        </p:cxnSp>
        <p:cxnSp>
          <p:nvCxnSpPr>
            <p:cNvPr id="96" name="Straight Connector 95">
              <a:extLst>
                <a:ext uri="{FF2B5EF4-FFF2-40B4-BE49-F238E27FC236}">
                  <a16:creationId xmlns:a16="http://schemas.microsoft.com/office/drawing/2014/main" id="{40871BB0-FB32-4EA3-BB91-B6D61313085B}"/>
                </a:ext>
              </a:extLst>
            </p:cNvPr>
            <p:cNvCxnSpPr>
              <a:stCxn id="90" idx="0"/>
              <a:endCxn id="94" idx="2"/>
            </p:cNvCxnSpPr>
            <p:nvPr/>
          </p:nvCxnSpPr>
          <p:spPr>
            <a:xfrm flipV="1">
              <a:off x="5786432" y="1620471"/>
              <a:ext cx="159969" cy="178527"/>
            </a:xfrm>
            <a:prstGeom prst="line">
              <a:avLst/>
            </a:prstGeom>
            <a:noFill/>
            <a:ln w="19050" cap="flat" cmpd="sng" algn="ctr">
              <a:solidFill>
                <a:sysClr val="window" lastClr="FFFFFF">
                  <a:lumMod val="50000"/>
                </a:sysClr>
              </a:solidFill>
              <a:prstDash val="solid"/>
              <a:miter lim="800000"/>
            </a:ln>
            <a:effectLst/>
          </p:spPr>
        </p:cxnSp>
        <p:cxnSp>
          <p:nvCxnSpPr>
            <p:cNvPr id="97" name="Straight Connector 96">
              <a:extLst>
                <a:ext uri="{FF2B5EF4-FFF2-40B4-BE49-F238E27FC236}">
                  <a16:creationId xmlns:a16="http://schemas.microsoft.com/office/drawing/2014/main" id="{86FE0686-2539-4036-89A0-66F4CE9F5DCB}"/>
                </a:ext>
              </a:extLst>
            </p:cNvPr>
            <p:cNvCxnSpPr>
              <a:stCxn id="91" idx="0"/>
              <a:endCxn id="94" idx="2"/>
            </p:cNvCxnSpPr>
            <p:nvPr/>
          </p:nvCxnSpPr>
          <p:spPr>
            <a:xfrm flipH="1" flipV="1">
              <a:off x="5946400" y="1620471"/>
              <a:ext cx="484977" cy="178527"/>
            </a:xfrm>
            <a:prstGeom prst="line">
              <a:avLst/>
            </a:prstGeom>
            <a:noFill/>
            <a:ln w="19050" cap="flat" cmpd="sng" algn="ctr">
              <a:solidFill>
                <a:sysClr val="window" lastClr="FFFFFF">
                  <a:lumMod val="50000"/>
                </a:sysClr>
              </a:solidFill>
              <a:prstDash val="solid"/>
              <a:miter lim="800000"/>
            </a:ln>
            <a:effectLst/>
          </p:spPr>
        </p:cxnSp>
        <p:cxnSp>
          <p:nvCxnSpPr>
            <p:cNvPr id="98" name="Straight Connector 97">
              <a:extLst>
                <a:ext uri="{FF2B5EF4-FFF2-40B4-BE49-F238E27FC236}">
                  <a16:creationId xmlns:a16="http://schemas.microsoft.com/office/drawing/2014/main" id="{1F12B110-87D9-464D-8341-622F13BCA1F9}"/>
                </a:ext>
              </a:extLst>
            </p:cNvPr>
            <p:cNvCxnSpPr>
              <a:stCxn id="84" idx="2"/>
              <a:endCxn id="94" idx="0"/>
            </p:cNvCxnSpPr>
            <p:nvPr/>
          </p:nvCxnSpPr>
          <p:spPr>
            <a:xfrm>
              <a:off x="5091087" y="1255077"/>
              <a:ext cx="855313" cy="143714"/>
            </a:xfrm>
            <a:prstGeom prst="line">
              <a:avLst/>
            </a:prstGeom>
            <a:noFill/>
            <a:ln w="19050" cap="flat" cmpd="sng" algn="ctr">
              <a:solidFill>
                <a:sysClr val="window" lastClr="FFFFFF">
                  <a:lumMod val="50000"/>
                </a:sysClr>
              </a:solidFill>
              <a:prstDash val="solid"/>
              <a:miter lim="800000"/>
            </a:ln>
            <a:effectLst/>
          </p:spPr>
        </p:cxnSp>
        <p:grpSp>
          <p:nvGrpSpPr>
            <p:cNvPr id="99" name="Group 98">
              <a:extLst>
                <a:ext uri="{FF2B5EF4-FFF2-40B4-BE49-F238E27FC236}">
                  <a16:creationId xmlns:a16="http://schemas.microsoft.com/office/drawing/2014/main" id="{23BCB8D0-B62E-4184-82CD-D7B9E9A4BD3E}"/>
                </a:ext>
              </a:extLst>
            </p:cNvPr>
            <p:cNvGrpSpPr/>
            <p:nvPr/>
          </p:nvGrpSpPr>
          <p:grpSpPr>
            <a:xfrm>
              <a:off x="5040664" y="1486355"/>
              <a:ext cx="159405" cy="57150"/>
              <a:chOff x="6181602" y="2033663"/>
              <a:chExt cx="159405" cy="57150"/>
            </a:xfrm>
          </p:grpSpPr>
          <p:sp>
            <p:nvSpPr>
              <p:cNvPr id="100" name="Oval 99">
                <a:extLst>
                  <a:ext uri="{FF2B5EF4-FFF2-40B4-BE49-F238E27FC236}">
                    <a16:creationId xmlns:a16="http://schemas.microsoft.com/office/drawing/2014/main" id="{5D455E4A-4F10-4ECF-8AF3-32297BCC436A}"/>
                  </a:ext>
                </a:extLst>
              </p:cNvPr>
              <p:cNvSpPr/>
              <p:nvPr/>
            </p:nvSpPr>
            <p:spPr>
              <a:xfrm>
                <a:off x="6181602" y="20336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Oval 100">
                <a:extLst>
                  <a:ext uri="{FF2B5EF4-FFF2-40B4-BE49-F238E27FC236}">
                    <a16:creationId xmlns:a16="http://schemas.microsoft.com/office/drawing/2014/main" id="{8C55B58E-2E37-4608-98E8-75E7C69D4EEF}"/>
                  </a:ext>
                </a:extLst>
              </p:cNvPr>
              <p:cNvSpPr/>
              <p:nvPr/>
            </p:nvSpPr>
            <p:spPr>
              <a:xfrm>
                <a:off x="6283857" y="2033663"/>
                <a:ext cx="57150" cy="57150"/>
              </a:xfrm>
              <a:prstGeom prst="ellipse">
                <a:avLst/>
              </a:prstGeom>
              <a:solidFill>
                <a:schemeClr val="tx1"/>
              </a:solidFill>
              <a:ln w="12700" cap="flat" cmpd="sng" algn="ctr">
                <a:solidFill>
                  <a:schemeClr val="tx1"/>
                </a:solidFill>
                <a:prstDash val="solid"/>
                <a:miter lim="800000"/>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sp>
        <p:nvSpPr>
          <p:cNvPr id="102" name="Rectangle 101">
            <a:extLst>
              <a:ext uri="{FF2B5EF4-FFF2-40B4-BE49-F238E27FC236}">
                <a16:creationId xmlns:a16="http://schemas.microsoft.com/office/drawing/2014/main" id="{F7AD9B51-E6DE-42CB-9ECC-B452B532E405}"/>
              </a:ext>
            </a:extLst>
          </p:cNvPr>
          <p:cNvSpPr/>
          <p:nvPr/>
        </p:nvSpPr>
        <p:spPr>
          <a:xfrm>
            <a:off x="260977" y="5490513"/>
            <a:ext cx="2919169" cy="584775"/>
          </a:xfrm>
          <a:prstGeom prst="rect">
            <a:avLst/>
          </a:prstGeom>
        </p:spPr>
        <p:txBody>
          <a:bodyPr wrap="square">
            <a:spAutoFit/>
          </a:bodyPr>
          <a:lstStyle/>
          <a:p>
            <a:pPr algn="ctr" defTabSz="914400">
              <a:defRPr/>
            </a:pPr>
            <a: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t>Pretrained DNN Model</a:t>
            </a:r>
            <a:b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br>
            <a: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t>in TensorFlow, CNTK, etc.</a:t>
            </a:r>
          </a:p>
        </p:txBody>
      </p:sp>
      <p:sp>
        <p:nvSpPr>
          <p:cNvPr id="103" name="Rectangle 102">
            <a:extLst>
              <a:ext uri="{FF2B5EF4-FFF2-40B4-BE49-F238E27FC236}">
                <a16:creationId xmlns:a16="http://schemas.microsoft.com/office/drawing/2014/main" id="{77FB2386-7CC0-4CC7-A72A-9CA7E5045411}"/>
              </a:ext>
            </a:extLst>
          </p:cNvPr>
          <p:cNvSpPr/>
          <p:nvPr/>
        </p:nvSpPr>
        <p:spPr>
          <a:xfrm>
            <a:off x="4489345" y="5484635"/>
            <a:ext cx="2413342" cy="584775"/>
          </a:xfrm>
          <a:prstGeom prst="rect">
            <a:avLst/>
          </a:prstGeom>
        </p:spPr>
        <p:txBody>
          <a:bodyPr wrap="square">
            <a:spAutoFit/>
          </a:bodyPr>
          <a:lstStyle/>
          <a:p>
            <a:pPr marR="0" lvl="0" indent="0" algn="ctr" defTabSz="914400" fontAlgn="auto">
              <a:lnSpc>
                <a:spcPct val="100000"/>
              </a:lnSpc>
              <a:spcBef>
                <a:spcPts val="0"/>
              </a:spcBef>
              <a:spcAft>
                <a:spcPts val="0"/>
              </a:spcAft>
              <a:buClrTx/>
              <a:buSzTx/>
              <a:buFontTx/>
              <a:buNone/>
              <a:tabLst/>
              <a:defRPr/>
            </a:pPr>
            <a: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t>Scalable DNN Hardware Microservice</a:t>
            </a:r>
          </a:p>
        </p:txBody>
      </p:sp>
      <p:cxnSp>
        <p:nvCxnSpPr>
          <p:cNvPr id="104" name="Straight Connector 103">
            <a:extLst>
              <a:ext uri="{FF2B5EF4-FFF2-40B4-BE49-F238E27FC236}">
                <a16:creationId xmlns:a16="http://schemas.microsoft.com/office/drawing/2014/main" id="{8B77A4FC-7F1B-4F6B-8AFD-8ED9CBB646D6}"/>
              </a:ext>
            </a:extLst>
          </p:cNvPr>
          <p:cNvCxnSpPr>
            <a:cxnSpLocks/>
          </p:cNvCxnSpPr>
          <p:nvPr/>
        </p:nvCxnSpPr>
        <p:spPr>
          <a:xfrm flipV="1">
            <a:off x="7619140" y="3605012"/>
            <a:ext cx="835866" cy="1194412"/>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CD3CBDB8-CC97-4B4A-B490-563DE78F1B99}"/>
              </a:ext>
            </a:extLst>
          </p:cNvPr>
          <p:cNvSpPr/>
          <p:nvPr/>
        </p:nvSpPr>
        <p:spPr>
          <a:xfrm>
            <a:off x="9373091" y="5431045"/>
            <a:ext cx="1167948" cy="584775"/>
          </a:xfrm>
          <a:prstGeom prst="rect">
            <a:avLst/>
          </a:prstGeom>
        </p:spPr>
        <p:txBody>
          <a:bodyPr wrap="none">
            <a:spAutoFit/>
          </a:bodyPr>
          <a:lstStyle/>
          <a:p>
            <a:pPr marR="0" lvl="0" indent="0" algn="ctr" defTabSz="914400" fontAlgn="auto">
              <a:lnSpc>
                <a:spcPct val="100000"/>
              </a:lnSpc>
              <a:spcBef>
                <a:spcPts val="0"/>
              </a:spcBef>
              <a:spcAft>
                <a:spcPts val="0"/>
              </a:spcAft>
              <a:buClrTx/>
              <a:buSzTx/>
              <a:buFontTx/>
              <a:buNone/>
              <a:tabLst/>
              <a:defRPr/>
            </a:pPr>
            <a:r>
              <a:rPr lang="en-US" sz="1600" kern="0" spc="20" err="1">
                <a:gradFill>
                  <a:gsLst>
                    <a:gs pos="0">
                      <a:schemeClr val="accent2">
                        <a:lumMod val="50000"/>
                      </a:schemeClr>
                    </a:gs>
                    <a:gs pos="100000">
                      <a:schemeClr val="accent2">
                        <a:lumMod val="50000"/>
                      </a:schemeClr>
                    </a:gs>
                  </a:gsLst>
                  <a:lin ang="5400000" scaled="1"/>
                </a:gradFill>
                <a:cs typeface="Segoe UI Semibold" panose="020B0502040204020203" pitchFamily="34" charset="0"/>
              </a:rPr>
              <a:t>BrainWave</a:t>
            </a:r>
            <a:b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br>
            <a:r>
              <a:rPr lang="en-US" sz="1600" kern="0" spc="20">
                <a:gradFill>
                  <a:gsLst>
                    <a:gs pos="0">
                      <a:schemeClr val="accent2">
                        <a:lumMod val="50000"/>
                      </a:schemeClr>
                    </a:gs>
                    <a:gs pos="100000">
                      <a:schemeClr val="accent2">
                        <a:lumMod val="50000"/>
                      </a:schemeClr>
                    </a:gs>
                  </a:gsLst>
                  <a:lin ang="5400000" scaled="1"/>
                </a:gradFill>
                <a:cs typeface="Segoe UI Semibold" panose="020B0502040204020203" pitchFamily="34" charset="0"/>
              </a:rPr>
              <a:t>Soft DPU</a:t>
            </a:r>
          </a:p>
        </p:txBody>
      </p:sp>
      <p:cxnSp>
        <p:nvCxnSpPr>
          <p:cNvPr id="106" name="Straight Connector 105">
            <a:extLst>
              <a:ext uri="{FF2B5EF4-FFF2-40B4-BE49-F238E27FC236}">
                <a16:creationId xmlns:a16="http://schemas.microsoft.com/office/drawing/2014/main" id="{A168C476-AD68-4035-8E20-D3461740A05F}"/>
              </a:ext>
            </a:extLst>
          </p:cNvPr>
          <p:cNvCxnSpPr>
            <a:cxnSpLocks/>
          </p:cNvCxnSpPr>
          <p:nvPr/>
        </p:nvCxnSpPr>
        <p:spPr>
          <a:xfrm>
            <a:off x="7619140" y="5139200"/>
            <a:ext cx="835866" cy="64588"/>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07" name="Rounded Rectangle 148">
            <a:extLst>
              <a:ext uri="{FF2B5EF4-FFF2-40B4-BE49-F238E27FC236}">
                <a16:creationId xmlns:a16="http://schemas.microsoft.com/office/drawing/2014/main" id="{F1148B3D-C4DC-4F02-B341-C7001D6E0D8A}"/>
              </a:ext>
            </a:extLst>
          </p:cNvPr>
          <p:cNvSpPr/>
          <p:nvPr/>
        </p:nvSpPr>
        <p:spPr>
          <a:xfrm>
            <a:off x="8455006" y="3605013"/>
            <a:ext cx="3004094" cy="1611756"/>
          </a:xfrm>
          <a:prstGeom prst="roundRect">
            <a:avLst>
              <a:gd name="adj" fmla="val 0"/>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grpSp>
        <p:nvGrpSpPr>
          <p:cNvPr id="108" name="Group 107">
            <a:extLst>
              <a:ext uri="{FF2B5EF4-FFF2-40B4-BE49-F238E27FC236}">
                <a16:creationId xmlns:a16="http://schemas.microsoft.com/office/drawing/2014/main" id="{374FB1F9-1186-496F-868E-D0AFA0BB81B7}"/>
              </a:ext>
            </a:extLst>
          </p:cNvPr>
          <p:cNvGrpSpPr/>
          <p:nvPr/>
        </p:nvGrpSpPr>
        <p:grpSpPr>
          <a:xfrm>
            <a:off x="8563291" y="4000557"/>
            <a:ext cx="390049" cy="782514"/>
            <a:chOff x="4359438" y="3384549"/>
            <a:chExt cx="488467" cy="533400"/>
          </a:xfrm>
        </p:grpSpPr>
        <p:cxnSp>
          <p:nvCxnSpPr>
            <p:cNvPr id="109" name="Straight Connector 108">
              <a:extLst>
                <a:ext uri="{FF2B5EF4-FFF2-40B4-BE49-F238E27FC236}">
                  <a16:creationId xmlns:a16="http://schemas.microsoft.com/office/drawing/2014/main" id="{C8DAB484-7470-4CE3-9CD8-5BEBB1165C4F}"/>
                </a:ext>
              </a:extLst>
            </p:cNvPr>
            <p:cNvCxnSpPr/>
            <p:nvPr/>
          </p:nvCxnSpPr>
          <p:spPr>
            <a:xfrm rot="5400000">
              <a:off x="4425629" y="3650455"/>
              <a:ext cx="533400" cy="1588"/>
            </a:xfrm>
            <a:prstGeom prst="line">
              <a:avLst/>
            </a:prstGeom>
            <a:noFill/>
            <a:ln w="19050" cap="flat" cmpd="sng" algn="ctr">
              <a:solidFill>
                <a:schemeClr val="tx1"/>
              </a:solidFill>
              <a:prstDash val="solid"/>
              <a:miter lim="800000"/>
            </a:ln>
            <a:effectLst/>
          </p:spPr>
        </p:cxnSp>
        <p:cxnSp>
          <p:nvCxnSpPr>
            <p:cNvPr id="110" name="Straight Connector 109">
              <a:extLst>
                <a:ext uri="{FF2B5EF4-FFF2-40B4-BE49-F238E27FC236}">
                  <a16:creationId xmlns:a16="http://schemas.microsoft.com/office/drawing/2014/main" id="{06F2ECF1-057D-4464-B18F-21E23224D65A}"/>
                </a:ext>
              </a:extLst>
            </p:cNvPr>
            <p:cNvCxnSpPr/>
            <p:nvPr/>
          </p:nvCxnSpPr>
          <p:spPr>
            <a:xfrm rot="5400000">
              <a:off x="4276405" y="3650455"/>
              <a:ext cx="533400" cy="1588"/>
            </a:xfrm>
            <a:prstGeom prst="line">
              <a:avLst/>
            </a:prstGeom>
            <a:noFill/>
            <a:ln w="19050" cap="flat" cmpd="sng" algn="ctr">
              <a:solidFill>
                <a:schemeClr val="tx1"/>
              </a:solidFill>
              <a:prstDash val="solid"/>
              <a:miter lim="800000"/>
            </a:ln>
            <a:effectLst/>
          </p:spPr>
        </p:cxnSp>
        <p:cxnSp>
          <p:nvCxnSpPr>
            <p:cNvPr id="111" name="Straight Connector 110">
              <a:extLst>
                <a:ext uri="{FF2B5EF4-FFF2-40B4-BE49-F238E27FC236}">
                  <a16:creationId xmlns:a16="http://schemas.microsoft.com/office/drawing/2014/main" id="{0E84E0BD-D3C7-4EB1-84A1-D22B27831CBE}"/>
                </a:ext>
              </a:extLst>
            </p:cNvPr>
            <p:cNvCxnSpPr/>
            <p:nvPr/>
          </p:nvCxnSpPr>
          <p:spPr>
            <a:xfrm flipH="1">
              <a:off x="4359438" y="3384549"/>
              <a:ext cx="487673" cy="0"/>
            </a:xfrm>
            <a:prstGeom prst="line">
              <a:avLst/>
            </a:prstGeom>
            <a:noFill/>
            <a:ln w="19050" cap="flat" cmpd="sng" algn="ctr">
              <a:solidFill>
                <a:schemeClr val="tx1"/>
              </a:solidFill>
              <a:prstDash val="solid"/>
              <a:miter lim="800000"/>
            </a:ln>
            <a:effectLst/>
          </p:spPr>
        </p:cxnSp>
        <p:cxnSp>
          <p:nvCxnSpPr>
            <p:cNvPr id="112" name="Straight Connector 111">
              <a:extLst>
                <a:ext uri="{FF2B5EF4-FFF2-40B4-BE49-F238E27FC236}">
                  <a16:creationId xmlns:a16="http://schemas.microsoft.com/office/drawing/2014/main" id="{CEB3AF8F-57D5-445F-AEAA-B5AD40673658}"/>
                </a:ext>
              </a:extLst>
            </p:cNvPr>
            <p:cNvCxnSpPr/>
            <p:nvPr/>
          </p:nvCxnSpPr>
          <p:spPr>
            <a:xfrm rot="5400000">
              <a:off x="4580411" y="3650455"/>
              <a:ext cx="533400" cy="1588"/>
            </a:xfrm>
            <a:prstGeom prst="line">
              <a:avLst/>
            </a:prstGeom>
            <a:noFill/>
            <a:ln w="19050" cap="flat" cmpd="sng" algn="ctr">
              <a:solidFill>
                <a:schemeClr val="tx1"/>
              </a:solidFill>
              <a:prstDash val="solid"/>
              <a:miter lim="800000"/>
            </a:ln>
            <a:effectLst/>
          </p:spPr>
        </p:cxnSp>
        <p:cxnSp>
          <p:nvCxnSpPr>
            <p:cNvPr id="113" name="Straight Connector 112">
              <a:extLst>
                <a:ext uri="{FF2B5EF4-FFF2-40B4-BE49-F238E27FC236}">
                  <a16:creationId xmlns:a16="http://schemas.microsoft.com/office/drawing/2014/main" id="{51213AED-68C2-47D6-98A4-0EE92413799A}"/>
                </a:ext>
              </a:extLst>
            </p:cNvPr>
            <p:cNvCxnSpPr/>
            <p:nvPr/>
          </p:nvCxnSpPr>
          <p:spPr>
            <a:xfrm flipH="1">
              <a:off x="4359438" y="3913186"/>
              <a:ext cx="487673" cy="0"/>
            </a:xfrm>
            <a:prstGeom prst="line">
              <a:avLst/>
            </a:prstGeom>
            <a:noFill/>
            <a:ln w="19050" cap="flat" cmpd="sng" algn="ctr">
              <a:solidFill>
                <a:schemeClr val="tx1"/>
              </a:solidFill>
              <a:prstDash val="solid"/>
              <a:miter lim="800000"/>
            </a:ln>
            <a:effectLst/>
          </p:spPr>
        </p:cxnSp>
      </p:grpSp>
      <p:grpSp>
        <p:nvGrpSpPr>
          <p:cNvPr id="114" name="Group 113">
            <a:extLst>
              <a:ext uri="{FF2B5EF4-FFF2-40B4-BE49-F238E27FC236}">
                <a16:creationId xmlns:a16="http://schemas.microsoft.com/office/drawing/2014/main" id="{28FD8913-0586-490F-969E-DE2247F179ED}"/>
              </a:ext>
            </a:extLst>
          </p:cNvPr>
          <p:cNvGrpSpPr/>
          <p:nvPr/>
        </p:nvGrpSpPr>
        <p:grpSpPr>
          <a:xfrm>
            <a:off x="10886166" y="4015672"/>
            <a:ext cx="390049" cy="782514"/>
            <a:chOff x="4359438" y="3384549"/>
            <a:chExt cx="488467" cy="533400"/>
          </a:xfrm>
        </p:grpSpPr>
        <p:cxnSp>
          <p:nvCxnSpPr>
            <p:cNvPr id="115" name="Straight Connector 114">
              <a:extLst>
                <a:ext uri="{FF2B5EF4-FFF2-40B4-BE49-F238E27FC236}">
                  <a16:creationId xmlns:a16="http://schemas.microsoft.com/office/drawing/2014/main" id="{CC6EE7DD-4813-41D2-89E6-2C4F1E2D69F1}"/>
                </a:ext>
              </a:extLst>
            </p:cNvPr>
            <p:cNvCxnSpPr/>
            <p:nvPr/>
          </p:nvCxnSpPr>
          <p:spPr>
            <a:xfrm rot="5400000">
              <a:off x="4425629" y="3650455"/>
              <a:ext cx="533400" cy="1588"/>
            </a:xfrm>
            <a:prstGeom prst="line">
              <a:avLst/>
            </a:prstGeom>
            <a:noFill/>
            <a:ln w="19050" cap="flat" cmpd="sng" algn="ctr">
              <a:solidFill>
                <a:schemeClr val="tx1"/>
              </a:solidFill>
              <a:prstDash val="solid"/>
              <a:miter lim="800000"/>
            </a:ln>
            <a:effectLst/>
          </p:spPr>
        </p:cxnSp>
        <p:cxnSp>
          <p:nvCxnSpPr>
            <p:cNvPr id="116" name="Straight Connector 115">
              <a:extLst>
                <a:ext uri="{FF2B5EF4-FFF2-40B4-BE49-F238E27FC236}">
                  <a16:creationId xmlns:a16="http://schemas.microsoft.com/office/drawing/2014/main" id="{EC27CED8-BB96-48E1-8F68-0B209F9DDD71}"/>
                </a:ext>
              </a:extLst>
            </p:cNvPr>
            <p:cNvCxnSpPr/>
            <p:nvPr/>
          </p:nvCxnSpPr>
          <p:spPr>
            <a:xfrm rot="5400000">
              <a:off x="4276405" y="3650455"/>
              <a:ext cx="533400" cy="1588"/>
            </a:xfrm>
            <a:prstGeom prst="line">
              <a:avLst/>
            </a:prstGeom>
            <a:noFill/>
            <a:ln w="19050" cap="flat" cmpd="sng" algn="ctr">
              <a:solidFill>
                <a:schemeClr val="tx1"/>
              </a:solidFill>
              <a:prstDash val="solid"/>
              <a:miter lim="800000"/>
            </a:ln>
            <a:effectLst/>
          </p:spPr>
        </p:cxnSp>
        <p:cxnSp>
          <p:nvCxnSpPr>
            <p:cNvPr id="117" name="Straight Connector 116">
              <a:extLst>
                <a:ext uri="{FF2B5EF4-FFF2-40B4-BE49-F238E27FC236}">
                  <a16:creationId xmlns:a16="http://schemas.microsoft.com/office/drawing/2014/main" id="{1FB54640-D585-48CA-9C78-5E8BFF463282}"/>
                </a:ext>
              </a:extLst>
            </p:cNvPr>
            <p:cNvCxnSpPr/>
            <p:nvPr/>
          </p:nvCxnSpPr>
          <p:spPr>
            <a:xfrm flipH="1">
              <a:off x="4359438" y="3384549"/>
              <a:ext cx="487673" cy="0"/>
            </a:xfrm>
            <a:prstGeom prst="line">
              <a:avLst/>
            </a:prstGeom>
            <a:noFill/>
            <a:ln w="19050" cap="flat" cmpd="sng" algn="ctr">
              <a:solidFill>
                <a:schemeClr val="tx1"/>
              </a:solidFill>
              <a:prstDash val="solid"/>
              <a:miter lim="800000"/>
            </a:ln>
            <a:effectLst/>
          </p:spPr>
        </p:cxnSp>
        <p:cxnSp>
          <p:nvCxnSpPr>
            <p:cNvPr id="118" name="Straight Connector 117">
              <a:extLst>
                <a:ext uri="{FF2B5EF4-FFF2-40B4-BE49-F238E27FC236}">
                  <a16:creationId xmlns:a16="http://schemas.microsoft.com/office/drawing/2014/main" id="{5C07BA4E-016A-4782-A704-1D8D2AF1357D}"/>
                </a:ext>
              </a:extLst>
            </p:cNvPr>
            <p:cNvCxnSpPr/>
            <p:nvPr/>
          </p:nvCxnSpPr>
          <p:spPr>
            <a:xfrm rot="5400000">
              <a:off x="4580411" y="3650455"/>
              <a:ext cx="533400" cy="1588"/>
            </a:xfrm>
            <a:prstGeom prst="line">
              <a:avLst/>
            </a:prstGeom>
            <a:noFill/>
            <a:ln w="19050" cap="flat" cmpd="sng" algn="ctr">
              <a:solidFill>
                <a:schemeClr val="tx1"/>
              </a:solidFill>
              <a:prstDash val="solid"/>
              <a:miter lim="800000"/>
            </a:ln>
            <a:effectLst/>
          </p:spPr>
        </p:cxnSp>
        <p:cxnSp>
          <p:nvCxnSpPr>
            <p:cNvPr id="119" name="Straight Connector 118">
              <a:extLst>
                <a:ext uri="{FF2B5EF4-FFF2-40B4-BE49-F238E27FC236}">
                  <a16:creationId xmlns:a16="http://schemas.microsoft.com/office/drawing/2014/main" id="{3741F9E8-44E2-4413-9222-653DD494ABB6}"/>
                </a:ext>
              </a:extLst>
            </p:cNvPr>
            <p:cNvCxnSpPr/>
            <p:nvPr/>
          </p:nvCxnSpPr>
          <p:spPr>
            <a:xfrm flipH="1">
              <a:off x="4359438" y="3913186"/>
              <a:ext cx="487673" cy="0"/>
            </a:xfrm>
            <a:prstGeom prst="line">
              <a:avLst/>
            </a:prstGeom>
            <a:noFill/>
            <a:ln w="19050" cap="flat" cmpd="sng" algn="ctr">
              <a:solidFill>
                <a:schemeClr val="tx1"/>
              </a:solidFill>
              <a:prstDash val="solid"/>
              <a:miter lim="800000"/>
            </a:ln>
            <a:effectLst/>
          </p:spPr>
        </p:cxnSp>
      </p:grpSp>
      <p:sp>
        <p:nvSpPr>
          <p:cNvPr id="120" name="Rounded Rectangle 161">
            <a:extLst>
              <a:ext uri="{FF2B5EF4-FFF2-40B4-BE49-F238E27FC236}">
                <a16:creationId xmlns:a16="http://schemas.microsoft.com/office/drawing/2014/main" id="{2A64C27D-BE63-43E0-902C-48F04CB24D41}"/>
              </a:ext>
            </a:extLst>
          </p:cNvPr>
          <p:cNvSpPr/>
          <p:nvPr/>
        </p:nvSpPr>
        <p:spPr>
          <a:xfrm>
            <a:off x="9196999" y="3708751"/>
            <a:ext cx="1467943" cy="567001"/>
          </a:xfrm>
          <a:prstGeom prst="roundRect">
            <a:avLst>
              <a:gd name="adj"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err="1">
                <a:ln>
                  <a:noFill/>
                </a:ln>
                <a:gradFill>
                  <a:gsLst>
                    <a:gs pos="0">
                      <a:schemeClr val="accent2">
                        <a:lumMod val="50000"/>
                      </a:schemeClr>
                    </a:gs>
                    <a:gs pos="100000">
                      <a:schemeClr val="accent2">
                        <a:lumMod val="50000"/>
                      </a:schemeClr>
                    </a:gs>
                  </a:gsLst>
                  <a:lin ang="5400000" scaled="1"/>
                </a:gradFill>
                <a:effectLst/>
                <a:uLnTx/>
                <a:uFillTx/>
                <a:latin typeface="Segoe UI Semibold" panose="020B0702040204020203" pitchFamily="34" charset="0"/>
                <a:ea typeface="+mn-ea"/>
                <a:cs typeface="Segoe UI Semibold" panose="020B0702040204020203" pitchFamily="34" charset="0"/>
              </a:rPr>
              <a:t>Instr</a:t>
            </a:r>
            <a:r>
              <a:rPr kumimoji="0" lang="en-US" sz="1568" b="0" i="0" u="none" strike="noStrike" kern="1200" cap="none" spc="0" normalizeH="0" baseline="0" noProof="0">
                <a:ln>
                  <a:noFill/>
                </a:ln>
                <a:gradFill>
                  <a:gsLst>
                    <a:gs pos="0">
                      <a:schemeClr val="accent2">
                        <a:lumMod val="50000"/>
                      </a:schemeClr>
                    </a:gs>
                    <a:gs pos="100000">
                      <a:schemeClr val="accent2">
                        <a:lumMod val="50000"/>
                      </a:schemeClr>
                    </a:gs>
                  </a:gsLst>
                  <a:lin ang="5400000" scaled="1"/>
                </a:gradFill>
                <a:effectLst/>
                <a:uLnTx/>
                <a:uFillTx/>
                <a:latin typeface="Segoe UI Semibold" panose="020B0702040204020203" pitchFamily="34" charset="0"/>
                <a:ea typeface="+mn-ea"/>
                <a:cs typeface="Segoe UI Semibold" panose="020B0702040204020203" pitchFamily="34" charset="0"/>
              </a:rPr>
              <a:t> Decoder &amp; Control</a:t>
            </a:r>
          </a:p>
        </p:txBody>
      </p:sp>
      <p:sp>
        <p:nvSpPr>
          <p:cNvPr id="121" name="Rounded Rectangle 162">
            <a:extLst>
              <a:ext uri="{FF2B5EF4-FFF2-40B4-BE49-F238E27FC236}">
                <a16:creationId xmlns:a16="http://schemas.microsoft.com/office/drawing/2014/main" id="{123C0D72-B53B-4A7A-9A18-69BF9BBFA71D}"/>
              </a:ext>
            </a:extLst>
          </p:cNvPr>
          <p:cNvSpPr/>
          <p:nvPr/>
        </p:nvSpPr>
        <p:spPr>
          <a:xfrm>
            <a:off x="9196999" y="4397892"/>
            <a:ext cx="1467943" cy="606851"/>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Neural FU</a:t>
            </a:r>
          </a:p>
        </p:txBody>
      </p:sp>
      <p:cxnSp>
        <p:nvCxnSpPr>
          <p:cNvPr id="122" name="Straight Connector 121">
            <a:extLst>
              <a:ext uri="{FF2B5EF4-FFF2-40B4-BE49-F238E27FC236}">
                <a16:creationId xmlns:a16="http://schemas.microsoft.com/office/drawing/2014/main" id="{89548164-6C6C-474A-8E4F-5FFDC6C94717}"/>
              </a:ext>
            </a:extLst>
          </p:cNvPr>
          <p:cNvCxnSpPr/>
          <p:nvPr/>
        </p:nvCxnSpPr>
        <p:spPr>
          <a:xfrm flipV="1">
            <a:off x="8952074" y="4015674"/>
            <a:ext cx="244924" cy="378719"/>
          </a:xfrm>
          <a:prstGeom prst="line">
            <a:avLst/>
          </a:prstGeom>
          <a:noFill/>
          <a:ln w="19050" cap="flat" cmpd="sng" algn="ctr">
            <a:solidFill>
              <a:sysClr val="window" lastClr="FFFFFF">
                <a:lumMod val="50000"/>
              </a:sysClr>
            </a:solidFill>
            <a:prstDash val="solid"/>
            <a:miter lim="800000"/>
          </a:ln>
          <a:effectLst/>
        </p:spPr>
      </p:cxnSp>
      <p:cxnSp>
        <p:nvCxnSpPr>
          <p:cNvPr id="123" name="Straight Connector 122">
            <a:extLst>
              <a:ext uri="{FF2B5EF4-FFF2-40B4-BE49-F238E27FC236}">
                <a16:creationId xmlns:a16="http://schemas.microsoft.com/office/drawing/2014/main" id="{516C390F-2D8E-4300-84F7-E91017357877}"/>
              </a:ext>
            </a:extLst>
          </p:cNvPr>
          <p:cNvCxnSpPr>
            <a:endCxn id="121" idx="1"/>
          </p:cNvCxnSpPr>
          <p:nvPr/>
        </p:nvCxnSpPr>
        <p:spPr>
          <a:xfrm>
            <a:off x="8952076" y="4394395"/>
            <a:ext cx="244924" cy="306923"/>
          </a:xfrm>
          <a:prstGeom prst="line">
            <a:avLst/>
          </a:prstGeom>
          <a:noFill/>
          <a:ln w="19050" cap="flat" cmpd="sng" algn="ctr">
            <a:solidFill>
              <a:sysClr val="window" lastClr="FFFFFF">
                <a:lumMod val="50000"/>
              </a:sysClr>
            </a:solidFill>
            <a:prstDash val="solid"/>
            <a:miter lim="800000"/>
          </a:ln>
          <a:effectLst/>
        </p:spPr>
      </p:cxnSp>
      <p:cxnSp>
        <p:nvCxnSpPr>
          <p:cNvPr id="124" name="Straight Connector 123">
            <a:extLst>
              <a:ext uri="{FF2B5EF4-FFF2-40B4-BE49-F238E27FC236}">
                <a16:creationId xmlns:a16="http://schemas.microsoft.com/office/drawing/2014/main" id="{7849E088-E85B-4371-9A33-A259B66937B1}"/>
              </a:ext>
            </a:extLst>
          </p:cNvPr>
          <p:cNvCxnSpPr>
            <a:stCxn id="120" idx="3"/>
          </p:cNvCxnSpPr>
          <p:nvPr/>
        </p:nvCxnSpPr>
        <p:spPr>
          <a:xfrm>
            <a:off x="10664942" y="3992252"/>
            <a:ext cx="367264" cy="380135"/>
          </a:xfrm>
          <a:prstGeom prst="line">
            <a:avLst/>
          </a:prstGeom>
          <a:noFill/>
          <a:ln w="19050" cap="flat" cmpd="sng" algn="ctr">
            <a:solidFill>
              <a:sysClr val="window" lastClr="FFFFFF">
                <a:lumMod val="50000"/>
              </a:sysClr>
            </a:solidFill>
            <a:prstDash val="solid"/>
            <a:miter lim="800000"/>
          </a:ln>
          <a:effectLst/>
        </p:spPr>
      </p:cxnSp>
      <p:cxnSp>
        <p:nvCxnSpPr>
          <p:cNvPr id="125" name="Straight Connector 124">
            <a:extLst>
              <a:ext uri="{FF2B5EF4-FFF2-40B4-BE49-F238E27FC236}">
                <a16:creationId xmlns:a16="http://schemas.microsoft.com/office/drawing/2014/main" id="{7E26674D-B7B2-4A69-93B1-0B451B9EE366}"/>
              </a:ext>
            </a:extLst>
          </p:cNvPr>
          <p:cNvCxnSpPr>
            <a:stCxn id="121" idx="3"/>
          </p:cNvCxnSpPr>
          <p:nvPr/>
        </p:nvCxnSpPr>
        <p:spPr>
          <a:xfrm flipV="1">
            <a:off x="10664942" y="4365638"/>
            <a:ext cx="367267" cy="335679"/>
          </a:xfrm>
          <a:prstGeom prst="line">
            <a:avLst/>
          </a:prstGeom>
          <a:noFill/>
          <a:ln w="19050" cap="flat" cmpd="sng" algn="ctr">
            <a:solidFill>
              <a:sysClr val="window" lastClr="FFFFFF">
                <a:lumMod val="50000"/>
              </a:sysClr>
            </a:solidFill>
            <a:prstDash val="solid"/>
            <a:miter lim="800000"/>
          </a:ln>
          <a:effectLst/>
        </p:spPr>
      </p:cxnSp>
      <p:sp>
        <p:nvSpPr>
          <p:cNvPr id="22" name="Rectangle 21">
            <a:extLst>
              <a:ext uri="{FF2B5EF4-FFF2-40B4-BE49-F238E27FC236}">
                <a16:creationId xmlns:a16="http://schemas.microsoft.com/office/drawing/2014/main" id="{5359ECA4-BDF2-4A3C-B157-2BCBE684D895}"/>
              </a:ext>
            </a:extLst>
          </p:cNvPr>
          <p:cNvSpPr/>
          <p:nvPr/>
        </p:nvSpPr>
        <p:spPr>
          <a:xfrm>
            <a:off x="6088774" y="3720987"/>
            <a:ext cx="1777985" cy="30172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black"/>
                </a:solidFill>
                <a:effectLst/>
                <a:uLnTx/>
                <a:uFillTx/>
                <a:latin typeface="Calibri" panose="020F0502020204030204"/>
                <a:ea typeface="+mn-ea"/>
                <a:cs typeface="+mn-cs"/>
              </a:rPr>
              <a:t>Network switches</a:t>
            </a:r>
          </a:p>
        </p:txBody>
      </p:sp>
      <p:sp>
        <p:nvSpPr>
          <p:cNvPr id="127" name="Rectangle 126">
            <a:extLst>
              <a:ext uri="{FF2B5EF4-FFF2-40B4-BE49-F238E27FC236}">
                <a16:creationId xmlns:a16="http://schemas.microsoft.com/office/drawing/2014/main" id="{748170A1-2A43-423A-AC61-70414D77EFB2}"/>
              </a:ext>
            </a:extLst>
          </p:cNvPr>
          <p:cNvSpPr/>
          <p:nvPr/>
        </p:nvSpPr>
        <p:spPr>
          <a:xfrm>
            <a:off x="5272597" y="4525790"/>
            <a:ext cx="675176" cy="30172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black"/>
                </a:solidFill>
                <a:effectLst/>
                <a:uLnTx/>
                <a:uFillTx/>
                <a:latin typeface="Calibri" panose="020F0502020204030204"/>
                <a:ea typeface="+mn-ea"/>
                <a:cs typeface="+mn-cs"/>
              </a:rPr>
              <a:t>FPGAs</a:t>
            </a:r>
          </a:p>
        </p:txBody>
      </p:sp>
    </p:spTree>
    <p:extLst>
      <p:ext uri="{BB962C8B-B14F-4D97-AF65-F5344CB8AC3E}">
        <p14:creationId xmlns:p14="http://schemas.microsoft.com/office/powerpoint/2010/main" val="40156619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D9B0-6EE8-430E-8283-02EABDE0604F}"/>
              </a:ext>
            </a:extLst>
          </p:cNvPr>
          <p:cNvSpPr>
            <a:spLocks noGrp="1"/>
          </p:cNvSpPr>
          <p:nvPr>
            <p:ph type="title"/>
          </p:nvPr>
        </p:nvSpPr>
        <p:spPr/>
        <p:txBody>
          <a:bodyPr/>
          <a:lstStyle/>
          <a:p>
            <a:r>
              <a:rPr lang="en-US"/>
              <a:t>Project Brainwave</a:t>
            </a:r>
          </a:p>
        </p:txBody>
      </p:sp>
      <p:sp>
        <p:nvSpPr>
          <p:cNvPr id="3" name="Text Placeholder 2">
            <a:extLst>
              <a:ext uri="{FF2B5EF4-FFF2-40B4-BE49-F238E27FC236}">
                <a16:creationId xmlns:a16="http://schemas.microsoft.com/office/drawing/2014/main" id="{068DB23A-F2EE-441C-9BFF-2E1C0915FD13}"/>
              </a:ext>
            </a:extLst>
          </p:cNvPr>
          <p:cNvSpPr>
            <a:spLocks noGrp="1"/>
          </p:cNvSpPr>
          <p:nvPr>
            <p:ph type="body" sz="quarter" idx="12"/>
          </p:nvPr>
        </p:nvSpPr>
        <p:spPr/>
        <p:txBody>
          <a:bodyPr/>
          <a:lstStyle/>
          <a:p>
            <a:r>
              <a:rPr lang="en-US"/>
              <a:t>Advantages</a:t>
            </a:r>
          </a:p>
        </p:txBody>
      </p:sp>
      <p:pic>
        <p:nvPicPr>
          <p:cNvPr id="5" name="Picture 4">
            <a:extLst>
              <a:ext uri="{FF2B5EF4-FFF2-40B4-BE49-F238E27FC236}">
                <a16:creationId xmlns:a16="http://schemas.microsoft.com/office/drawing/2014/main" id="{406203E2-FD7A-4F43-899E-7F919F76B63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98900" y="1976069"/>
            <a:ext cx="4708057" cy="4240472"/>
          </a:xfrm>
          <a:prstGeom prst="rect">
            <a:avLst/>
          </a:prstGeom>
        </p:spPr>
      </p:pic>
      <p:sp>
        <p:nvSpPr>
          <p:cNvPr id="7" name="Text Placeholder 2">
            <a:extLst>
              <a:ext uri="{FF2B5EF4-FFF2-40B4-BE49-F238E27FC236}">
                <a16:creationId xmlns:a16="http://schemas.microsoft.com/office/drawing/2014/main" id="{95BFBE6F-4586-4903-8E06-1E858AD79428}"/>
              </a:ext>
            </a:extLst>
          </p:cNvPr>
          <p:cNvSpPr txBox="1">
            <a:spLocks/>
          </p:cNvSpPr>
          <p:nvPr/>
        </p:nvSpPr>
        <p:spPr>
          <a:xfrm>
            <a:off x="6585378" y="4927416"/>
            <a:ext cx="5483225" cy="119417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solidFill>
                  <a:schemeClr val="tx1"/>
                </a:solidFill>
                <a:latin typeface="Segoe UI Semibold" panose="020B0702040204020203" pitchFamily="34" charset="0"/>
                <a:cs typeface="Segoe UI Semibold" panose="020B0702040204020203" pitchFamily="34" charset="0"/>
              </a:rPr>
              <a:t>Brainwave delivers the ideal combination:</a:t>
            </a:r>
          </a:p>
          <a:p>
            <a:pPr marL="0" indent="0">
              <a:buNone/>
            </a:pPr>
            <a:r>
              <a:rPr lang="en-US" sz="1600">
                <a:solidFill>
                  <a:schemeClr val="tx1"/>
                </a:solidFill>
                <a:latin typeface="Segoe UI" panose="020B0502040204020203" pitchFamily="34" charset="0"/>
                <a:cs typeface="Segoe UI" panose="020B0502040204020203" pitchFamily="34" charset="0"/>
              </a:rPr>
              <a:t>High hardware utilization</a:t>
            </a:r>
          </a:p>
          <a:p>
            <a:pPr marL="0" indent="0">
              <a:buNone/>
            </a:pPr>
            <a:r>
              <a:rPr lang="en-US" sz="1600">
                <a:solidFill>
                  <a:schemeClr val="tx1"/>
                </a:solidFill>
                <a:latin typeface="Segoe UI" panose="020B0502040204020203" pitchFamily="34" charset="0"/>
                <a:cs typeface="Segoe UI" panose="020B0502040204020203" pitchFamily="34" charset="0"/>
              </a:rPr>
              <a:t>Low latency</a:t>
            </a:r>
          </a:p>
          <a:p>
            <a:pPr marL="0" indent="0">
              <a:buNone/>
            </a:pPr>
            <a:r>
              <a:rPr lang="en-US" sz="1600">
                <a:solidFill>
                  <a:schemeClr val="tx1"/>
                </a:solidFill>
                <a:latin typeface="Segoe UI" panose="020B0502040204020203" pitchFamily="34" charset="0"/>
                <a:cs typeface="Segoe UI" panose="020B0502040204020203" pitchFamily="34" charset="0"/>
              </a:rPr>
              <a:t>Low batch sizes</a:t>
            </a:r>
          </a:p>
        </p:txBody>
      </p:sp>
      <p:sp>
        <p:nvSpPr>
          <p:cNvPr id="8" name="Rectangle 7">
            <a:extLst>
              <a:ext uri="{FF2B5EF4-FFF2-40B4-BE49-F238E27FC236}">
                <a16:creationId xmlns:a16="http://schemas.microsoft.com/office/drawing/2014/main" id="{0613ECC9-8ED2-4680-9844-483AF378A8DE}"/>
              </a:ext>
            </a:extLst>
          </p:cNvPr>
          <p:cNvSpPr/>
          <p:nvPr/>
        </p:nvSpPr>
        <p:spPr>
          <a:xfrm>
            <a:off x="8522575" y="4461432"/>
            <a:ext cx="894797" cy="276999"/>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Segoe UI Semibold" panose="020B0702040204020203" pitchFamily="34" charset="0"/>
              </a:rPr>
              <a:t>Batch Size</a:t>
            </a:r>
          </a:p>
        </p:txBody>
      </p:sp>
      <p:cxnSp>
        <p:nvCxnSpPr>
          <p:cNvPr id="9" name="Straight Arrow Connector 8">
            <a:extLst>
              <a:ext uri="{FF2B5EF4-FFF2-40B4-BE49-F238E27FC236}">
                <a16:creationId xmlns:a16="http://schemas.microsoft.com/office/drawing/2014/main" id="{026B3ED1-FA23-4AEF-8B16-C86410D468DD}"/>
              </a:ext>
            </a:extLst>
          </p:cNvPr>
          <p:cNvCxnSpPr>
            <a:cxnSpLocks/>
          </p:cNvCxnSpPr>
          <p:nvPr/>
        </p:nvCxnSpPr>
        <p:spPr>
          <a:xfrm flipV="1">
            <a:off x="6617332" y="883363"/>
            <a:ext cx="0" cy="3446509"/>
          </a:xfrm>
          <a:prstGeom prst="straightConnector1">
            <a:avLst/>
          </a:prstGeom>
          <a:noFill/>
          <a:ln w="19050" cap="flat" cmpd="sng" algn="ctr">
            <a:solidFill>
              <a:sysClr val="windowText" lastClr="000000"/>
            </a:solidFill>
            <a:prstDash val="solid"/>
            <a:headEnd type="none"/>
            <a:tailEnd type="triangle"/>
          </a:ln>
          <a:effectLst/>
        </p:spPr>
      </p:cxnSp>
      <p:cxnSp>
        <p:nvCxnSpPr>
          <p:cNvPr id="10" name="Straight Arrow Connector 9">
            <a:extLst>
              <a:ext uri="{FF2B5EF4-FFF2-40B4-BE49-F238E27FC236}">
                <a16:creationId xmlns:a16="http://schemas.microsoft.com/office/drawing/2014/main" id="{F736841E-089A-4BE7-BFD1-ED57D4A7E5CF}"/>
              </a:ext>
            </a:extLst>
          </p:cNvPr>
          <p:cNvCxnSpPr>
            <a:cxnSpLocks/>
          </p:cNvCxnSpPr>
          <p:nvPr/>
        </p:nvCxnSpPr>
        <p:spPr>
          <a:xfrm>
            <a:off x="6617332" y="4325847"/>
            <a:ext cx="4465643" cy="0"/>
          </a:xfrm>
          <a:prstGeom prst="straightConnector1">
            <a:avLst/>
          </a:prstGeom>
          <a:noFill/>
          <a:ln w="19050" cap="flat" cmpd="sng" algn="ctr">
            <a:solidFill>
              <a:sysClr val="windowText" lastClr="000000"/>
            </a:solidFill>
            <a:prstDash val="solid"/>
            <a:headEnd type="none" w="med" len="med"/>
            <a:tailEnd type="none" w="med" len="med"/>
          </a:ln>
          <a:effectLst/>
        </p:spPr>
      </p:cxnSp>
      <p:sp>
        <p:nvSpPr>
          <p:cNvPr id="11" name="Rectangle 10">
            <a:extLst>
              <a:ext uri="{FF2B5EF4-FFF2-40B4-BE49-F238E27FC236}">
                <a16:creationId xmlns:a16="http://schemas.microsoft.com/office/drawing/2014/main" id="{F2BBE3C3-A14B-4914-B6DA-C7D75A06C479}"/>
              </a:ext>
            </a:extLst>
          </p:cNvPr>
          <p:cNvSpPr/>
          <p:nvPr/>
        </p:nvSpPr>
        <p:spPr>
          <a:xfrm rot="16200000">
            <a:off x="5805199" y="2470213"/>
            <a:ext cx="1223347" cy="293354"/>
          </a:xfrm>
          <a:prstGeom prst="rect">
            <a:avLst/>
          </a:prstGeom>
          <a:noFill/>
        </p:spPr>
        <p:txBody>
          <a:bodyPr wrap="square"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Performance</a:t>
            </a:r>
          </a:p>
        </p:txBody>
      </p:sp>
      <p:cxnSp>
        <p:nvCxnSpPr>
          <p:cNvPr id="12" name="Straight Connector 11">
            <a:extLst>
              <a:ext uri="{FF2B5EF4-FFF2-40B4-BE49-F238E27FC236}">
                <a16:creationId xmlns:a16="http://schemas.microsoft.com/office/drawing/2014/main" id="{E406EC38-3869-4557-A345-BFDCFEC5E368}"/>
              </a:ext>
            </a:extLst>
          </p:cNvPr>
          <p:cNvCxnSpPr/>
          <p:nvPr/>
        </p:nvCxnSpPr>
        <p:spPr>
          <a:xfrm>
            <a:off x="7343152"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BB1B5B-4506-41B7-A4F3-B4829DE91A82}"/>
              </a:ext>
            </a:extLst>
          </p:cNvPr>
          <p:cNvCxnSpPr/>
          <p:nvPr/>
        </p:nvCxnSpPr>
        <p:spPr>
          <a:xfrm>
            <a:off x="8091116"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9956AD5-4ACA-47C0-A31E-FA4374A01825}"/>
              </a:ext>
            </a:extLst>
          </p:cNvPr>
          <p:cNvCxnSpPr/>
          <p:nvPr/>
        </p:nvCxnSpPr>
        <p:spPr>
          <a:xfrm>
            <a:off x="8839081"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3893F-7B3D-4061-9D7C-D8E970C0EAB0}"/>
              </a:ext>
            </a:extLst>
          </p:cNvPr>
          <p:cNvCxnSpPr/>
          <p:nvPr/>
        </p:nvCxnSpPr>
        <p:spPr>
          <a:xfrm>
            <a:off x="9587045"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901861-28D5-4572-88AF-169218C20A84}"/>
              </a:ext>
            </a:extLst>
          </p:cNvPr>
          <p:cNvCxnSpPr/>
          <p:nvPr/>
        </p:nvCxnSpPr>
        <p:spPr>
          <a:xfrm>
            <a:off x="10335010"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8F49803-B246-4729-83A2-EEBE67B393FD}"/>
              </a:ext>
            </a:extLst>
          </p:cNvPr>
          <p:cNvCxnSpPr/>
          <p:nvPr/>
        </p:nvCxnSpPr>
        <p:spPr>
          <a:xfrm>
            <a:off x="11082975" y="4218373"/>
            <a:ext cx="0" cy="214948"/>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D483513-00FB-4B87-8E75-EAB877BEE74F}"/>
              </a:ext>
            </a:extLst>
          </p:cNvPr>
          <p:cNvGrpSpPr/>
          <p:nvPr/>
        </p:nvGrpSpPr>
        <p:grpSpPr>
          <a:xfrm>
            <a:off x="6514241" y="844245"/>
            <a:ext cx="206181" cy="206181"/>
            <a:chOff x="8477581" y="1102936"/>
            <a:chExt cx="668023" cy="668023"/>
          </a:xfrm>
        </p:grpSpPr>
        <p:sp>
          <p:nvSpPr>
            <p:cNvPr id="19" name="Oval 18">
              <a:extLst>
                <a:ext uri="{FF2B5EF4-FFF2-40B4-BE49-F238E27FC236}">
                  <a16:creationId xmlns:a16="http://schemas.microsoft.com/office/drawing/2014/main" id="{A80697F1-520B-4BBA-9DCB-E51A77D2DD1C}"/>
                </a:ext>
              </a:extLst>
            </p:cNvPr>
            <p:cNvSpPr/>
            <p:nvPr/>
          </p:nvSpPr>
          <p:spPr bwMode="auto">
            <a:xfrm>
              <a:off x="8477581" y="1102936"/>
              <a:ext cx="668023" cy="668023"/>
            </a:xfrm>
            <a:prstGeom prst="ellipse">
              <a:avLst/>
            </a:prstGeom>
            <a:solidFill>
              <a:schemeClr val="tx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 name="plus" title="Icon of a plus sign">
              <a:extLst>
                <a:ext uri="{FF2B5EF4-FFF2-40B4-BE49-F238E27FC236}">
                  <a16:creationId xmlns:a16="http://schemas.microsoft.com/office/drawing/2014/main" id="{4784C82F-DD8D-43CD-9CD7-92B133798209}"/>
                </a:ext>
              </a:extLst>
            </p:cNvPr>
            <p:cNvSpPr>
              <a:spLocks noChangeAspect="1" noEditPoints="1"/>
            </p:cNvSpPr>
            <p:nvPr/>
          </p:nvSpPr>
          <p:spPr bwMode="auto">
            <a:xfrm>
              <a:off x="8628712" y="1254067"/>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58CF0C19-BEA7-4348-872D-39DAB8AB356F}"/>
              </a:ext>
            </a:extLst>
          </p:cNvPr>
          <p:cNvGrpSpPr/>
          <p:nvPr/>
        </p:nvGrpSpPr>
        <p:grpSpPr>
          <a:xfrm>
            <a:off x="6696871" y="1574385"/>
            <a:ext cx="569585" cy="81825"/>
            <a:chOff x="6879210" y="623381"/>
            <a:chExt cx="537830" cy="77263"/>
          </a:xfrm>
        </p:grpSpPr>
        <p:cxnSp>
          <p:nvCxnSpPr>
            <p:cNvPr id="22" name="Straight Connector 21">
              <a:extLst>
                <a:ext uri="{FF2B5EF4-FFF2-40B4-BE49-F238E27FC236}">
                  <a16:creationId xmlns:a16="http://schemas.microsoft.com/office/drawing/2014/main" id="{E0AAE01F-36AA-4200-9CCE-1D1512FD131B}"/>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0D7A6104-D55D-44B8-9507-C59B8FFD584B}"/>
                </a:ext>
              </a:extLst>
            </p:cNvPr>
            <p:cNvGrpSpPr/>
            <p:nvPr/>
          </p:nvGrpSpPr>
          <p:grpSpPr>
            <a:xfrm>
              <a:off x="6879210" y="623381"/>
              <a:ext cx="534463" cy="77263"/>
              <a:chOff x="6877597" y="3128778"/>
              <a:chExt cx="534463" cy="77263"/>
            </a:xfrm>
            <a:solidFill>
              <a:schemeClr val="tx1"/>
            </a:solidFill>
          </p:grpSpPr>
          <p:sp>
            <p:nvSpPr>
              <p:cNvPr id="24" name="Oval 23">
                <a:extLst>
                  <a:ext uri="{FF2B5EF4-FFF2-40B4-BE49-F238E27FC236}">
                    <a16:creationId xmlns:a16="http://schemas.microsoft.com/office/drawing/2014/main" id="{5E02F0E4-3CB6-42D9-86C0-61B1367DCF43}"/>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5" name="Oval 24">
                <a:extLst>
                  <a:ext uri="{FF2B5EF4-FFF2-40B4-BE49-F238E27FC236}">
                    <a16:creationId xmlns:a16="http://schemas.microsoft.com/office/drawing/2014/main" id="{EFB2E6C6-145E-40C1-BCC9-8089E4F4DCD4}"/>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 name="Oval 25">
                <a:extLst>
                  <a:ext uri="{FF2B5EF4-FFF2-40B4-BE49-F238E27FC236}">
                    <a16:creationId xmlns:a16="http://schemas.microsoft.com/office/drawing/2014/main" id="{017C7394-487A-4E1A-AF8E-B746DCB16D32}"/>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 name="Oval 26">
                <a:extLst>
                  <a:ext uri="{FF2B5EF4-FFF2-40B4-BE49-F238E27FC236}">
                    <a16:creationId xmlns:a16="http://schemas.microsoft.com/office/drawing/2014/main" id="{FDFD5AA7-A35C-4E16-B4C7-174E6294328F}"/>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28" name="Group 27">
            <a:extLst>
              <a:ext uri="{FF2B5EF4-FFF2-40B4-BE49-F238E27FC236}">
                <a16:creationId xmlns:a16="http://schemas.microsoft.com/office/drawing/2014/main" id="{6C376825-24AA-4D0C-8F82-5B203E0D0329}"/>
              </a:ext>
            </a:extLst>
          </p:cNvPr>
          <p:cNvGrpSpPr/>
          <p:nvPr/>
        </p:nvGrpSpPr>
        <p:grpSpPr>
          <a:xfrm>
            <a:off x="7443720" y="1875883"/>
            <a:ext cx="569585" cy="81825"/>
            <a:chOff x="6879210" y="623381"/>
            <a:chExt cx="537830" cy="77263"/>
          </a:xfrm>
        </p:grpSpPr>
        <p:cxnSp>
          <p:nvCxnSpPr>
            <p:cNvPr id="29" name="Straight Connector 28">
              <a:extLst>
                <a:ext uri="{FF2B5EF4-FFF2-40B4-BE49-F238E27FC236}">
                  <a16:creationId xmlns:a16="http://schemas.microsoft.com/office/drawing/2014/main" id="{C0CB817E-EDD9-4727-B2CF-62F77FFC38A2}"/>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2304A974-8132-4CB7-BC6B-D45D3156A82E}"/>
                </a:ext>
              </a:extLst>
            </p:cNvPr>
            <p:cNvGrpSpPr/>
            <p:nvPr/>
          </p:nvGrpSpPr>
          <p:grpSpPr>
            <a:xfrm>
              <a:off x="6879210" y="623381"/>
              <a:ext cx="534463" cy="77263"/>
              <a:chOff x="6877597" y="3128778"/>
              <a:chExt cx="534463" cy="77263"/>
            </a:xfrm>
            <a:solidFill>
              <a:schemeClr val="tx1"/>
            </a:solidFill>
          </p:grpSpPr>
          <p:sp>
            <p:nvSpPr>
              <p:cNvPr id="31" name="Oval 30">
                <a:extLst>
                  <a:ext uri="{FF2B5EF4-FFF2-40B4-BE49-F238E27FC236}">
                    <a16:creationId xmlns:a16="http://schemas.microsoft.com/office/drawing/2014/main" id="{90DF27F6-2470-4389-9823-DE2CF511C32B}"/>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Oval 31">
                <a:extLst>
                  <a:ext uri="{FF2B5EF4-FFF2-40B4-BE49-F238E27FC236}">
                    <a16:creationId xmlns:a16="http://schemas.microsoft.com/office/drawing/2014/main" id="{CF7F5589-B514-41FD-9A91-A540347A8B52}"/>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 name="Oval 32">
                <a:extLst>
                  <a:ext uri="{FF2B5EF4-FFF2-40B4-BE49-F238E27FC236}">
                    <a16:creationId xmlns:a16="http://schemas.microsoft.com/office/drawing/2014/main" id="{658D5256-80AB-493E-ABEB-DC55A2DA8C7F}"/>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 name="Oval 33">
                <a:extLst>
                  <a:ext uri="{FF2B5EF4-FFF2-40B4-BE49-F238E27FC236}">
                    <a16:creationId xmlns:a16="http://schemas.microsoft.com/office/drawing/2014/main" id="{6D469B2C-0683-4628-9980-15C57358E696}"/>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35" name="Group 34">
            <a:extLst>
              <a:ext uri="{FF2B5EF4-FFF2-40B4-BE49-F238E27FC236}">
                <a16:creationId xmlns:a16="http://schemas.microsoft.com/office/drawing/2014/main" id="{DFF21011-8B25-48D0-9B58-645416FE5599}"/>
              </a:ext>
            </a:extLst>
          </p:cNvPr>
          <p:cNvGrpSpPr/>
          <p:nvPr/>
        </p:nvGrpSpPr>
        <p:grpSpPr>
          <a:xfrm>
            <a:off x="8190568" y="2270496"/>
            <a:ext cx="569585" cy="81825"/>
            <a:chOff x="6879210" y="623381"/>
            <a:chExt cx="537830" cy="77263"/>
          </a:xfrm>
        </p:grpSpPr>
        <p:cxnSp>
          <p:nvCxnSpPr>
            <p:cNvPr id="36" name="Straight Connector 35">
              <a:extLst>
                <a:ext uri="{FF2B5EF4-FFF2-40B4-BE49-F238E27FC236}">
                  <a16:creationId xmlns:a16="http://schemas.microsoft.com/office/drawing/2014/main" id="{DCE15BC3-74F5-4590-B178-5005E6E91297}"/>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C6331D2-7F1B-482C-AE26-EA8763D94514}"/>
                </a:ext>
              </a:extLst>
            </p:cNvPr>
            <p:cNvGrpSpPr/>
            <p:nvPr/>
          </p:nvGrpSpPr>
          <p:grpSpPr>
            <a:xfrm>
              <a:off x="6879210" y="623381"/>
              <a:ext cx="534463" cy="77263"/>
              <a:chOff x="6877597" y="3128778"/>
              <a:chExt cx="534463" cy="77263"/>
            </a:xfrm>
            <a:solidFill>
              <a:schemeClr val="tx1"/>
            </a:solidFill>
          </p:grpSpPr>
          <p:sp>
            <p:nvSpPr>
              <p:cNvPr id="38" name="Oval 37">
                <a:extLst>
                  <a:ext uri="{FF2B5EF4-FFF2-40B4-BE49-F238E27FC236}">
                    <a16:creationId xmlns:a16="http://schemas.microsoft.com/office/drawing/2014/main" id="{0589AF41-9478-48FC-939A-FA498AB9F593}"/>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Oval 38">
                <a:extLst>
                  <a:ext uri="{FF2B5EF4-FFF2-40B4-BE49-F238E27FC236}">
                    <a16:creationId xmlns:a16="http://schemas.microsoft.com/office/drawing/2014/main" id="{BE466F64-C42F-4BD1-B6A6-9E1C973A724B}"/>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0" name="Oval 39">
                <a:extLst>
                  <a:ext uri="{FF2B5EF4-FFF2-40B4-BE49-F238E27FC236}">
                    <a16:creationId xmlns:a16="http://schemas.microsoft.com/office/drawing/2014/main" id="{2B66DADB-93E1-4E7C-951E-ED1EC0BAB056}"/>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 name="Oval 40">
                <a:extLst>
                  <a:ext uri="{FF2B5EF4-FFF2-40B4-BE49-F238E27FC236}">
                    <a16:creationId xmlns:a16="http://schemas.microsoft.com/office/drawing/2014/main" id="{19D55432-7AFB-4490-90D7-78EC3BBC3DB3}"/>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42" name="Group 41">
            <a:extLst>
              <a:ext uri="{FF2B5EF4-FFF2-40B4-BE49-F238E27FC236}">
                <a16:creationId xmlns:a16="http://schemas.microsoft.com/office/drawing/2014/main" id="{31EDB66F-C1A7-448A-BD58-69517959C426}"/>
              </a:ext>
            </a:extLst>
          </p:cNvPr>
          <p:cNvGrpSpPr/>
          <p:nvPr/>
        </p:nvGrpSpPr>
        <p:grpSpPr>
          <a:xfrm>
            <a:off x="8937416" y="2749117"/>
            <a:ext cx="569585" cy="81825"/>
            <a:chOff x="6879210" y="623381"/>
            <a:chExt cx="537830" cy="77263"/>
          </a:xfrm>
        </p:grpSpPr>
        <p:cxnSp>
          <p:nvCxnSpPr>
            <p:cNvPr id="43" name="Straight Connector 42">
              <a:extLst>
                <a:ext uri="{FF2B5EF4-FFF2-40B4-BE49-F238E27FC236}">
                  <a16:creationId xmlns:a16="http://schemas.microsoft.com/office/drawing/2014/main" id="{D84C5521-6890-45A3-B94C-8D5966089CD4}"/>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FD23C2A-1545-4D0F-8F58-E7AB07A1E53C}"/>
                </a:ext>
              </a:extLst>
            </p:cNvPr>
            <p:cNvGrpSpPr/>
            <p:nvPr/>
          </p:nvGrpSpPr>
          <p:grpSpPr>
            <a:xfrm>
              <a:off x="6879210" y="623381"/>
              <a:ext cx="534463" cy="77263"/>
              <a:chOff x="6877597" y="3128778"/>
              <a:chExt cx="534463" cy="77263"/>
            </a:xfrm>
            <a:solidFill>
              <a:schemeClr val="tx1"/>
            </a:solidFill>
          </p:grpSpPr>
          <p:sp>
            <p:nvSpPr>
              <p:cNvPr id="45" name="Oval 44">
                <a:extLst>
                  <a:ext uri="{FF2B5EF4-FFF2-40B4-BE49-F238E27FC236}">
                    <a16:creationId xmlns:a16="http://schemas.microsoft.com/office/drawing/2014/main" id="{58F1B047-D39A-42BF-BAE4-65E0B23548F3}"/>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6" name="Oval 45">
                <a:extLst>
                  <a:ext uri="{FF2B5EF4-FFF2-40B4-BE49-F238E27FC236}">
                    <a16:creationId xmlns:a16="http://schemas.microsoft.com/office/drawing/2014/main" id="{00938B7B-0639-4EFF-A361-C4ED958DBF6B}"/>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 name="Oval 46">
                <a:extLst>
                  <a:ext uri="{FF2B5EF4-FFF2-40B4-BE49-F238E27FC236}">
                    <a16:creationId xmlns:a16="http://schemas.microsoft.com/office/drawing/2014/main" id="{4E9272A7-DF1C-4B5C-8EBA-187493138AE5}"/>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 name="Oval 47">
                <a:extLst>
                  <a:ext uri="{FF2B5EF4-FFF2-40B4-BE49-F238E27FC236}">
                    <a16:creationId xmlns:a16="http://schemas.microsoft.com/office/drawing/2014/main" id="{225AC628-F37B-498A-A021-11CE23144AC9}"/>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49" name="Group 48">
            <a:extLst>
              <a:ext uri="{FF2B5EF4-FFF2-40B4-BE49-F238E27FC236}">
                <a16:creationId xmlns:a16="http://schemas.microsoft.com/office/drawing/2014/main" id="{54FCBFFB-AA78-4C98-B17C-550496014326}"/>
              </a:ext>
            </a:extLst>
          </p:cNvPr>
          <p:cNvGrpSpPr/>
          <p:nvPr/>
        </p:nvGrpSpPr>
        <p:grpSpPr>
          <a:xfrm>
            <a:off x="9680698" y="3380882"/>
            <a:ext cx="569585" cy="81825"/>
            <a:chOff x="6879210" y="623381"/>
            <a:chExt cx="537830" cy="77263"/>
          </a:xfrm>
        </p:grpSpPr>
        <p:cxnSp>
          <p:nvCxnSpPr>
            <p:cNvPr id="50" name="Straight Connector 49">
              <a:extLst>
                <a:ext uri="{FF2B5EF4-FFF2-40B4-BE49-F238E27FC236}">
                  <a16:creationId xmlns:a16="http://schemas.microsoft.com/office/drawing/2014/main" id="{3346C610-7295-4957-8F6A-941727D145A5}"/>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2FD7025-0541-4965-AA0A-39D543CF2EDD}"/>
                </a:ext>
              </a:extLst>
            </p:cNvPr>
            <p:cNvGrpSpPr/>
            <p:nvPr/>
          </p:nvGrpSpPr>
          <p:grpSpPr>
            <a:xfrm>
              <a:off x="6879210" y="623381"/>
              <a:ext cx="534463" cy="77263"/>
              <a:chOff x="6877597" y="3128778"/>
              <a:chExt cx="534463" cy="77263"/>
            </a:xfrm>
            <a:solidFill>
              <a:schemeClr val="tx1"/>
            </a:solidFill>
          </p:grpSpPr>
          <p:sp>
            <p:nvSpPr>
              <p:cNvPr id="52" name="Oval 51">
                <a:extLst>
                  <a:ext uri="{FF2B5EF4-FFF2-40B4-BE49-F238E27FC236}">
                    <a16:creationId xmlns:a16="http://schemas.microsoft.com/office/drawing/2014/main" id="{9CE9C1ED-6FAD-41D0-ACED-081DEC9C823F}"/>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3" name="Oval 52">
                <a:extLst>
                  <a:ext uri="{FF2B5EF4-FFF2-40B4-BE49-F238E27FC236}">
                    <a16:creationId xmlns:a16="http://schemas.microsoft.com/office/drawing/2014/main" id="{37EC1D3A-6EDB-4289-A949-7BE0E6439C56}"/>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 name="Oval 53">
                <a:extLst>
                  <a:ext uri="{FF2B5EF4-FFF2-40B4-BE49-F238E27FC236}">
                    <a16:creationId xmlns:a16="http://schemas.microsoft.com/office/drawing/2014/main" id="{A29DD44F-BC2D-41EB-BA38-DE76922905AB}"/>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 name="Oval 54">
                <a:extLst>
                  <a:ext uri="{FF2B5EF4-FFF2-40B4-BE49-F238E27FC236}">
                    <a16:creationId xmlns:a16="http://schemas.microsoft.com/office/drawing/2014/main" id="{DD38BD8F-8303-4A9D-9F85-2B2C4D0B00E3}"/>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56" name="Group 55">
            <a:extLst>
              <a:ext uri="{FF2B5EF4-FFF2-40B4-BE49-F238E27FC236}">
                <a16:creationId xmlns:a16="http://schemas.microsoft.com/office/drawing/2014/main" id="{898CABE3-0002-4220-9CF4-7A14F88E04B2}"/>
              </a:ext>
            </a:extLst>
          </p:cNvPr>
          <p:cNvGrpSpPr/>
          <p:nvPr/>
        </p:nvGrpSpPr>
        <p:grpSpPr>
          <a:xfrm>
            <a:off x="10426908" y="4034819"/>
            <a:ext cx="569585" cy="81825"/>
            <a:chOff x="6879210" y="623381"/>
            <a:chExt cx="537830" cy="77263"/>
          </a:xfrm>
        </p:grpSpPr>
        <p:cxnSp>
          <p:nvCxnSpPr>
            <p:cNvPr id="57" name="Straight Connector 56">
              <a:extLst>
                <a:ext uri="{FF2B5EF4-FFF2-40B4-BE49-F238E27FC236}">
                  <a16:creationId xmlns:a16="http://schemas.microsoft.com/office/drawing/2014/main" id="{C8768B3A-0F36-45FA-8885-AC0C9AB7AEA2}"/>
                </a:ext>
              </a:extLst>
            </p:cNvPr>
            <p:cNvCxnSpPr/>
            <p:nvPr/>
          </p:nvCxnSpPr>
          <p:spPr>
            <a:xfrm>
              <a:off x="6882577" y="662012"/>
              <a:ext cx="53446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7219682-E23A-4B6D-95B4-480C4F7C0A78}"/>
                </a:ext>
              </a:extLst>
            </p:cNvPr>
            <p:cNvGrpSpPr/>
            <p:nvPr/>
          </p:nvGrpSpPr>
          <p:grpSpPr>
            <a:xfrm>
              <a:off x="6879210" y="623381"/>
              <a:ext cx="534463" cy="77263"/>
              <a:chOff x="6877597" y="3128778"/>
              <a:chExt cx="534463" cy="77263"/>
            </a:xfrm>
            <a:solidFill>
              <a:schemeClr val="tx1"/>
            </a:solidFill>
          </p:grpSpPr>
          <p:sp>
            <p:nvSpPr>
              <p:cNvPr id="59" name="Oval 58">
                <a:extLst>
                  <a:ext uri="{FF2B5EF4-FFF2-40B4-BE49-F238E27FC236}">
                    <a16:creationId xmlns:a16="http://schemas.microsoft.com/office/drawing/2014/main" id="{65E6AEC1-B180-4DB4-BD9B-CA9B7DA45034}"/>
                  </a:ext>
                </a:extLst>
              </p:cNvPr>
              <p:cNvSpPr/>
              <p:nvPr/>
            </p:nvSpPr>
            <p:spPr bwMode="auto">
              <a:xfrm>
                <a:off x="68775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 name="Oval 59">
                <a:extLst>
                  <a:ext uri="{FF2B5EF4-FFF2-40B4-BE49-F238E27FC236}">
                    <a16:creationId xmlns:a16="http://schemas.microsoft.com/office/drawing/2014/main" id="{B9100F68-D73C-43DA-BCE5-16E80DB71B52}"/>
                  </a:ext>
                </a:extLst>
              </p:cNvPr>
              <p:cNvSpPr/>
              <p:nvPr/>
            </p:nvSpPr>
            <p:spPr bwMode="auto">
              <a:xfrm>
                <a:off x="70299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1" name="Oval 60">
                <a:extLst>
                  <a:ext uri="{FF2B5EF4-FFF2-40B4-BE49-F238E27FC236}">
                    <a16:creationId xmlns:a16="http://schemas.microsoft.com/office/drawing/2014/main" id="{0342F4F0-7DCC-466F-A2F7-FF14ED29879C}"/>
                  </a:ext>
                </a:extLst>
              </p:cNvPr>
              <p:cNvSpPr/>
              <p:nvPr/>
            </p:nvSpPr>
            <p:spPr bwMode="auto">
              <a:xfrm>
                <a:off x="71823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Oval 61">
                <a:extLst>
                  <a:ext uri="{FF2B5EF4-FFF2-40B4-BE49-F238E27FC236}">
                    <a16:creationId xmlns:a16="http://schemas.microsoft.com/office/drawing/2014/main" id="{D15C2A02-D3BE-4421-A4C0-14E79669EDEA}"/>
                  </a:ext>
                </a:extLst>
              </p:cNvPr>
              <p:cNvSpPr/>
              <p:nvPr/>
            </p:nvSpPr>
            <p:spPr bwMode="auto">
              <a:xfrm>
                <a:off x="7334797" y="3128778"/>
                <a:ext cx="77263" cy="77263"/>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cxnSp>
        <p:nvCxnSpPr>
          <p:cNvPr id="63" name="Straight Connector 62">
            <a:extLst>
              <a:ext uri="{FF2B5EF4-FFF2-40B4-BE49-F238E27FC236}">
                <a16:creationId xmlns:a16="http://schemas.microsoft.com/office/drawing/2014/main" id="{A9AAA951-9D59-4756-B5B3-CC465FA2CB72}"/>
              </a:ext>
            </a:extLst>
          </p:cNvPr>
          <p:cNvCxnSpPr>
            <a:cxnSpLocks/>
            <a:stCxn id="27" idx="5"/>
            <a:endCxn id="31" idx="1"/>
          </p:cNvCxnSpPr>
          <p:nvPr/>
        </p:nvCxnSpPr>
        <p:spPr>
          <a:xfrm>
            <a:off x="7250907" y="1644227"/>
            <a:ext cx="204795" cy="243639"/>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C1130C-3C54-4CC1-918A-D2F190BC3A45}"/>
              </a:ext>
            </a:extLst>
          </p:cNvPr>
          <p:cNvCxnSpPr>
            <a:cxnSpLocks/>
            <a:endCxn id="38" idx="1"/>
          </p:cNvCxnSpPr>
          <p:nvPr/>
        </p:nvCxnSpPr>
        <p:spPr>
          <a:xfrm>
            <a:off x="7999791" y="1950659"/>
            <a:ext cx="202760" cy="3318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8A5BF92-047C-47CA-A46F-E6DE9BE94218}"/>
              </a:ext>
            </a:extLst>
          </p:cNvPr>
          <p:cNvCxnSpPr>
            <a:cxnSpLocks/>
            <a:stCxn id="41" idx="5"/>
            <a:endCxn id="45" idx="1"/>
          </p:cNvCxnSpPr>
          <p:nvPr/>
        </p:nvCxnSpPr>
        <p:spPr>
          <a:xfrm>
            <a:off x="8744604" y="2340338"/>
            <a:ext cx="204795" cy="420762"/>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6E2501-5D07-499D-A5AB-B342337B08A8}"/>
              </a:ext>
            </a:extLst>
          </p:cNvPr>
          <p:cNvCxnSpPr>
            <a:cxnSpLocks/>
            <a:endCxn id="52" idx="1"/>
          </p:cNvCxnSpPr>
          <p:nvPr/>
        </p:nvCxnSpPr>
        <p:spPr>
          <a:xfrm>
            <a:off x="9484112" y="2828913"/>
            <a:ext cx="208570" cy="563952"/>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8725E89-E0B1-4442-A6C0-98C4C8CC906B}"/>
              </a:ext>
            </a:extLst>
          </p:cNvPr>
          <p:cNvCxnSpPr>
            <a:cxnSpLocks/>
            <a:endCxn id="59" idx="1"/>
          </p:cNvCxnSpPr>
          <p:nvPr/>
        </p:nvCxnSpPr>
        <p:spPr>
          <a:xfrm>
            <a:off x="10223893" y="3459522"/>
            <a:ext cx="214998" cy="58728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DC3D26D0-3197-4DDA-96E6-52F1B24CDB85}"/>
              </a:ext>
            </a:extLst>
          </p:cNvPr>
          <p:cNvGrpSpPr/>
          <p:nvPr/>
        </p:nvGrpSpPr>
        <p:grpSpPr>
          <a:xfrm>
            <a:off x="6696871" y="1350309"/>
            <a:ext cx="4470791" cy="377522"/>
            <a:chOff x="6689437" y="3441599"/>
            <a:chExt cx="4470791" cy="377522"/>
          </a:xfrm>
        </p:grpSpPr>
        <p:cxnSp>
          <p:nvCxnSpPr>
            <p:cNvPr id="69" name="Straight Connector 68">
              <a:extLst>
                <a:ext uri="{FF2B5EF4-FFF2-40B4-BE49-F238E27FC236}">
                  <a16:creationId xmlns:a16="http://schemas.microsoft.com/office/drawing/2014/main" id="{EA7810F5-CA8F-48C2-ADF3-058EA55FA2A6}"/>
                </a:ext>
              </a:extLst>
            </p:cNvPr>
            <p:cNvCxnSpPr/>
            <p:nvPr/>
          </p:nvCxnSpPr>
          <p:spPr>
            <a:xfrm>
              <a:off x="6730349" y="3482511"/>
              <a:ext cx="4259346"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DA031AE-C6B9-4978-A897-C44D8B1CF646}"/>
                </a:ext>
              </a:extLst>
            </p:cNvPr>
            <p:cNvGrpSpPr/>
            <p:nvPr/>
          </p:nvGrpSpPr>
          <p:grpSpPr>
            <a:xfrm>
              <a:off x="6689437" y="3441599"/>
              <a:ext cx="566019" cy="81825"/>
              <a:chOff x="6877597" y="3128778"/>
              <a:chExt cx="534463" cy="77263"/>
            </a:xfrm>
            <a:solidFill>
              <a:schemeClr val="tx1"/>
            </a:solidFill>
          </p:grpSpPr>
          <p:sp>
            <p:nvSpPr>
              <p:cNvPr id="97" name="Oval 96">
                <a:extLst>
                  <a:ext uri="{FF2B5EF4-FFF2-40B4-BE49-F238E27FC236}">
                    <a16:creationId xmlns:a16="http://schemas.microsoft.com/office/drawing/2014/main" id="{B6ADFCD6-326B-4787-B3BD-E49044511C8F}"/>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8" name="Oval 97">
                <a:extLst>
                  <a:ext uri="{FF2B5EF4-FFF2-40B4-BE49-F238E27FC236}">
                    <a16:creationId xmlns:a16="http://schemas.microsoft.com/office/drawing/2014/main" id="{62BD2F5E-F4C3-42D0-AFA1-4F6DC6B88F34}"/>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Oval 98">
                <a:extLst>
                  <a:ext uri="{FF2B5EF4-FFF2-40B4-BE49-F238E27FC236}">
                    <a16:creationId xmlns:a16="http://schemas.microsoft.com/office/drawing/2014/main" id="{21745185-5EE2-4CF1-A208-0327379B814B}"/>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0" name="Oval 99">
                <a:extLst>
                  <a:ext uri="{FF2B5EF4-FFF2-40B4-BE49-F238E27FC236}">
                    <a16:creationId xmlns:a16="http://schemas.microsoft.com/office/drawing/2014/main" id="{2AD0366B-A309-4A23-BF67-63D384F153A9}"/>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A26BB9DA-024A-49D9-A653-3629036ABDE6}"/>
                </a:ext>
              </a:extLst>
            </p:cNvPr>
            <p:cNvGrpSpPr/>
            <p:nvPr/>
          </p:nvGrpSpPr>
          <p:grpSpPr>
            <a:xfrm>
              <a:off x="7436286" y="3441599"/>
              <a:ext cx="566019" cy="81825"/>
              <a:chOff x="7561172" y="3130134"/>
              <a:chExt cx="534463" cy="77263"/>
            </a:xfrm>
            <a:solidFill>
              <a:schemeClr val="tx1"/>
            </a:solidFill>
          </p:grpSpPr>
          <p:sp>
            <p:nvSpPr>
              <p:cNvPr id="93" name="Oval 92">
                <a:extLst>
                  <a:ext uri="{FF2B5EF4-FFF2-40B4-BE49-F238E27FC236}">
                    <a16:creationId xmlns:a16="http://schemas.microsoft.com/office/drawing/2014/main" id="{1151FC1D-D0AD-4437-8B92-5C252063C7ED}"/>
                  </a:ext>
                </a:extLst>
              </p:cNvPr>
              <p:cNvSpPr/>
              <p:nvPr/>
            </p:nvSpPr>
            <p:spPr bwMode="auto">
              <a:xfrm>
                <a:off x="75611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4" name="Oval 93">
                <a:extLst>
                  <a:ext uri="{FF2B5EF4-FFF2-40B4-BE49-F238E27FC236}">
                    <a16:creationId xmlns:a16="http://schemas.microsoft.com/office/drawing/2014/main" id="{5CEB4D6C-6262-4CDC-AA34-08CF43B43D76}"/>
                  </a:ext>
                </a:extLst>
              </p:cNvPr>
              <p:cNvSpPr/>
              <p:nvPr/>
            </p:nvSpPr>
            <p:spPr bwMode="auto">
              <a:xfrm>
                <a:off x="77135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Oval 94">
                <a:extLst>
                  <a:ext uri="{FF2B5EF4-FFF2-40B4-BE49-F238E27FC236}">
                    <a16:creationId xmlns:a16="http://schemas.microsoft.com/office/drawing/2014/main" id="{D7EB6E94-E110-445A-8ECD-997089BE10D7}"/>
                  </a:ext>
                </a:extLst>
              </p:cNvPr>
              <p:cNvSpPr/>
              <p:nvPr/>
            </p:nvSpPr>
            <p:spPr bwMode="auto">
              <a:xfrm>
                <a:off x="78659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6" name="Oval 95">
                <a:extLst>
                  <a:ext uri="{FF2B5EF4-FFF2-40B4-BE49-F238E27FC236}">
                    <a16:creationId xmlns:a16="http://schemas.microsoft.com/office/drawing/2014/main" id="{A2FB62EF-8385-4BB5-A1A2-9E7C7EC30521}"/>
                  </a:ext>
                </a:extLst>
              </p:cNvPr>
              <p:cNvSpPr/>
              <p:nvPr/>
            </p:nvSpPr>
            <p:spPr bwMode="auto">
              <a:xfrm>
                <a:off x="8018372" y="3130134"/>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26217584-1063-4538-9B3A-C657818724AE}"/>
                </a:ext>
              </a:extLst>
            </p:cNvPr>
            <p:cNvGrpSpPr/>
            <p:nvPr/>
          </p:nvGrpSpPr>
          <p:grpSpPr>
            <a:xfrm>
              <a:off x="8183134" y="3441599"/>
              <a:ext cx="566019" cy="81825"/>
              <a:chOff x="8278611" y="3128778"/>
              <a:chExt cx="534463" cy="77263"/>
            </a:xfrm>
            <a:solidFill>
              <a:schemeClr val="tx1"/>
            </a:solidFill>
          </p:grpSpPr>
          <p:sp>
            <p:nvSpPr>
              <p:cNvPr id="89" name="Oval 88">
                <a:extLst>
                  <a:ext uri="{FF2B5EF4-FFF2-40B4-BE49-F238E27FC236}">
                    <a16:creationId xmlns:a16="http://schemas.microsoft.com/office/drawing/2014/main" id="{2F9B3873-6D6B-4DF1-B5B3-AFCE88066C98}"/>
                  </a:ext>
                </a:extLst>
              </p:cNvPr>
              <p:cNvSpPr/>
              <p:nvPr/>
            </p:nvSpPr>
            <p:spPr bwMode="auto">
              <a:xfrm>
                <a:off x="82786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0" name="Oval 89">
                <a:extLst>
                  <a:ext uri="{FF2B5EF4-FFF2-40B4-BE49-F238E27FC236}">
                    <a16:creationId xmlns:a16="http://schemas.microsoft.com/office/drawing/2014/main" id="{CA03876B-1503-4D44-A16F-BA624C83C0D6}"/>
                  </a:ext>
                </a:extLst>
              </p:cNvPr>
              <p:cNvSpPr/>
              <p:nvPr/>
            </p:nvSpPr>
            <p:spPr bwMode="auto">
              <a:xfrm>
                <a:off x="84310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1" name="Oval 90">
                <a:extLst>
                  <a:ext uri="{FF2B5EF4-FFF2-40B4-BE49-F238E27FC236}">
                    <a16:creationId xmlns:a16="http://schemas.microsoft.com/office/drawing/2014/main" id="{40DA49D9-7178-4DAC-A814-2C355F128911}"/>
                  </a:ext>
                </a:extLst>
              </p:cNvPr>
              <p:cNvSpPr/>
              <p:nvPr/>
            </p:nvSpPr>
            <p:spPr bwMode="auto">
              <a:xfrm>
                <a:off x="85834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Oval 91">
                <a:extLst>
                  <a:ext uri="{FF2B5EF4-FFF2-40B4-BE49-F238E27FC236}">
                    <a16:creationId xmlns:a16="http://schemas.microsoft.com/office/drawing/2014/main" id="{F62CEC0B-CEAC-46AB-B36A-DCF09C6FE9C3}"/>
                  </a:ext>
                </a:extLst>
              </p:cNvPr>
              <p:cNvSpPr/>
              <p:nvPr/>
            </p:nvSpPr>
            <p:spPr bwMode="auto">
              <a:xfrm>
                <a:off x="8735811"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2CA63990-F4CB-46A0-9F34-CCF10209E502}"/>
                </a:ext>
              </a:extLst>
            </p:cNvPr>
            <p:cNvGrpSpPr/>
            <p:nvPr/>
          </p:nvGrpSpPr>
          <p:grpSpPr>
            <a:xfrm>
              <a:off x="8929982" y="3441599"/>
              <a:ext cx="566019" cy="81825"/>
              <a:chOff x="6877597" y="3128778"/>
              <a:chExt cx="534463" cy="77263"/>
            </a:xfrm>
            <a:solidFill>
              <a:schemeClr val="tx1"/>
            </a:solidFill>
          </p:grpSpPr>
          <p:sp>
            <p:nvSpPr>
              <p:cNvPr id="85" name="Oval 84">
                <a:extLst>
                  <a:ext uri="{FF2B5EF4-FFF2-40B4-BE49-F238E27FC236}">
                    <a16:creationId xmlns:a16="http://schemas.microsoft.com/office/drawing/2014/main" id="{226D27EE-B944-4468-A95A-C99373E7F3C3}"/>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6" name="Oval 85">
                <a:extLst>
                  <a:ext uri="{FF2B5EF4-FFF2-40B4-BE49-F238E27FC236}">
                    <a16:creationId xmlns:a16="http://schemas.microsoft.com/office/drawing/2014/main" id="{DE00843C-F420-49AF-9AF0-872022B312A4}"/>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7" name="Oval 86">
                <a:extLst>
                  <a:ext uri="{FF2B5EF4-FFF2-40B4-BE49-F238E27FC236}">
                    <a16:creationId xmlns:a16="http://schemas.microsoft.com/office/drawing/2014/main" id="{96B53912-7FAF-4ADB-8458-104C674426A7}"/>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8" name="Oval 87">
                <a:extLst>
                  <a:ext uri="{FF2B5EF4-FFF2-40B4-BE49-F238E27FC236}">
                    <a16:creationId xmlns:a16="http://schemas.microsoft.com/office/drawing/2014/main" id="{DAB4BC48-6C2A-49AC-BDF5-FE4A6E9CC0D4}"/>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0FE03217-7D94-493D-AF72-84568B93472E}"/>
                </a:ext>
              </a:extLst>
            </p:cNvPr>
            <p:cNvGrpSpPr/>
            <p:nvPr/>
          </p:nvGrpSpPr>
          <p:grpSpPr>
            <a:xfrm>
              <a:off x="9676830" y="3441599"/>
              <a:ext cx="566019" cy="81825"/>
              <a:chOff x="6877597" y="3128778"/>
              <a:chExt cx="534463" cy="77263"/>
            </a:xfrm>
            <a:solidFill>
              <a:schemeClr val="tx1"/>
            </a:solidFill>
          </p:grpSpPr>
          <p:sp>
            <p:nvSpPr>
              <p:cNvPr id="81" name="Oval 80">
                <a:extLst>
                  <a:ext uri="{FF2B5EF4-FFF2-40B4-BE49-F238E27FC236}">
                    <a16:creationId xmlns:a16="http://schemas.microsoft.com/office/drawing/2014/main" id="{A8F8EDD2-1D29-4AEB-B4C7-4E425599D97B}"/>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2" name="Oval 81">
                <a:extLst>
                  <a:ext uri="{FF2B5EF4-FFF2-40B4-BE49-F238E27FC236}">
                    <a16:creationId xmlns:a16="http://schemas.microsoft.com/office/drawing/2014/main" id="{B6E806EB-1EEA-4A3D-BF45-222645B936F9}"/>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3" name="Oval 82">
                <a:extLst>
                  <a:ext uri="{FF2B5EF4-FFF2-40B4-BE49-F238E27FC236}">
                    <a16:creationId xmlns:a16="http://schemas.microsoft.com/office/drawing/2014/main" id="{28B414EE-5445-415E-B30D-C866E801EAFB}"/>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4" name="Oval 83">
                <a:extLst>
                  <a:ext uri="{FF2B5EF4-FFF2-40B4-BE49-F238E27FC236}">
                    <a16:creationId xmlns:a16="http://schemas.microsoft.com/office/drawing/2014/main" id="{80F1D055-C8F3-40FB-BDC0-E16D00A06636}"/>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EAA12707-D053-4994-809D-FE4DA8F1746B}"/>
                </a:ext>
              </a:extLst>
            </p:cNvPr>
            <p:cNvGrpSpPr/>
            <p:nvPr/>
          </p:nvGrpSpPr>
          <p:grpSpPr>
            <a:xfrm>
              <a:off x="10423677" y="3441599"/>
              <a:ext cx="566019" cy="81825"/>
              <a:chOff x="6877597" y="3128778"/>
              <a:chExt cx="534463" cy="77263"/>
            </a:xfrm>
            <a:solidFill>
              <a:schemeClr val="tx1"/>
            </a:solidFill>
          </p:grpSpPr>
          <p:sp>
            <p:nvSpPr>
              <p:cNvPr id="77" name="Oval 76">
                <a:extLst>
                  <a:ext uri="{FF2B5EF4-FFF2-40B4-BE49-F238E27FC236}">
                    <a16:creationId xmlns:a16="http://schemas.microsoft.com/office/drawing/2014/main" id="{73305F11-53E5-419E-BD21-F2F054A9BCB8}"/>
                  </a:ext>
                </a:extLst>
              </p:cNvPr>
              <p:cNvSpPr/>
              <p:nvPr/>
            </p:nvSpPr>
            <p:spPr bwMode="auto">
              <a:xfrm>
                <a:off x="68775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8" name="Oval 77">
                <a:extLst>
                  <a:ext uri="{FF2B5EF4-FFF2-40B4-BE49-F238E27FC236}">
                    <a16:creationId xmlns:a16="http://schemas.microsoft.com/office/drawing/2014/main" id="{89209160-1423-4A01-9339-CD626BF042C7}"/>
                  </a:ext>
                </a:extLst>
              </p:cNvPr>
              <p:cNvSpPr/>
              <p:nvPr/>
            </p:nvSpPr>
            <p:spPr bwMode="auto">
              <a:xfrm>
                <a:off x="70299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Oval 78">
                <a:extLst>
                  <a:ext uri="{FF2B5EF4-FFF2-40B4-BE49-F238E27FC236}">
                    <a16:creationId xmlns:a16="http://schemas.microsoft.com/office/drawing/2014/main" id="{55C11A14-6EAC-4C20-8B93-A8AD8DE5D0BD}"/>
                  </a:ext>
                </a:extLst>
              </p:cNvPr>
              <p:cNvSpPr/>
              <p:nvPr/>
            </p:nvSpPr>
            <p:spPr bwMode="auto">
              <a:xfrm>
                <a:off x="71823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0" name="Oval 79">
                <a:extLst>
                  <a:ext uri="{FF2B5EF4-FFF2-40B4-BE49-F238E27FC236}">
                    <a16:creationId xmlns:a16="http://schemas.microsoft.com/office/drawing/2014/main" id="{8FDC4E8F-EFE5-4378-8351-490FF69D1C01}"/>
                  </a:ext>
                </a:extLst>
              </p:cNvPr>
              <p:cNvSpPr/>
              <p:nvPr/>
            </p:nvSpPr>
            <p:spPr bwMode="auto">
              <a:xfrm>
                <a:off x="7334797" y="3128778"/>
                <a:ext cx="77263" cy="77263"/>
              </a:xfrm>
              <a:prstGeom prst="ellipse">
                <a:avLst/>
              </a:prstGeom>
              <a:grp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E4BE93A3-9178-4355-AA7E-5C6D8E8E9C5A}"/>
                </a:ext>
              </a:extLst>
            </p:cNvPr>
            <p:cNvSpPr/>
            <p:nvPr/>
          </p:nvSpPr>
          <p:spPr>
            <a:xfrm>
              <a:off x="10165166" y="3542122"/>
              <a:ext cx="995062" cy="276999"/>
            </a:xfrm>
            <a:prstGeom prst="rect">
              <a:avLst/>
            </a:prstGeom>
            <a:noFill/>
          </p:spPr>
          <p:txBody>
            <a:bodyPr wrap="square" anchor="ct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Brainwave</a:t>
              </a:r>
            </a:p>
          </p:txBody>
        </p:sp>
      </p:grpSp>
      <p:sp>
        <p:nvSpPr>
          <p:cNvPr id="101" name="Rectangle 100">
            <a:extLst>
              <a:ext uri="{FF2B5EF4-FFF2-40B4-BE49-F238E27FC236}">
                <a16:creationId xmlns:a16="http://schemas.microsoft.com/office/drawing/2014/main" id="{44E02623-B481-46EA-B614-4D4B9E3FA5A0}"/>
              </a:ext>
            </a:extLst>
          </p:cNvPr>
          <p:cNvSpPr/>
          <p:nvPr/>
        </p:nvSpPr>
        <p:spPr>
          <a:xfrm>
            <a:off x="10587855" y="3717435"/>
            <a:ext cx="566020" cy="276999"/>
          </a:xfrm>
          <a:prstGeom prst="rect">
            <a:avLst/>
          </a:prstGeom>
          <a:noFill/>
        </p:spPr>
        <p:txBody>
          <a:bodyPr wrap="square"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NPU</a:t>
            </a:r>
          </a:p>
        </p:txBody>
      </p:sp>
      <p:sp>
        <p:nvSpPr>
          <p:cNvPr id="102" name="TextBox 101">
            <a:extLst>
              <a:ext uri="{FF2B5EF4-FFF2-40B4-BE49-F238E27FC236}">
                <a16:creationId xmlns:a16="http://schemas.microsoft.com/office/drawing/2014/main" id="{A612D6C4-9797-442C-8BF0-4208D9B8B9CB}"/>
              </a:ext>
            </a:extLst>
          </p:cNvPr>
          <p:cNvSpPr txBox="1"/>
          <p:nvPr/>
        </p:nvSpPr>
        <p:spPr>
          <a:xfrm>
            <a:off x="10426908" y="4357031"/>
            <a:ext cx="593822"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Light" panose="020F0302020204030204"/>
                <a:ea typeface="+mn-ea"/>
                <a:cs typeface="+mn-cs"/>
              </a:rPr>
              <a:t>1</a:t>
            </a:r>
          </a:p>
        </p:txBody>
      </p:sp>
      <p:sp>
        <p:nvSpPr>
          <p:cNvPr id="103" name="TextBox 102">
            <a:extLst>
              <a:ext uri="{FF2B5EF4-FFF2-40B4-BE49-F238E27FC236}">
                <a16:creationId xmlns:a16="http://schemas.microsoft.com/office/drawing/2014/main" id="{C22C187C-D4CF-49B5-B20B-1DE9E9BBDD66}"/>
              </a:ext>
            </a:extLst>
          </p:cNvPr>
          <p:cNvSpPr txBox="1"/>
          <p:nvPr/>
        </p:nvSpPr>
        <p:spPr>
          <a:xfrm>
            <a:off x="6643183" y="4357031"/>
            <a:ext cx="593822"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Light" panose="020F0302020204030204"/>
                <a:ea typeface="+mn-ea"/>
                <a:cs typeface="+mn-cs"/>
              </a:rPr>
              <a:t>256</a:t>
            </a:r>
          </a:p>
        </p:txBody>
      </p:sp>
    </p:spTree>
    <p:extLst>
      <p:ext uri="{BB962C8B-B14F-4D97-AF65-F5344CB8AC3E}">
        <p14:creationId xmlns:p14="http://schemas.microsoft.com/office/powerpoint/2010/main" val="86261365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E78D2-F176-4BAA-8F4E-10044F80CF45}"/>
              </a:ext>
            </a:extLst>
          </p:cNvPr>
          <p:cNvSpPr>
            <a:spLocks noGrp="1"/>
          </p:cNvSpPr>
          <p:nvPr>
            <p:ph type="title"/>
          </p:nvPr>
        </p:nvSpPr>
        <p:spPr/>
        <p:txBody>
          <a:bodyPr/>
          <a:lstStyle/>
          <a:p>
            <a:r>
              <a:rPr lang="en-US"/>
              <a:t>What is currently supported on Azure?</a:t>
            </a:r>
          </a:p>
        </p:txBody>
      </p:sp>
      <p:sp>
        <p:nvSpPr>
          <p:cNvPr id="3" name="Rectangle 2">
            <a:extLst>
              <a:ext uri="{FF2B5EF4-FFF2-40B4-BE49-F238E27FC236}">
                <a16:creationId xmlns:a16="http://schemas.microsoft.com/office/drawing/2014/main" id="{4749D47C-3120-41AB-B3E6-7403D8692053}"/>
              </a:ext>
            </a:extLst>
          </p:cNvPr>
          <p:cNvSpPr/>
          <p:nvPr/>
        </p:nvSpPr>
        <p:spPr>
          <a:xfrm>
            <a:off x="439142" y="1649811"/>
            <a:ext cx="4971789" cy="4318105"/>
          </a:xfrm>
          <a:prstGeom prst="rect">
            <a:avLst/>
          </a:prstGeom>
        </p:spPr>
        <p:txBody>
          <a:bodyPr wrap="square">
            <a:spAutoFit/>
          </a:bodyPr>
          <a:lstStyle/>
          <a:p>
            <a:pPr>
              <a:spcAft>
                <a:spcPts val="600"/>
              </a:spcAft>
            </a:pPr>
            <a:r>
              <a:rPr lang="en-US" sz="1800">
                <a:solidFill>
                  <a:schemeClr val="tx2"/>
                </a:solidFill>
                <a:latin typeface="+mj-lt"/>
              </a:rPr>
              <a:t>Today, Project Brainwave supports</a:t>
            </a:r>
            <a:endParaRPr lang="en-US" sz="2400">
              <a:solidFill>
                <a:srgbClr val="000000"/>
              </a:solidFill>
              <a:latin typeface="Segoe UI Light" panose="020B0502040204020203" pitchFamily="34" charset="0"/>
              <a:cs typeface="Segoe UI Light" panose="020B0502040204020203" pitchFamily="34" charset="0"/>
            </a:endParaRPr>
          </a:p>
          <a:p>
            <a:pPr marL="0" lvl="1">
              <a:lnSpc>
                <a:spcPct val="90000"/>
              </a:lnSpc>
              <a:spcAft>
                <a:spcPts val="988"/>
              </a:spcAft>
              <a:buSzPct val="90000"/>
            </a:pPr>
            <a:r>
              <a:rPr lang="en-US" sz="1600">
                <a:solidFill>
                  <a:srgbClr val="000000"/>
                </a:solidFill>
              </a:rPr>
              <a:t>Image classification and recognition scenarios</a:t>
            </a:r>
          </a:p>
          <a:p>
            <a:pPr marL="0" lvl="1">
              <a:lnSpc>
                <a:spcPct val="90000"/>
              </a:lnSpc>
              <a:spcAft>
                <a:spcPts val="988"/>
              </a:spcAft>
              <a:buSzPct val="90000"/>
            </a:pPr>
            <a:r>
              <a:rPr lang="en-US" sz="1600">
                <a:solidFill>
                  <a:srgbClr val="000000"/>
                </a:solidFill>
              </a:rPr>
              <a:t>TensorFlow deployment</a:t>
            </a:r>
          </a:p>
          <a:p>
            <a:pPr marL="0" lvl="1">
              <a:lnSpc>
                <a:spcPct val="90000"/>
              </a:lnSpc>
              <a:spcAft>
                <a:spcPts val="988"/>
              </a:spcAft>
              <a:buSzPct val="90000"/>
            </a:pPr>
            <a:r>
              <a:rPr lang="en-US" sz="1600">
                <a:solidFill>
                  <a:srgbClr val="000000"/>
                </a:solidFill>
              </a:rPr>
              <a:t>DNNs: </a:t>
            </a:r>
            <a:r>
              <a:rPr lang="en-US" sz="1600" err="1">
                <a:solidFill>
                  <a:srgbClr val="000000"/>
                </a:solidFill>
              </a:rPr>
              <a:t>ResNet</a:t>
            </a:r>
            <a:r>
              <a:rPr lang="en-US" sz="1600">
                <a:solidFill>
                  <a:srgbClr val="000000"/>
                </a:solidFill>
              </a:rPr>
              <a:t> 50, </a:t>
            </a:r>
            <a:r>
              <a:rPr lang="en-US" sz="1600" err="1">
                <a:solidFill>
                  <a:srgbClr val="000000"/>
                </a:solidFill>
              </a:rPr>
              <a:t>ResNet</a:t>
            </a:r>
            <a:r>
              <a:rPr lang="en-US" sz="1600">
                <a:solidFill>
                  <a:srgbClr val="000000"/>
                </a:solidFill>
              </a:rPr>
              <a:t> 152, VGG-16, SSD-VGG, and DenseNet-121</a:t>
            </a:r>
          </a:p>
          <a:p>
            <a:pPr marL="0" lvl="1">
              <a:lnSpc>
                <a:spcPct val="90000"/>
              </a:lnSpc>
              <a:spcAft>
                <a:spcPts val="988"/>
              </a:spcAft>
              <a:buSzPct val="90000"/>
            </a:pPr>
            <a:r>
              <a:rPr lang="en-US" sz="1600">
                <a:solidFill>
                  <a:srgbClr val="000000"/>
                </a:solidFill>
              </a:rPr>
              <a:t>Intel FPGA hardware</a:t>
            </a:r>
          </a:p>
          <a:p>
            <a:pPr marL="0" lvl="1">
              <a:lnSpc>
                <a:spcPct val="90000"/>
              </a:lnSpc>
              <a:spcAft>
                <a:spcPts val="988"/>
              </a:spcAft>
              <a:buSzPct val="90000"/>
            </a:pPr>
            <a:r>
              <a:rPr lang="en-US" sz="1600">
                <a:solidFill>
                  <a:srgbClr val="000000"/>
                </a:solidFill>
              </a:rPr>
              <a:t>Using this FPGA-enabled hardware architecture, trained neural networks run quickly and with lower latency. </a:t>
            </a:r>
          </a:p>
          <a:p>
            <a:pPr marL="0" lvl="1">
              <a:lnSpc>
                <a:spcPct val="90000"/>
              </a:lnSpc>
              <a:spcAft>
                <a:spcPts val="988"/>
              </a:spcAft>
              <a:buSzPct val="90000"/>
            </a:pPr>
            <a:r>
              <a:rPr lang="en-US" sz="1600">
                <a:solidFill>
                  <a:srgbClr val="000000"/>
                </a:solidFill>
              </a:rPr>
              <a:t>Project Brainwave can parallelize pre-trained deep neural networks (DNN) across FPGAs to scale out your service. </a:t>
            </a:r>
          </a:p>
          <a:p>
            <a:pPr marL="0" lvl="1">
              <a:lnSpc>
                <a:spcPct val="90000"/>
              </a:lnSpc>
              <a:spcAft>
                <a:spcPts val="988"/>
              </a:spcAft>
              <a:buSzPct val="90000"/>
            </a:pPr>
            <a:r>
              <a:rPr lang="en-US" sz="1600">
                <a:solidFill>
                  <a:srgbClr val="000000"/>
                </a:solidFill>
              </a:rPr>
              <a:t>The DNNs can be pre-trained, as a deep </a:t>
            </a:r>
            <a:r>
              <a:rPr lang="en-US" sz="1600" err="1">
                <a:solidFill>
                  <a:srgbClr val="000000"/>
                </a:solidFill>
              </a:rPr>
              <a:t>featurizer</a:t>
            </a:r>
            <a:r>
              <a:rPr lang="en-US" sz="1600">
                <a:solidFill>
                  <a:srgbClr val="000000"/>
                </a:solidFill>
              </a:rPr>
              <a:t> for transfer learning, or fine-tuned with </a:t>
            </a:r>
            <a:br>
              <a:rPr lang="en-US" sz="1600">
                <a:solidFill>
                  <a:srgbClr val="000000"/>
                </a:solidFill>
              </a:rPr>
            </a:br>
            <a:r>
              <a:rPr lang="en-US" sz="1600">
                <a:solidFill>
                  <a:srgbClr val="000000"/>
                </a:solidFill>
              </a:rPr>
              <a:t>updated weights</a:t>
            </a:r>
          </a:p>
        </p:txBody>
      </p:sp>
      <p:sp>
        <p:nvSpPr>
          <p:cNvPr id="4" name="Rectangle 3">
            <a:extLst>
              <a:ext uri="{FF2B5EF4-FFF2-40B4-BE49-F238E27FC236}">
                <a16:creationId xmlns:a16="http://schemas.microsoft.com/office/drawing/2014/main" id="{270F1808-AC5D-4C6B-901C-F0FCA3F2AB20}"/>
              </a:ext>
            </a:extLst>
          </p:cNvPr>
          <p:cNvSpPr/>
          <p:nvPr/>
        </p:nvSpPr>
        <p:spPr>
          <a:xfrm>
            <a:off x="6477000" y="1649811"/>
            <a:ext cx="5285463" cy="3843103"/>
          </a:xfrm>
          <a:prstGeom prst="rect">
            <a:avLst/>
          </a:prstGeom>
        </p:spPr>
        <p:txBody>
          <a:bodyPr wrap="square">
            <a:spAutoFit/>
          </a:bodyPr>
          <a:lstStyle/>
          <a:p>
            <a:pPr>
              <a:spcAft>
                <a:spcPts val="600"/>
              </a:spcAft>
            </a:pPr>
            <a:r>
              <a:rPr lang="en-US" sz="1800">
                <a:solidFill>
                  <a:schemeClr val="tx2"/>
                </a:solidFill>
                <a:latin typeface="+mj-lt"/>
              </a:rPr>
              <a:t>Here is the workflow for creating an image recognition service in Azure using supported DNNs as a </a:t>
            </a:r>
            <a:r>
              <a:rPr lang="en-US" sz="1800" err="1">
                <a:solidFill>
                  <a:schemeClr val="tx2"/>
                </a:solidFill>
                <a:latin typeface="+mj-lt"/>
              </a:rPr>
              <a:t>featurizer</a:t>
            </a:r>
            <a:r>
              <a:rPr lang="en-US" sz="1800">
                <a:solidFill>
                  <a:schemeClr val="tx2"/>
                </a:solidFill>
                <a:latin typeface="+mj-lt"/>
              </a:rPr>
              <a:t> for deployment on Azure FPGAs:</a:t>
            </a:r>
          </a:p>
          <a:p>
            <a:pPr marL="0" lvl="1">
              <a:lnSpc>
                <a:spcPct val="90000"/>
              </a:lnSpc>
              <a:spcAft>
                <a:spcPts val="488"/>
              </a:spcAft>
              <a:buSzPct val="90000"/>
            </a:pPr>
            <a:r>
              <a:rPr lang="en-US" sz="1600">
                <a:solidFill>
                  <a:srgbClr val="000000"/>
                </a:solidFill>
              </a:rPr>
              <a:t>Use the Azure Machine Learning SDK for Python to create a service definition, which is a file describing a pipeline of graphs (input, </a:t>
            </a:r>
            <a:r>
              <a:rPr lang="en-US" sz="1600" err="1">
                <a:solidFill>
                  <a:srgbClr val="000000"/>
                </a:solidFill>
              </a:rPr>
              <a:t>featurizer</a:t>
            </a:r>
            <a:r>
              <a:rPr lang="en-US" sz="1600">
                <a:solidFill>
                  <a:srgbClr val="000000"/>
                </a:solidFill>
              </a:rPr>
              <a:t>, and classifier) based on TensorFlow. The deployment command will automatically compress the definition and graphs into a ZIP file and upload the ZIP to Azure Blob storage. The DNN is already deployed on Project Brainwave to run on the FPGA.</a:t>
            </a:r>
          </a:p>
          <a:p>
            <a:pPr marL="0" lvl="1">
              <a:lnSpc>
                <a:spcPct val="90000"/>
              </a:lnSpc>
              <a:spcAft>
                <a:spcPts val="488"/>
              </a:spcAft>
              <a:buSzPct val="90000"/>
            </a:pPr>
            <a:r>
              <a:rPr lang="en-US" sz="1600">
                <a:solidFill>
                  <a:srgbClr val="000000"/>
                </a:solidFill>
              </a:rPr>
              <a:t>Register the model using the SDK with the ZIP file in Azure Blob storage.</a:t>
            </a:r>
          </a:p>
          <a:p>
            <a:pPr marL="0" lvl="1">
              <a:lnSpc>
                <a:spcPct val="90000"/>
              </a:lnSpc>
              <a:spcAft>
                <a:spcPts val="488"/>
              </a:spcAft>
              <a:buSzPct val="90000"/>
            </a:pPr>
            <a:r>
              <a:rPr lang="en-US" sz="1600">
                <a:solidFill>
                  <a:srgbClr val="000000"/>
                </a:solidFill>
              </a:rPr>
              <a:t>Deploy the service with the registered model using SDK</a:t>
            </a:r>
          </a:p>
        </p:txBody>
      </p:sp>
      <p:cxnSp>
        <p:nvCxnSpPr>
          <p:cNvPr id="6" name="Connector: Elbow 5">
            <a:extLst>
              <a:ext uri="{FF2B5EF4-FFF2-40B4-BE49-F238E27FC236}">
                <a16:creationId xmlns:a16="http://schemas.microsoft.com/office/drawing/2014/main" id="{A67B9AAC-90AE-4508-BDBB-849933E92814}"/>
              </a:ext>
            </a:extLst>
          </p:cNvPr>
          <p:cNvCxnSpPr>
            <a:cxnSpLocks/>
          </p:cNvCxnSpPr>
          <p:nvPr/>
        </p:nvCxnSpPr>
        <p:spPr>
          <a:xfrm flipV="1">
            <a:off x="5410931" y="1578796"/>
            <a:ext cx="693420" cy="4389120"/>
          </a:xfrm>
          <a:prstGeom prst="bentConnector3">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3571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A2FBE-3AB5-440D-8A6A-E2376531AA10}"/>
              </a:ext>
            </a:extLst>
          </p:cNvPr>
          <p:cNvSpPr>
            <a:spLocks noGrp="1"/>
          </p:cNvSpPr>
          <p:nvPr>
            <p:ph type="title"/>
          </p:nvPr>
        </p:nvSpPr>
        <p:spPr/>
        <p:txBody>
          <a:bodyPr/>
          <a:lstStyle/>
          <a:p>
            <a:r>
              <a:rPr lang="en-US"/>
              <a:t>How to deploy to FPGAs on Azure</a:t>
            </a:r>
          </a:p>
        </p:txBody>
      </p:sp>
      <p:sp>
        <p:nvSpPr>
          <p:cNvPr id="6" name="Text Placeholder 3">
            <a:extLst>
              <a:ext uri="{FF2B5EF4-FFF2-40B4-BE49-F238E27FC236}">
                <a16:creationId xmlns:a16="http://schemas.microsoft.com/office/drawing/2014/main" id="{68852131-7FF1-4A2B-BD50-0811924DEAB8}"/>
              </a:ext>
            </a:extLst>
          </p:cNvPr>
          <p:cNvSpPr txBox="1">
            <a:spLocks/>
          </p:cNvSpPr>
          <p:nvPr/>
        </p:nvSpPr>
        <p:spPr>
          <a:xfrm>
            <a:off x="5022936" y="1713145"/>
            <a:ext cx="6851737" cy="5052665"/>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63550">
              <a:spcAft>
                <a:spcPts val="988"/>
              </a:spcAft>
            </a:pPr>
            <a:r>
              <a:rPr lang="en-US" sz="2000"/>
              <a:t>Use the Azure Machine Learning SDK for Python to create a service definition</a:t>
            </a:r>
          </a:p>
          <a:p>
            <a:pPr marL="463550">
              <a:spcAft>
                <a:spcPts val="988"/>
              </a:spcAft>
            </a:pPr>
            <a:r>
              <a:rPr lang="en-US" sz="2000"/>
              <a:t>	A file describing a pipeline of graphs (input, 	</a:t>
            </a:r>
            <a:r>
              <a:rPr lang="en-US" sz="2000" err="1"/>
              <a:t>featurizer</a:t>
            </a:r>
            <a:r>
              <a:rPr lang="en-US" sz="2000"/>
              <a:t>, and classifier) based on TensorFlow. </a:t>
            </a:r>
          </a:p>
          <a:p>
            <a:pPr marL="463550">
              <a:spcAft>
                <a:spcPts val="988"/>
              </a:spcAft>
            </a:pPr>
            <a:r>
              <a:rPr lang="en-US" sz="2000"/>
              <a:t>	Deployment command automatically compresses 	the definition and graphs into a ZIP file </a:t>
            </a:r>
          </a:p>
          <a:p>
            <a:pPr marL="463550">
              <a:spcAft>
                <a:spcPts val="988"/>
              </a:spcAft>
            </a:pPr>
            <a:r>
              <a:rPr lang="en-US" sz="2000"/>
              <a:t>	Deployment command automatically uploads the 	ZIP to Azure Blob storage. </a:t>
            </a:r>
          </a:p>
          <a:p>
            <a:pPr marL="463550">
              <a:spcAft>
                <a:spcPts val="988"/>
              </a:spcAft>
            </a:pPr>
            <a:r>
              <a:rPr lang="en-US" sz="2000"/>
              <a:t>	The DNN is already deployed on Project Brainwave 	to run on the FPGA.</a:t>
            </a:r>
          </a:p>
          <a:p>
            <a:pPr marL="463550">
              <a:spcAft>
                <a:spcPts val="988"/>
              </a:spcAft>
            </a:pPr>
            <a:r>
              <a:rPr lang="en-US" sz="2000"/>
              <a:t>	Model registration using the SDK with the ZIP file in 	Azure Blob storage.</a:t>
            </a:r>
          </a:p>
          <a:p>
            <a:pPr marL="463550">
              <a:spcAft>
                <a:spcPts val="988"/>
              </a:spcAft>
            </a:pPr>
            <a:r>
              <a:rPr lang="en-US" sz="2000"/>
              <a:t>	Deploy the service with the registered model using 	SDK.</a:t>
            </a:r>
          </a:p>
          <a:p>
            <a:pPr>
              <a:spcAft>
                <a:spcPts val="988"/>
              </a:spcAft>
            </a:pPr>
            <a:endParaRPr lang="en-US" sz="2000"/>
          </a:p>
        </p:txBody>
      </p:sp>
      <p:sp>
        <p:nvSpPr>
          <p:cNvPr id="7" name="Rectangle 6">
            <a:extLst>
              <a:ext uri="{FF2B5EF4-FFF2-40B4-BE49-F238E27FC236}">
                <a16:creationId xmlns:a16="http://schemas.microsoft.com/office/drawing/2014/main" id="{F452AB8E-38F9-410A-9534-008F0C9CC818}"/>
              </a:ext>
            </a:extLst>
          </p:cNvPr>
          <p:cNvSpPr/>
          <p:nvPr/>
        </p:nvSpPr>
        <p:spPr>
          <a:xfrm>
            <a:off x="515341" y="2935685"/>
            <a:ext cx="4866283" cy="1569660"/>
          </a:xfrm>
          <a:prstGeom prst="rect">
            <a:avLst/>
          </a:prstGeom>
        </p:spPr>
        <p:txBody>
          <a:bodyPr wrap="square">
            <a:spAutoFit/>
          </a:bodyPr>
          <a:lstStyle/>
          <a:p>
            <a:pPr>
              <a:spcAft>
                <a:spcPts val="988"/>
              </a:spcAft>
            </a:pPr>
            <a:r>
              <a:rPr lang="en-US" sz="2400">
                <a:solidFill>
                  <a:schemeClr val="tx2"/>
                </a:solidFill>
              </a:rPr>
              <a:t>Workflow for creating an image recognition service in Azure using supported DNNs as a </a:t>
            </a:r>
            <a:r>
              <a:rPr lang="en-US" sz="2400" err="1">
                <a:solidFill>
                  <a:schemeClr val="tx2"/>
                </a:solidFill>
              </a:rPr>
              <a:t>featurizer</a:t>
            </a:r>
            <a:r>
              <a:rPr lang="en-US" sz="2400">
                <a:solidFill>
                  <a:schemeClr val="tx2"/>
                </a:solidFill>
              </a:rPr>
              <a:t> for deployment on Azure FPGAs:</a:t>
            </a:r>
          </a:p>
        </p:txBody>
      </p:sp>
    </p:spTree>
    <p:extLst>
      <p:ext uri="{BB962C8B-B14F-4D97-AF65-F5344CB8AC3E}">
        <p14:creationId xmlns:p14="http://schemas.microsoft.com/office/powerpoint/2010/main" val="100470842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D87F6984-C537-AA4B-A626-DC3742F6FE30}"/>
              </a:ext>
            </a:extLst>
          </p:cNvPr>
          <p:cNvSpPr txBox="1">
            <a:spLocks/>
          </p:cNvSpPr>
          <p:nvPr/>
        </p:nvSpPr>
        <p:spPr>
          <a:xfrm>
            <a:off x="1593671" y="3014926"/>
            <a:ext cx="9004658" cy="828148"/>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50" baseline="0" dirty="0">
                <a:ln w="3175">
                  <a:noFill/>
                </a:ln>
                <a:solidFill>
                  <a:schemeClr val="tx1"/>
                </a:solidFill>
                <a:effectLst/>
                <a:latin typeface="+mj-lt"/>
                <a:ea typeface="+mn-ea"/>
                <a:cs typeface="Segoe UI" pitchFamily="34" charset="0"/>
              </a:defRPr>
            </a:lvl1pPr>
          </a:lstStyle>
          <a:p>
            <a:pPr algn="ctr"/>
            <a:r>
              <a:rPr lang="en-US" sz="4313" spc="0"/>
              <a:t>Customer story</a:t>
            </a:r>
          </a:p>
        </p:txBody>
      </p:sp>
    </p:spTree>
    <p:extLst>
      <p:ext uri="{BB962C8B-B14F-4D97-AF65-F5344CB8AC3E}">
        <p14:creationId xmlns:p14="http://schemas.microsoft.com/office/powerpoint/2010/main" val="37332634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774" y="302995"/>
            <a:ext cx="5334689" cy="757914"/>
          </a:xfrm>
        </p:spPr>
        <p:txBody>
          <a:bodyPr/>
          <a:lstStyle/>
          <a:p>
            <a:r>
              <a:rPr lang="en-US"/>
              <a:t>Drone-based electric grid inspector powered by deep learning</a:t>
            </a:r>
          </a:p>
        </p:txBody>
      </p:sp>
      <p:pic>
        <p:nvPicPr>
          <p:cNvPr id="1030" name="Picture 6" descr="https://msdnshared.blob.core.windows.net/media/2016/11/Drone-Still-Image-1.png">
            <a:extLst>
              <a:ext uri="{FF2B5EF4-FFF2-40B4-BE49-F238E27FC236}">
                <a16:creationId xmlns:a16="http://schemas.microsoft.com/office/drawing/2014/main" id="{2422C76E-1278-48DD-B8DB-470975477091}"/>
              </a:ext>
            </a:extLst>
          </p:cNvPr>
          <p:cNvPicPr>
            <a:picLocks noGrp="1" noChangeAspect="1" noChangeArrowheads="1"/>
          </p:cNvPicPr>
          <p:nvPr>
            <p:ph type="pic" sz="quarter" idx="4294967295"/>
          </p:nvPr>
        </p:nvPicPr>
        <p:blipFill rotWithShape="1">
          <a:blip r:embed="rId3" cstate="email">
            <a:extLst>
              <a:ext uri="{28A0092B-C50C-407E-A947-70E740481C1C}">
                <a14:useLocalDpi xmlns:a14="http://schemas.microsoft.com/office/drawing/2010/main"/>
              </a:ext>
            </a:extLst>
          </a:blip>
          <a:srcRect/>
          <a:stretch/>
        </p:blipFill>
        <p:spPr>
          <a:xfrm>
            <a:off x="1" y="-2626"/>
            <a:ext cx="6096000" cy="6860140"/>
          </a:xfrm>
        </p:spPr>
      </p:pic>
      <p:pic>
        <p:nvPicPr>
          <p:cNvPr id="6" name="Picture 2" descr="Image result for esmart systems">
            <a:extLst>
              <a:ext uri="{FF2B5EF4-FFF2-40B4-BE49-F238E27FC236}">
                <a16:creationId xmlns:a16="http://schemas.microsoft.com/office/drawing/2014/main" id="{B511E411-F40A-4A6D-91AD-8A63E714DB8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927123" y="6555006"/>
            <a:ext cx="1128556" cy="222184"/>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E5C88DCE-D9B3-BA49-9850-F29F761D7C17}"/>
              </a:ext>
            </a:extLst>
          </p:cNvPr>
          <p:cNvSpPr txBox="1">
            <a:spLocks/>
          </p:cNvSpPr>
          <p:nvPr/>
        </p:nvSpPr>
        <p:spPr>
          <a:xfrm>
            <a:off x="6334937" y="2302668"/>
            <a:ext cx="5427526" cy="4656712"/>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76"/>
              </a:spcAft>
            </a:pPr>
            <a:r>
              <a:rPr lang="en-US" sz="1568">
                <a:solidFill>
                  <a:schemeClr val="tx2"/>
                </a:solidFill>
                <a:latin typeface="+mj-lt"/>
              </a:rPr>
              <a:t>Challenge</a:t>
            </a:r>
            <a:r>
              <a:rPr lang="en-US" sz="1568"/>
              <a:t> </a:t>
            </a:r>
          </a:p>
          <a:p>
            <a:pPr marL="0" lvl="1">
              <a:lnSpc>
                <a:spcPct val="100000"/>
              </a:lnSpc>
              <a:spcAft>
                <a:spcPts val="1176"/>
              </a:spcAft>
            </a:pPr>
            <a:r>
              <a:rPr lang="en-US" sz="1568"/>
              <a:t>Traditional power line inspection services are costly</a:t>
            </a:r>
          </a:p>
          <a:p>
            <a:pPr marL="0" lvl="1">
              <a:lnSpc>
                <a:spcPct val="100000"/>
              </a:lnSpc>
              <a:spcAft>
                <a:spcPts val="1176"/>
              </a:spcAft>
            </a:pPr>
            <a:r>
              <a:rPr lang="en-US" sz="1568"/>
              <a:t>Demand for low cost image scoring and support for multiple concurrent customers</a:t>
            </a:r>
          </a:p>
          <a:p>
            <a:pPr marL="0" lvl="1">
              <a:lnSpc>
                <a:spcPct val="100000"/>
              </a:lnSpc>
              <a:spcAft>
                <a:spcPts val="2353"/>
              </a:spcAft>
            </a:pPr>
            <a:r>
              <a:rPr lang="en-US" sz="1568"/>
              <a:t>Needed powerful AI to execute on a drone solution</a:t>
            </a:r>
          </a:p>
          <a:p>
            <a:pPr>
              <a:lnSpc>
                <a:spcPct val="100000"/>
              </a:lnSpc>
              <a:spcAft>
                <a:spcPts val="1176"/>
              </a:spcAft>
            </a:pPr>
            <a:r>
              <a:rPr lang="en-US" sz="1568">
                <a:solidFill>
                  <a:schemeClr val="tx2"/>
                </a:solidFill>
                <a:latin typeface="+mj-lt"/>
              </a:rPr>
              <a:t>Solution</a:t>
            </a:r>
          </a:p>
          <a:p>
            <a:pPr marL="0" lvl="1">
              <a:lnSpc>
                <a:spcPct val="100000"/>
              </a:lnSpc>
              <a:spcAft>
                <a:spcPts val="1176"/>
              </a:spcAft>
            </a:pPr>
            <a:r>
              <a:rPr lang="en-US" sz="1568"/>
              <a:t>Deep learning to analyze multiple streaming data feeds</a:t>
            </a:r>
          </a:p>
          <a:p>
            <a:pPr marL="0" lvl="1">
              <a:lnSpc>
                <a:spcPct val="100000"/>
              </a:lnSpc>
              <a:spcAft>
                <a:spcPts val="1176"/>
              </a:spcAft>
            </a:pPr>
            <a:r>
              <a:rPr lang="en-US" sz="1568"/>
              <a:t>Azure GPUs support Single Shot </a:t>
            </a:r>
            <a:r>
              <a:rPr lang="en-US" sz="1568" err="1"/>
              <a:t>multibox</a:t>
            </a:r>
            <a:r>
              <a:rPr lang="en-US" sz="1568"/>
              <a:t> detectors</a:t>
            </a:r>
          </a:p>
          <a:p>
            <a:pPr marL="0" lvl="1">
              <a:lnSpc>
                <a:spcPct val="100000"/>
              </a:lnSpc>
              <a:spcAft>
                <a:spcPts val="1176"/>
              </a:spcAft>
            </a:pPr>
            <a:r>
              <a:rPr lang="en-US" sz="1568"/>
              <a:t>Reliable, consistent, and highly elastic scalability with Azure Batch Shipyards</a:t>
            </a:r>
          </a:p>
        </p:txBody>
      </p:sp>
    </p:spTree>
    <p:extLst>
      <p:ext uri="{BB962C8B-B14F-4D97-AF65-F5344CB8AC3E}">
        <p14:creationId xmlns:p14="http://schemas.microsoft.com/office/powerpoint/2010/main" val="891995430"/>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5466-7FBC-0F44-80D5-E1B83CD7CEAC}"/>
              </a:ext>
            </a:extLst>
          </p:cNvPr>
          <p:cNvSpPr>
            <a:spLocks noGrp="1"/>
          </p:cNvSpPr>
          <p:nvPr>
            <p:ph type="title"/>
          </p:nvPr>
        </p:nvSpPr>
        <p:spPr/>
        <p:txBody>
          <a:bodyPr/>
          <a:lstStyle/>
          <a:p>
            <a:r>
              <a:rPr lang="en-US" err="1"/>
              <a:t>eSmart</a:t>
            </a:r>
            <a:r>
              <a:rPr lang="en-US"/>
              <a:t> architecture</a:t>
            </a:r>
          </a:p>
        </p:txBody>
      </p:sp>
      <p:sp>
        <p:nvSpPr>
          <p:cNvPr id="134" name="Rectangle 41">
            <a:extLst>
              <a:ext uri="{FF2B5EF4-FFF2-40B4-BE49-F238E27FC236}">
                <a16:creationId xmlns:a16="http://schemas.microsoft.com/office/drawing/2014/main" id="{16250AD7-D66F-4747-93C3-1B55E5180CB7}"/>
              </a:ext>
            </a:extLst>
          </p:cNvPr>
          <p:cNvSpPr>
            <a:spLocks noChangeArrowheads="1"/>
          </p:cNvSpPr>
          <p:nvPr/>
        </p:nvSpPr>
        <p:spPr bwMode="auto">
          <a:xfrm>
            <a:off x="969469" y="1486747"/>
            <a:ext cx="908322"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Data Sources</a:t>
            </a:r>
          </a:p>
        </p:txBody>
      </p:sp>
      <p:sp>
        <p:nvSpPr>
          <p:cNvPr id="136" name="Rectangle 41">
            <a:extLst>
              <a:ext uri="{FF2B5EF4-FFF2-40B4-BE49-F238E27FC236}">
                <a16:creationId xmlns:a16="http://schemas.microsoft.com/office/drawing/2014/main" id="{A27AE220-E680-644A-83B6-B2BB9F32C1AC}"/>
              </a:ext>
            </a:extLst>
          </p:cNvPr>
          <p:cNvSpPr>
            <a:spLocks noChangeArrowheads="1"/>
          </p:cNvSpPr>
          <p:nvPr/>
        </p:nvSpPr>
        <p:spPr bwMode="auto">
          <a:xfrm>
            <a:off x="3229355" y="1486747"/>
            <a:ext cx="430589"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Ingest</a:t>
            </a:r>
          </a:p>
        </p:txBody>
      </p:sp>
      <p:sp>
        <p:nvSpPr>
          <p:cNvPr id="137" name="Rectangle 41">
            <a:extLst>
              <a:ext uri="{FF2B5EF4-FFF2-40B4-BE49-F238E27FC236}">
                <a16:creationId xmlns:a16="http://schemas.microsoft.com/office/drawing/2014/main" id="{3CFFB359-8B2F-4241-B0B9-652C411BAA9E}"/>
              </a:ext>
            </a:extLst>
          </p:cNvPr>
          <p:cNvSpPr>
            <a:spLocks noChangeArrowheads="1"/>
          </p:cNvSpPr>
          <p:nvPr/>
        </p:nvSpPr>
        <p:spPr bwMode="auto">
          <a:xfrm>
            <a:off x="5031211" y="1486747"/>
            <a:ext cx="539022"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Prepare</a:t>
            </a:r>
          </a:p>
        </p:txBody>
      </p:sp>
      <p:sp>
        <p:nvSpPr>
          <p:cNvPr id="139" name="Rectangle 41">
            <a:extLst>
              <a:ext uri="{FF2B5EF4-FFF2-40B4-BE49-F238E27FC236}">
                <a16:creationId xmlns:a16="http://schemas.microsoft.com/office/drawing/2014/main" id="{B2AAC708-C037-D54C-9A3B-69D307629C13}"/>
              </a:ext>
            </a:extLst>
          </p:cNvPr>
          <p:cNvSpPr>
            <a:spLocks noChangeArrowheads="1"/>
          </p:cNvSpPr>
          <p:nvPr/>
        </p:nvSpPr>
        <p:spPr bwMode="auto">
          <a:xfrm>
            <a:off x="6944662" y="1486747"/>
            <a:ext cx="545308"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Analyze</a:t>
            </a:r>
          </a:p>
        </p:txBody>
      </p:sp>
      <p:sp>
        <p:nvSpPr>
          <p:cNvPr id="140" name="Rectangle 41">
            <a:extLst>
              <a:ext uri="{FF2B5EF4-FFF2-40B4-BE49-F238E27FC236}">
                <a16:creationId xmlns:a16="http://schemas.microsoft.com/office/drawing/2014/main" id="{2E446D78-C1B7-634D-9545-1F63D9A2D89F}"/>
              </a:ext>
            </a:extLst>
          </p:cNvPr>
          <p:cNvSpPr>
            <a:spLocks noChangeArrowheads="1"/>
          </p:cNvSpPr>
          <p:nvPr/>
        </p:nvSpPr>
        <p:spPr bwMode="auto">
          <a:xfrm>
            <a:off x="8857036" y="1486747"/>
            <a:ext cx="509163"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Publish</a:t>
            </a:r>
          </a:p>
        </p:txBody>
      </p:sp>
      <p:sp>
        <p:nvSpPr>
          <p:cNvPr id="142" name="Rectangle 41">
            <a:extLst>
              <a:ext uri="{FF2B5EF4-FFF2-40B4-BE49-F238E27FC236}">
                <a16:creationId xmlns:a16="http://schemas.microsoft.com/office/drawing/2014/main" id="{39ABBF6C-6311-874C-8F6B-45D8C49DCFE9}"/>
              </a:ext>
            </a:extLst>
          </p:cNvPr>
          <p:cNvSpPr>
            <a:spLocks noChangeArrowheads="1"/>
          </p:cNvSpPr>
          <p:nvPr/>
        </p:nvSpPr>
        <p:spPr bwMode="auto">
          <a:xfrm>
            <a:off x="10659696" y="1486747"/>
            <a:ext cx="650597" cy="18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21946" eaLnBrk="0" fontAlgn="base" hangingPunct="0">
              <a:spcBef>
                <a:spcPct val="0"/>
              </a:spcBef>
              <a:spcAft>
                <a:spcPct val="0"/>
              </a:spcAft>
              <a:defRPr/>
            </a:pPr>
            <a:r>
              <a:rPr lang="en-US" altLang="en-US" sz="1200" kern="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Consume</a:t>
            </a:r>
          </a:p>
        </p:txBody>
      </p:sp>
      <p:grpSp>
        <p:nvGrpSpPr>
          <p:cNvPr id="149" name="Group 148">
            <a:extLst>
              <a:ext uri="{FF2B5EF4-FFF2-40B4-BE49-F238E27FC236}">
                <a16:creationId xmlns:a16="http://schemas.microsoft.com/office/drawing/2014/main" id="{92798BBC-2CA0-0B40-A075-21C9784A4E21}"/>
              </a:ext>
            </a:extLst>
          </p:cNvPr>
          <p:cNvGrpSpPr/>
          <p:nvPr/>
        </p:nvGrpSpPr>
        <p:grpSpPr>
          <a:xfrm>
            <a:off x="10042385" y="1912194"/>
            <a:ext cx="187061" cy="3790326"/>
            <a:chOff x="1977576" y="1980841"/>
            <a:chExt cx="162559" cy="2926080"/>
          </a:xfrm>
        </p:grpSpPr>
        <p:sp>
          <p:nvSpPr>
            <p:cNvPr id="151" name="Right Bracket 150">
              <a:extLst>
                <a:ext uri="{FF2B5EF4-FFF2-40B4-BE49-F238E27FC236}">
                  <a16:creationId xmlns:a16="http://schemas.microsoft.com/office/drawing/2014/main" id="{56F5787E-18B2-2F4E-AC0D-D3BDF9055F58}"/>
                </a:ext>
              </a:extLst>
            </p:cNvPr>
            <p:cNvSpPr/>
            <p:nvPr/>
          </p:nvSpPr>
          <p:spPr>
            <a:xfrm>
              <a:off x="1977576" y="1980841"/>
              <a:ext cx="45719" cy="2926080"/>
            </a:xfrm>
            <a:prstGeom prst="rightBracket">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cxnSp>
          <p:nvCxnSpPr>
            <p:cNvPr id="159" name="Straight Arrow Connector 158">
              <a:extLst>
                <a:ext uri="{FF2B5EF4-FFF2-40B4-BE49-F238E27FC236}">
                  <a16:creationId xmlns:a16="http://schemas.microsoft.com/office/drawing/2014/main" id="{C7D8620A-008E-9C4B-AA26-6FE41749FBE6}"/>
                </a:ext>
              </a:extLst>
            </p:cNvPr>
            <p:cNvCxnSpPr/>
            <p:nvPr/>
          </p:nvCxnSpPr>
          <p:spPr>
            <a:xfrm>
              <a:off x="2048695" y="3443881"/>
              <a:ext cx="91440" cy="0"/>
            </a:xfrm>
            <a:prstGeom prst="straightConnector1">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2F11D607-C481-A74C-8A71-95FAF28E1ABF}"/>
              </a:ext>
            </a:extLst>
          </p:cNvPr>
          <p:cNvGrpSpPr/>
          <p:nvPr/>
        </p:nvGrpSpPr>
        <p:grpSpPr>
          <a:xfrm>
            <a:off x="2277981" y="1912194"/>
            <a:ext cx="187061" cy="3790326"/>
            <a:chOff x="2716592" y="7286182"/>
            <a:chExt cx="190812" cy="3412220"/>
          </a:xfrm>
        </p:grpSpPr>
        <p:sp>
          <p:nvSpPr>
            <p:cNvPr id="178" name="Right Bracket 177">
              <a:extLst>
                <a:ext uri="{FF2B5EF4-FFF2-40B4-BE49-F238E27FC236}">
                  <a16:creationId xmlns:a16="http://schemas.microsoft.com/office/drawing/2014/main" id="{AF12525B-8B5F-D143-9C7B-7A893FEA7AE0}"/>
                </a:ext>
              </a:extLst>
            </p:cNvPr>
            <p:cNvSpPr/>
            <p:nvPr/>
          </p:nvSpPr>
          <p:spPr>
            <a:xfrm>
              <a:off x="2716592" y="7286182"/>
              <a:ext cx="53665" cy="3412220"/>
            </a:xfrm>
            <a:prstGeom prst="rightBracket">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cxnSp>
          <p:nvCxnSpPr>
            <p:cNvPr id="179" name="Straight Arrow Connector 178">
              <a:extLst>
                <a:ext uri="{FF2B5EF4-FFF2-40B4-BE49-F238E27FC236}">
                  <a16:creationId xmlns:a16="http://schemas.microsoft.com/office/drawing/2014/main" id="{79BA0687-4551-4543-B099-73F5EA0E4FD1}"/>
                </a:ext>
              </a:extLst>
            </p:cNvPr>
            <p:cNvCxnSpPr/>
            <p:nvPr/>
          </p:nvCxnSpPr>
          <p:spPr>
            <a:xfrm>
              <a:off x="2800071" y="8992291"/>
              <a:ext cx="107333" cy="0"/>
            </a:xfrm>
            <a:prstGeom prst="straightConnector1">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180" name="TextBox 179">
            <a:extLst>
              <a:ext uri="{FF2B5EF4-FFF2-40B4-BE49-F238E27FC236}">
                <a16:creationId xmlns:a16="http://schemas.microsoft.com/office/drawing/2014/main" id="{CCD7C32D-A2F1-224F-ABA5-709FBCB54CBA}"/>
              </a:ext>
            </a:extLst>
          </p:cNvPr>
          <p:cNvSpPr txBox="1"/>
          <p:nvPr/>
        </p:nvSpPr>
        <p:spPr>
          <a:xfrm>
            <a:off x="777967" y="3574035"/>
            <a:ext cx="1291328" cy="706039"/>
          </a:xfrm>
          <a:prstGeom prst="rect">
            <a:avLst/>
          </a:prstGeom>
          <a:noFill/>
        </p:spPr>
        <p:txBody>
          <a:bodyPr wrap="square" rtlCol="0">
            <a:spAutoFit/>
          </a:bodyPr>
          <a:lstStyle/>
          <a:p>
            <a:pPr algn="ctr" defTabSz="914225"/>
            <a:r>
              <a:rPr lang="en-US" sz="1000" b="1" kern="0" spc="49">
                <a:solidFill>
                  <a:srgbClr val="505050"/>
                </a:solidFill>
                <a:latin typeface="Segoe UI Semibold" charset="0"/>
                <a:cs typeface="Segoe UI Semibold" charset="0"/>
              </a:rPr>
              <a:t>Drone collected images</a:t>
            </a:r>
          </a:p>
          <a:p>
            <a:pPr algn="ctr" defTabSz="914225"/>
            <a:r>
              <a:rPr lang="en-US" sz="980" kern="0" spc="49">
                <a:solidFill>
                  <a:srgbClr val="505050"/>
                </a:solidFill>
                <a:latin typeface="Segoe UI" panose="020B0502040204020203" pitchFamily="34" charset="0"/>
                <a:cs typeface="Segoe UI" panose="020B0502040204020203" pitchFamily="34" charset="0"/>
              </a:rPr>
              <a:t>Batch upload of drone images</a:t>
            </a:r>
          </a:p>
        </p:txBody>
      </p:sp>
      <p:sp>
        <p:nvSpPr>
          <p:cNvPr id="181" name="TextBox 180">
            <a:extLst>
              <a:ext uri="{FF2B5EF4-FFF2-40B4-BE49-F238E27FC236}">
                <a16:creationId xmlns:a16="http://schemas.microsoft.com/office/drawing/2014/main" id="{C8F4AD36-C0BB-6E4D-BD9E-9394EAB0499C}"/>
              </a:ext>
            </a:extLst>
          </p:cNvPr>
          <p:cNvSpPr txBox="1"/>
          <p:nvPr/>
        </p:nvSpPr>
        <p:spPr>
          <a:xfrm>
            <a:off x="10420735" y="3675800"/>
            <a:ext cx="1128516" cy="552159"/>
          </a:xfrm>
          <a:prstGeom prst="rect">
            <a:avLst/>
          </a:prstGeom>
          <a:noFill/>
        </p:spPr>
        <p:txBody>
          <a:bodyPr wrap="square" rtlCol="0">
            <a:spAutoFit/>
          </a:bodyPr>
          <a:lstStyle/>
          <a:p>
            <a:pPr algn="ctr" defTabSz="914225"/>
            <a:r>
              <a:rPr lang="en-US" sz="1000" b="1" kern="0" spc="49">
                <a:solidFill>
                  <a:srgbClr val="505050"/>
                </a:solidFill>
                <a:latin typeface="Segoe UI Semibold" charset="0"/>
                <a:cs typeface="Segoe UI Semibold" charset="0"/>
              </a:rPr>
              <a:t>On-</a:t>
            </a:r>
            <a:r>
              <a:rPr lang="en-US" sz="1000" b="1" kern="0" spc="49" err="1">
                <a:solidFill>
                  <a:srgbClr val="505050"/>
                </a:solidFill>
                <a:latin typeface="Segoe UI Semibold" charset="0"/>
                <a:cs typeface="Segoe UI Semibold" charset="0"/>
              </a:rPr>
              <a:t>prem</a:t>
            </a:r>
            <a:r>
              <a:rPr lang="en-US" sz="1000" b="1" kern="0" spc="49">
                <a:solidFill>
                  <a:srgbClr val="505050"/>
                </a:solidFill>
                <a:latin typeface="Segoe UI Semibold" charset="0"/>
                <a:cs typeface="Segoe UI Semibold" charset="0"/>
              </a:rPr>
              <a:t> command center</a:t>
            </a:r>
          </a:p>
        </p:txBody>
      </p:sp>
      <p:grpSp>
        <p:nvGrpSpPr>
          <p:cNvPr id="182" name="Group 181">
            <a:extLst>
              <a:ext uri="{FF2B5EF4-FFF2-40B4-BE49-F238E27FC236}">
                <a16:creationId xmlns:a16="http://schemas.microsoft.com/office/drawing/2014/main" id="{C476A1A0-2848-9C47-B1D0-48578D36F5B4}"/>
              </a:ext>
            </a:extLst>
          </p:cNvPr>
          <p:cNvGrpSpPr/>
          <p:nvPr/>
        </p:nvGrpSpPr>
        <p:grpSpPr>
          <a:xfrm>
            <a:off x="1163790" y="3148338"/>
            <a:ext cx="526741" cy="390094"/>
            <a:chOff x="668790" y="3301445"/>
            <a:chExt cx="537303" cy="397916"/>
          </a:xfrm>
        </p:grpSpPr>
        <p:grpSp>
          <p:nvGrpSpPr>
            <p:cNvPr id="183" name="Group 182">
              <a:extLst>
                <a:ext uri="{FF2B5EF4-FFF2-40B4-BE49-F238E27FC236}">
                  <a16:creationId xmlns:a16="http://schemas.microsoft.com/office/drawing/2014/main" id="{BECD107E-5CFF-A143-8404-DADA64856DD7}"/>
                </a:ext>
              </a:extLst>
            </p:cNvPr>
            <p:cNvGrpSpPr/>
            <p:nvPr/>
          </p:nvGrpSpPr>
          <p:grpSpPr>
            <a:xfrm>
              <a:off x="668790" y="3301445"/>
              <a:ext cx="196535" cy="373965"/>
              <a:chOff x="8078776" y="2897184"/>
              <a:chExt cx="196535" cy="373965"/>
            </a:xfrm>
          </p:grpSpPr>
          <p:sp>
            <p:nvSpPr>
              <p:cNvPr id="185" name="Rectangle 184">
                <a:extLst>
                  <a:ext uri="{FF2B5EF4-FFF2-40B4-BE49-F238E27FC236}">
                    <a16:creationId xmlns:a16="http://schemas.microsoft.com/office/drawing/2014/main" id="{D0210CEB-347A-3140-9586-B082AFBB63DC}"/>
                  </a:ext>
                </a:extLst>
              </p:cNvPr>
              <p:cNvSpPr/>
              <p:nvPr/>
            </p:nvSpPr>
            <p:spPr bwMode="auto">
              <a:xfrm>
                <a:off x="8078776" y="2897184"/>
                <a:ext cx="196535" cy="373965"/>
              </a:xfrm>
              <a:prstGeom prst="rect">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6" name="Straight Connector 185">
                <a:extLst>
                  <a:ext uri="{FF2B5EF4-FFF2-40B4-BE49-F238E27FC236}">
                    <a16:creationId xmlns:a16="http://schemas.microsoft.com/office/drawing/2014/main" id="{0297F053-3400-554C-B420-B49ADE8621D6}"/>
                  </a:ext>
                </a:extLst>
              </p:cNvPr>
              <p:cNvCxnSpPr>
                <a:cxnSpLocks/>
              </p:cNvCxnSpPr>
              <p:nvPr/>
            </p:nvCxnSpPr>
            <p:spPr>
              <a:xfrm>
                <a:off x="8130362" y="2964411"/>
                <a:ext cx="93362"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3FCF7F4-3E63-E74D-A37E-53B3F81EE529}"/>
                  </a:ext>
                </a:extLst>
              </p:cNvPr>
              <p:cNvCxnSpPr>
                <a:cxnSpLocks/>
              </p:cNvCxnSpPr>
              <p:nvPr/>
            </p:nvCxnSpPr>
            <p:spPr>
              <a:xfrm>
                <a:off x="8122179" y="3147034"/>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1BAB85C0-317D-034A-AA7D-FCF151D29C67}"/>
                  </a:ext>
                </a:extLst>
              </p:cNvPr>
              <p:cNvCxnSpPr>
                <a:cxnSpLocks/>
              </p:cNvCxnSpPr>
              <p:nvPr/>
            </p:nvCxnSpPr>
            <p:spPr>
              <a:xfrm>
                <a:off x="8122179" y="3198956"/>
                <a:ext cx="109728"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84" name="Cylinder 157">
              <a:extLst>
                <a:ext uri="{FF2B5EF4-FFF2-40B4-BE49-F238E27FC236}">
                  <a16:creationId xmlns:a16="http://schemas.microsoft.com/office/drawing/2014/main" id="{D78844AF-176A-C247-8B22-BB77BFFF2593}"/>
                </a:ext>
              </a:extLst>
            </p:cNvPr>
            <p:cNvSpPr/>
            <p:nvPr/>
          </p:nvSpPr>
          <p:spPr bwMode="auto">
            <a:xfrm>
              <a:off x="980685" y="3403228"/>
              <a:ext cx="225408" cy="296133"/>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a:solidFill>
                  <a:schemeClr val="tx2"/>
                </a:solidFill>
                <a:latin typeface="+mj-lt"/>
                <a:ea typeface="Segoe UI" pitchFamily="34" charset="0"/>
                <a:cs typeface="Segoe UI" pitchFamily="34" charset="0"/>
              </a:endParaRPr>
            </a:p>
          </p:txBody>
        </p:sp>
      </p:grpSp>
      <p:sp>
        <p:nvSpPr>
          <p:cNvPr id="190" name="Rectangle 255">
            <a:extLst>
              <a:ext uri="{FF2B5EF4-FFF2-40B4-BE49-F238E27FC236}">
                <a16:creationId xmlns:a16="http://schemas.microsoft.com/office/drawing/2014/main" id="{7C3EFB9A-E827-8E4B-A747-8D13E1295C30}"/>
              </a:ext>
            </a:extLst>
          </p:cNvPr>
          <p:cNvSpPr/>
          <p:nvPr/>
        </p:nvSpPr>
        <p:spPr>
          <a:xfrm>
            <a:off x="8443230" y="2833938"/>
            <a:ext cx="1303980" cy="734704"/>
          </a:xfrm>
          <a:prstGeom prst="rect">
            <a:avLst/>
          </a:prstGeom>
        </p:spPr>
        <p:txBody>
          <a:bodyPr wrap="square">
            <a:spAutoFit/>
          </a:bodyPr>
          <a:lstStyle/>
          <a:p>
            <a:pPr algn="ctr" defTabSz="914225">
              <a:spcAft>
                <a:spcPts val="272"/>
              </a:spcAft>
              <a:defRPr/>
            </a:pPr>
            <a:r>
              <a:rPr lang="en-US" sz="1000" b="1" kern="0" spc="49">
                <a:solidFill>
                  <a:srgbClr val="505050"/>
                </a:solidFill>
                <a:latin typeface="Segoe UI Semibold" charset="0"/>
                <a:cs typeface="Segoe UI Semibold" charset="0"/>
              </a:rPr>
              <a:t>Cosmos DB</a:t>
            </a:r>
          </a:p>
          <a:p>
            <a:pPr algn="ctr" defTabSz="914225">
              <a:spcAft>
                <a:spcPts val="400"/>
              </a:spcAft>
              <a:defRPr/>
            </a:pPr>
            <a:r>
              <a:rPr lang="en-US" sz="980" kern="0" spc="49">
                <a:solidFill>
                  <a:srgbClr val="505050"/>
                </a:solidFill>
                <a:latin typeface="Segoe UI" panose="020B0502040204020203" pitchFamily="34" charset="0"/>
                <a:cs typeface="Segoe UI" panose="020B0502040204020203" pitchFamily="34" charset="0"/>
              </a:rPr>
              <a:t>Contain inventory results and state changes</a:t>
            </a:r>
          </a:p>
        </p:txBody>
      </p:sp>
      <p:sp>
        <p:nvSpPr>
          <p:cNvPr id="195" name="Rectangle 194">
            <a:extLst>
              <a:ext uri="{FF2B5EF4-FFF2-40B4-BE49-F238E27FC236}">
                <a16:creationId xmlns:a16="http://schemas.microsoft.com/office/drawing/2014/main" id="{4EDAAA30-324D-3442-B318-A603AAC6B3C9}"/>
              </a:ext>
            </a:extLst>
          </p:cNvPr>
          <p:cNvSpPr/>
          <p:nvPr/>
        </p:nvSpPr>
        <p:spPr>
          <a:xfrm>
            <a:off x="6558996" y="3717215"/>
            <a:ext cx="1316639" cy="39827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1000" b="1" kern="0" spc="49">
                <a:solidFill>
                  <a:srgbClr val="505050"/>
                </a:solidFill>
                <a:latin typeface="Segoe UI Semibold" charset="0"/>
                <a:cs typeface="Segoe UI Semibold" charset="0"/>
              </a:rPr>
              <a:t>Azure ML compute</a:t>
            </a:r>
          </a:p>
        </p:txBody>
      </p:sp>
      <p:sp>
        <p:nvSpPr>
          <p:cNvPr id="196" name="Rectangle 255">
            <a:extLst>
              <a:ext uri="{FF2B5EF4-FFF2-40B4-BE49-F238E27FC236}">
                <a16:creationId xmlns:a16="http://schemas.microsoft.com/office/drawing/2014/main" id="{9AB26699-A383-BE4B-BB90-0CB4A763FC3D}"/>
              </a:ext>
            </a:extLst>
          </p:cNvPr>
          <p:cNvSpPr/>
          <p:nvPr/>
        </p:nvSpPr>
        <p:spPr>
          <a:xfrm>
            <a:off x="6551418" y="4727602"/>
            <a:ext cx="1331795" cy="583841"/>
          </a:xfrm>
          <a:prstGeom prst="rect">
            <a:avLst/>
          </a:prstGeom>
        </p:spPr>
        <p:txBody>
          <a:bodyPr wrap="square">
            <a:spAutoFit/>
          </a:bodyPr>
          <a:lstStyle/>
          <a:p>
            <a:pPr algn="ctr" defTabSz="914225">
              <a:spcAft>
                <a:spcPts val="272"/>
              </a:spcAft>
              <a:defRPr/>
            </a:pPr>
            <a:r>
              <a:rPr lang="en-US" sz="1000" b="1" kern="0" spc="49">
                <a:solidFill>
                  <a:srgbClr val="505050"/>
                </a:solidFill>
                <a:latin typeface="Segoe UI Semibold" charset="0"/>
                <a:cs typeface="Segoe UI Semibold" charset="0"/>
              </a:rPr>
              <a:t>Docker Image</a:t>
            </a:r>
          </a:p>
          <a:p>
            <a:pPr algn="ctr" defTabSz="914225">
              <a:spcAft>
                <a:spcPts val="400"/>
              </a:spcAft>
              <a:defRPr/>
            </a:pPr>
            <a:r>
              <a:rPr lang="en-US" sz="980" kern="0" spc="49">
                <a:solidFill>
                  <a:srgbClr val="505050"/>
                </a:solidFill>
                <a:latin typeface="Segoe UI" panose="020B0502040204020203" pitchFamily="34" charset="0"/>
                <a:cs typeface="Segoe UI" panose="020B0502040204020203" pitchFamily="34" charset="0"/>
              </a:rPr>
              <a:t>DNN contained in a Docker image</a:t>
            </a:r>
          </a:p>
        </p:txBody>
      </p:sp>
      <p:grpSp>
        <p:nvGrpSpPr>
          <p:cNvPr id="215" name="Group 214">
            <a:extLst>
              <a:ext uri="{FF2B5EF4-FFF2-40B4-BE49-F238E27FC236}">
                <a16:creationId xmlns:a16="http://schemas.microsoft.com/office/drawing/2014/main" id="{EB5622E4-5AE8-CA45-B581-2FAEE08D50E7}"/>
              </a:ext>
            </a:extLst>
          </p:cNvPr>
          <p:cNvGrpSpPr/>
          <p:nvPr/>
        </p:nvGrpSpPr>
        <p:grpSpPr>
          <a:xfrm>
            <a:off x="8927176" y="2346959"/>
            <a:ext cx="336090" cy="441542"/>
            <a:chOff x="5359862" y="5432075"/>
            <a:chExt cx="342829" cy="450396"/>
          </a:xfrm>
        </p:grpSpPr>
        <p:sp>
          <p:nvSpPr>
            <p:cNvPr id="216" name="Cylinder 192">
              <a:extLst>
                <a:ext uri="{FF2B5EF4-FFF2-40B4-BE49-F238E27FC236}">
                  <a16:creationId xmlns:a16="http://schemas.microsoft.com/office/drawing/2014/main" id="{CE26A791-0393-6644-96CC-FAC33D6AFEEB}"/>
                </a:ext>
              </a:extLst>
            </p:cNvPr>
            <p:cNvSpPr/>
            <p:nvPr/>
          </p:nvSpPr>
          <p:spPr bwMode="auto">
            <a:xfrm>
              <a:off x="5359862" y="5432075"/>
              <a:ext cx="342829" cy="450396"/>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a:solidFill>
                  <a:schemeClr val="tx2"/>
                </a:solidFill>
                <a:latin typeface="+mj-lt"/>
                <a:ea typeface="Segoe UI" pitchFamily="34" charset="0"/>
                <a:cs typeface="Segoe UI" pitchFamily="34" charset="0"/>
              </a:endParaRPr>
            </a:p>
          </p:txBody>
        </p:sp>
        <p:sp>
          <p:nvSpPr>
            <p:cNvPr id="217" name="Double Brace 216">
              <a:extLst>
                <a:ext uri="{FF2B5EF4-FFF2-40B4-BE49-F238E27FC236}">
                  <a16:creationId xmlns:a16="http://schemas.microsoft.com/office/drawing/2014/main" id="{0474E80C-5246-D647-83C3-C13C862F52F9}"/>
                </a:ext>
              </a:extLst>
            </p:cNvPr>
            <p:cNvSpPr/>
            <p:nvPr/>
          </p:nvSpPr>
          <p:spPr>
            <a:xfrm>
              <a:off x="5456237" y="5630862"/>
              <a:ext cx="152400" cy="152400"/>
            </a:xfrm>
            <a:prstGeom prst="bracePair">
              <a:avLst>
                <a:gd name="adj" fmla="val 1369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grpSp>
      <p:grpSp>
        <p:nvGrpSpPr>
          <p:cNvPr id="229" name="Group 228">
            <a:extLst>
              <a:ext uri="{FF2B5EF4-FFF2-40B4-BE49-F238E27FC236}">
                <a16:creationId xmlns:a16="http://schemas.microsoft.com/office/drawing/2014/main" id="{DB9F2603-91BC-F349-A00D-C68FF548BD05}"/>
              </a:ext>
            </a:extLst>
          </p:cNvPr>
          <p:cNvGrpSpPr/>
          <p:nvPr/>
        </p:nvGrpSpPr>
        <p:grpSpPr>
          <a:xfrm>
            <a:off x="6927511" y="4311554"/>
            <a:ext cx="579608" cy="370797"/>
            <a:chOff x="6723075" y="2366625"/>
            <a:chExt cx="727075" cy="465138"/>
          </a:xfrm>
        </p:grpSpPr>
        <p:sp>
          <p:nvSpPr>
            <p:cNvPr id="230" name="Freeform 6">
              <a:extLst>
                <a:ext uri="{FF2B5EF4-FFF2-40B4-BE49-F238E27FC236}">
                  <a16:creationId xmlns:a16="http://schemas.microsoft.com/office/drawing/2014/main" id="{8EF5F72E-4E8A-4F40-8CBD-62C61ABBEE8B}"/>
                </a:ext>
              </a:extLst>
            </p:cNvPr>
            <p:cNvSpPr>
              <a:spLocks/>
            </p:cNvSpPr>
            <p:nvPr/>
          </p:nvSpPr>
          <p:spPr bwMode="auto">
            <a:xfrm>
              <a:off x="6924688" y="2698413"/>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2" name="Rectangle 9">
              <a:extLst>
                <a:ext uri="{FF2B5EF4-FFF2-40B4-BE49-F238E27FC236}">
                  <a16:creationId xmlns:a16="http://schemas.microsoft.com/office/drawing/2014/main" id="{46320533-A667-6A46-8E21-54CD129DFAC2}"/>
                </a:ext>
              </a:extLst>
            </p:cNvPr>
            <p:cNvSpPr>
              <a:spLocks noChangeArrowheads="1"/>
            </p:cNvSpPr>
            <p:nvPr/>
          </p:nvSpPr>
          <p:spPr bwMode="auto">
            <a:xfrm>
              <a:off x="70501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3" name="Rectangle 10">
              <a:extLst>
                <a:ext uri="{FF2B5EF4-FFF2-40B4-BE49-F238E27FC236}">
                  <a16:creationId xmlns:a16="http://schemas.microsoft.com/office/drawing/2014/main" id="{AB9ED324-B052-E345-9A10-C79FB4990210}"/>
                </a:ext>
              </a:extLst>
            </p:cNvPr>
            <p:cNvSpPr>
              <a:spLocks noChangeArrowheads="1"/>
            </p:cNvSpPr>
            <p:nvPr/>
          </p:nvSpPr>
          <p:spPr bwMode="auto">
            <a:xfrm>
              <a:off x="70405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4" name="Rectangle 11">
              <a:extLst>
                <a:ext uri="{FF2B5EF4-FFF2-40B4-BE49-F238E27FC236}">
                  <a16:creationId xmlns:a16="http://schemas.microsoft.com/office/drawing/2014/main" id="{A326665E-38AC-C046-8DBD-B969A1219C5A}"/>
                </a:ext>
              </a:extLst>
            </p:cNvPr>
            <p:cNvSpPr>
              <a:spLocks noChangeArrowheads="1"/>
            </p:cNvSpPr>
            <p:nvPr/>
          </p:nvSpPr>
          <p:spPr bwMode="auto">
            <a:xfrm>
              <a:off x="7069150"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5" name="Rectangle 12">
              <a:extLst>
                <a:ext uri="{FF2B5EF4-FFF2-40B4-BE49-F238E27FC236}">
                  <a16:creationId xmlns:a16="http://schemas.microsoft.com/office/drawing/2014/main" id="{7784C9FE-605B-4D47-94D5-E290B6323A6B}"/>
                </a:ext>
              </a:extLst>
            </p:cNvPr>
            <p:cNvSpPr>
              <a:spLocks noChangeArrowheads="1"/>
            </p:cNvSpPr>
            <p:nvPr/>
          </p:nvSpPr>
          <p:spPr bwMode="auto">
            <a:xfrm>
              <a:off x="703105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6" name="Rectangle 13">
              <a:extLst>
                <a:ext uri="{FF2B5EF4-FFF2-40B4-BE49-F238E27FC236}">
                  <a16:creationId xmlns:a16="http://schemas.microsoft.com/office/drawing/2014/main" id="{D5CDBFFC-F221-B84E-B08B-AB4B42557B81}"/>
                </a:ext>
              </a:extLst>
            </p:cNvPr>
            <p:cNvSpPr>
              <a:spLocks noChangeArrowheads="1"/>
            </p:cNvSpPr>
            <p:nvPr/>
          </p:nvSpPr>
          <p:spPr bwMode="auto">
            <a:xfrm>
              <a:off x="705962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7" name="Rectangle 14">
              <a:extLst>
                <a:ext uri="{FF2B5EF4-FFF2-40B4-BE49-F238E27FC236}">
                  <a16:creationId xmlns:a16="http://schemas.microsoft.com/office/drawing/2014/main" id="{4AF9CF6F-0BEA-AA4B-BADA-01CA5FA218AA}"/>
                </a:ext>
              </a:extLst>
            </p:cNvPr>
            <p:cNvSpPr>
              <a:spLocks noChangeArrowheads="1"/>
            </p:cNvSpPr>
            <p:nvPr/>
          </p:nvSpPr>
          <p:spPr bwMode="auto">
            <a:xfrm>
              <a:off x="7078675"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9" name="Rectangle 15">
              <a:extLst>
                <a:ext uri="{FF2B5EF4-FFF2-40B4-BE49-F238E27FC236}">
                  <a16:creationId xmlns:a16="http://schemas.microsoft.com/office/drawing/2014/main" id="{4DBA4070-B5E2-6843-9B8A-D27BC87F8299}"/>
                </a:ext>
              </a:extLst>
            </p:cNvPr>
            <p:cNvSpPr>
              <a:spLocks noChangeArrowheads="1"/>
            </p:cNvSpPr>
            <p:nvPr/>
          </p:nvSpPr>
          <p:spPr bwMode="auto">
            <a:xfrm>
              <a:off x="70596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1" name="Rectangle 16">
              <a:extLst>
                <a:ext uri="{FF2B5EF4-FFF2-40B4-BE49-F238E27FC236}">
                  <a16:creationId xmlns:a16="http://schemas.microsoft.com/office/drawing/2014/main" id="{534A4A37-8D1D-C44A-9471-85CF14C8A3BC}"/>
                </a:ext>
              </a:extLst>
            </p:cNvPr>
            <p:cNvSpPr>
              <a:spLocks noChangeArrowheads="1"/>
            </p:cNvSpPr>
            <p:nvPr/>
          </p:nvSpPr>
          <p:spPr bwMode="auto">
            <a:xfrm>
              <a:off x="697548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5" name="Rectangle 17">
              <a:extLst>
                <a:ext uri="{FF2B5EF4-FFF2-40B4-BE49-F238E27FC236}">
                  <a16:creationId xmlns:a16="http://schemas.microsoft.com/office/drawing/2014/main" id="{63D7B20C-68E3-554E-B6CA-F1ED9F9A435D}"/>
                </a:ext>
              </a:extLst>
            </p:cNvPr>
            <p:cNvSpPr>
              <a:spLocks noChangeArrowheads="1"/>
            </p:cNvSpPr>
            <p:nvPr/>
          </p:nvSpPr>
          <p:spPr bwMode="auto">
            <a:xfrm>
              <a:off x="698660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6" name="Rectangle 18">
              <a:extLst>
                <a:ext uri="{FF2B5EF4-FFF2-40B4-BE49-F238E27FC236}">
                  <a16:creationId xmlns:a16="http://schemas.microsoft.com/office/drawing/2014/main" id="{C6A41260-2ED4-4349-8078-43F1712466E5}"/>
                </a:ext>
              </a:extLst>
            </p:cNvPr>
            <p:cNvSpPr>
              <a:spLocks noChangeArrowheads="1"/>
            </p:cNvSpPr>
            <p:nvPr/>
          </p:nvSpPr>
          <p:spPr bwMode="auto">
            <a:xfrm>
              <a:off x="699612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7" name="Rectangle 19">
              <a:extLst>
                <a:ext uri="{FF2B5EF4-FFF2-40B4-BE49-F238E27FC236}">
                  <a16:creationId xmlns:a16="http://schemas.microsoft.com/office/drawing/2014/main" id="{D5BBEF2E-486B-F94B-A498-0211EDE8A239}"/>
                </a:ext>
              </a:extLst>
            </p:cNvPr>
            <p:cNvSpPr>
              <a:spLocks noChangeArrowheads="1"/>
            </p:cNvSpPr>
            <p:nvPr/>
          </p:nvSpPr>
          <p:spPr bwMode="auto">
            <a:xfrm>
              <a:off x="70691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8" name="Rectangle 20">
              <a:extLst>
                <a:ext uri="{FF2B5EF4-FFF2-40B4-BE49-F238E27FC236}">
                  <a16:creationId xmlns:a16="http://schemas.microsoft.com/office/drawing/2014/main" id="{C3ADCCF2-F3D4-8046-AC55-E8BC3DBEE1A2}"/>
                </a:ext>
              </a:extLst>
            </p:cNvPr>
            <p:cNvSpPr>
              <a:spLocks noChangeArrowheads="1"/>
            </p:cNvSpPr>
            <p:nvPr/>
          </p:nvSpPr>
          <p:spPr bwMode="auto">
            <a:xfrm>
              <a:off x="7078675"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9" name="Rectangle 21">
              <a:extLst>
                <a:ext uri="{FF2B5EF4-FFF2-40B4-BE49-F238E27FC236}">
                  <a16:creationId xmlns:a16="http://schemas.microsoft.com/office/drawing/2014/main" id="{1C16257C-0209-8D4E-BE45-AA285D5353A9}"/>
                </a:ext>
              </a:extLst>
            </p:cNvPr>
            <p:cNvSpPr>
              <a:spLocks noChangeArrowheads="1"/>
            </p:cNvSpPr>
            <p:nvPr/>
          </p:nvSpPr>
          <p:spPr bwMode="auto">
            <a:xfrm>
              <a:off x="6965963"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0" name="Rectangle 22">
              <a:extLst>
                <a:ext uri="{FF2B5EF4-FFF2-40B4-BE49-F238E27FC236}">
                  <a16:creationId xmlns:a16="http://schemas.microsoft.com/office/drawing/2014/main" id="{B7980AF2-80FE-554B-99BD-6BD9ED7C70E7}"/>
                </a:ext>
              </a:extLst>
            </p:cNvPr>
            <p:cNvSpPr>
              <a:spLocks noChangeArrowheads="1"/>
            </p:cNvSpPr>
            <p:nvPr/>
          </p:nvSpPr>
          <p:spPr bwMode="auto">
            <a:xfrm>
              <a:off x="695643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1" name="Rectangle 23">
              <a:extLst>
                <a:ext uri="{FF2B5EF4-FFF2-40B4-BE49-F238E27FC236}">
                  <a16:creationId xmlns:a16="http://schemas.microsoft.com/office/drawing/2014/main" id="{DE3AF741-2EAE-2F4A-9BC5-66EBDCB398DA}"/>
                </a:ext>
              </a:extLst>
            </p:cNvPr>
            <p:cNvSpPr>
              <a:spLocks noChangeArrowheads="1"/>
            </p:cNvSpPr>
            <p:nvPr/>
          </p:nvSpPr>
          <p:spPr bwMode="auto">
            <a:xfrm>
              <a:off x="7040575"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2" name="Rectangle 24">
              <a:extLst>
                <a:ext uri="{FF2B5EF4-FFF2-40B4-BE49-F238E27FC236}">
                  <a16:creationId xmlns:a16="http://schemas.microsoft.com/office/drawing/2014/main" id="{5BDC748C-2515-3D4D-A8DC-1F62667529AC}"/>
                </a:ext>
              </a:extLst>
            </p:cNvPr>
            <p:cNvSpPr>
              <a:spLocks noChangeArrowheads="1"/>
            </p:cNvSpPr>
            <p:nvPr/>
          </p:nvSpPr>
          <p:spPr bwMode="auto">
            <a:xfrm>
              <a:off x="71326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3" name="Rectangle 25">
              <a:extLst>
                <a:ext uri="{FF2B5EF4-FFF2-40B4-BE49-F238E27FC236}">
                  <a16:creationId xmlns:a16="http://schemas.microsoft.com/office/drawing/2014/main" id="{107F369C-CB0D-8940-84F1-B9A853F3E499}"/>
                </a:ext>
              </a:extLst>
            </p:cNvPr>
            <p:cNvSpPr>
              <a:spLocks noChangeArrowheads="1"/>
            </p:cNvSpPr>
            <p:nvPr/>
          </p:nvSpPr>
          <p:spPr bwMode="auto">
            <a:xfrm>
              <a:off x="714376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4" name="Rectangle 26">
              <a:extLst>
                <a:ext uri="{FF2B5EF4-FFF2-40B4-BE49-F238E27FC236}">
                  <a16:creationId xmlns:a16="http://schemas.microsoft.com/office/drawing/2014/main" id="{A9E9A208-AE0E-FC41-84AB-D3751266274D}"/>
                </a:ext>
              </a:extLst>
            </p:cNvPr>
            <p:cNvSpPr>
              <a:spLocks noChangeArrowheads="1"/>
            </p:cNvSpPr>
            <p:nvPr/>
          </p:nvSpPr>
          <p:spPr bwMode="auto">
            <a:xfrm>
              <a:off x="71532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5" name="Rectangle 27">
              <a:extLst>
                <a:ext uri="{FF2B5EF4-FFF2-40B4-BE49-F238E27FC236}">
                  <a16:creationId xmlns:a16="http://schemas.microsoft.com/office/drawing/2014/main" id="{CC553EF8-D0D5-B44F-B266-BBB4C37DED7A}"/>
                </a:ext>
              </a:extLst>
            </p:cNvPr>
            <p:cNvSpPr>
              <a:spLocks noChangeArrowheads="1"/>
            </p:cNvSpPr>
            <p:nvPr/>
          </p:nvSpPr>
          <p:spPr bwMode="auto">
            <a:xfrm>
              <a:off x="7031050"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6" name="Rectangle 28">
              <a:extLst>
                <a:ext uri="{FF2B5EF4-FFF2-40B4-BE49-F238E27FC236}">
                  <a16:creationId xmlns:a16="http://schemas.microsoft.com/office/drawing/2014/main" id="{46E7F9F7-EAD7-9640-93F1-E79D1488A732}"/>
                </a:ext>
              </a:extLst>
            </p:cNvPr>
            <p:cNvSpPr>
              <a:spLocks noChangeArrowheads="1"/>
            </p:cNvSpPr>
            <p:nvPr/>
          </p:nvSpPr>
          <p:spPr bwMode="auto">
            <a:xfrm>
              <a:off x="71040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7" name="Rectangle 29">
              <a:extLst>
                <a:ext uri="{FF2B5EF4-FFF2-40B4-BE49-F238E27FC236}">
                  <a16:creationId xmlns:a16="http://schemas.microsoft.com/office/drawing/2014/main" id="{4C474566-CB51-F649-9DA1-DEF6DB1B5898}"/>
                </a:ext>
              </a:extLst>
            </p:cNvPr>
            <p:cNvSpPr>
              <a:spLocks noChangeArrowheads="1"/>
            </p:cNvSpPr>
            <p:nvPr/>
          </p:nvSpPr>
          <p:spPr bwMode="auto">
            <a:xfrm>
              <a:off x="711360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8" name="Rectangle 30">
              <a:extLst>
                <a:ext uri="{FF2B5EF4-FFF2-40B4-BE49-F238E27FC236}">
                  <a16:creationId xmlns:a16="http://schemas.microsoft.com/office/drawing/2014/main" id="{EC4D4ECF-D673-F841-97F7-4043B8D03E84}"/>
                </a:ext>
              </a:extLst>
            </p:cNvPr>
            <p:cNvSpPr>
              <a:spLocks noChangeArrowheads="1"/>
            </p:cNvSpPr>
            <p:nvPr/>
          </p:nvSpPr>
          <p:spPr bwMode="auto">
            <a:xfrm>
              <a:off x="71247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9" name="Rectangle 31">
              <a:extLst>
                <a:ext uri="{FF2B5EF4-FFF2-40B4-BE49-F238E27FC236}">
                  <a16:creationId xmlns:a16="http://schemas.microsoft.com/office/drawing/2014/main" id="{596DD8BB-4BCD-404C-A4D7-D583D92E9E2B}"/>
                </a:ext>
              </a:extLst>
            </p:cNvPr>
            <p:cNvSpPr>
              <a:spLocks noChangeArrowheads="1"/>
            </p:cNvSpPr>
            <p:nvPr/>
          </p:nvSpPr>
          <p:spPr bwMode="auto">
            <a:xfrm>
              <a:off x="703105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0" name="Rectangle 32">
              <a:extLst>
                <a:ext uri="{FF2B5EF4-FFF2-40B4-BE49-F238E27FC236}">
                  <a16:creationId xmlns:a16="http://schemas.microsoft.com/office/drawing/2014/main" id="{06263106-9F7D-344F-B048-53A043661DF3}"/>
                </a:ext>
              </a:extLst>
            </p:cNvPr>
            <p:cNvSpPr>
              <a:spLocks noChangeArrowheads="1"/>
            </p:cNvSpPr>
            <p:nvPr/>
          </p:nvSpPr>
          <p:spPr bwMode="auto">
            <a:xfrm>
              <a:off x="7050100"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1" name="Rectangle 33">
              <a:extLst>
                <a:ext uri="{FF2B5EF4-FFF2-40B4-BE49-F238E27FC236}">
                  <a16:creationId xmlns:a16="http://schemas.microsoft.com/office/drawing/2014/main" id="{9641E200-B9E5-B244-87AE-FB9C8248338C}"/>
                </a:ext>
              </a:extLst>
            </p:cNvPr>
            <p:cNvSpPr>
              <a:spLocks noChangeArrowheads="1"/>
            </p:cNvSpPr>
            <p:nvPr/>
          </p:nvSpPr>
          <p:spPr bwMode="auto">
            <a:xfrm>
              <a:off x="7004063"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2" name="Rectangle 34">
              <a:extLst>
                <a:ext uri="{FF2B5EF4-FFF2-40B4-BE49-F238E27FC236}">
                  <a16:creationId xmlns:a16="http://schemas.microsoft.com/office/drawing/2014/main" id="{40100A1E-4BB7-1048-9301-0C9B55891B28}"/>
                </a:ext>
              </a:extLst>
            </p:cNvPr>
            <p:cNvSpPr>
              <a:spLocks noChangeArrowheads="1"/>
            </p:cNvSpPr>
            <p:nvPr/>
          </p:nvSpPr>
          <p:spPr bwMode="auto">
            <a:xfrm>
              <a:off x="7040575"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3" name="Rectangle 35">
              <a:extLst>
                <a:ext uri="{FF2B5EF4-FFF2-40B4-BE49-F238E27FC236}">
                  <a16:creationId xmlns:a16="http://schemas.microsoft.com/office/drawing/2014/main" id="{B23DE329-9758-AF4D-903B-80F70FE67A88}"/>
                </a:ext>
              </a:extLst>
            </p:cNvPr>
            <p:cNvSpPr>
              <a:spLocks noChangeArrowheads="1"/>
            </p:cNvSpPr>
            <p:nvPr/>
          </p:nvSpPr>
          <p:spPr bwMode="auto">
            <a:xfrm>
              <a:off x="7078675" y="2384088"/>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4" name="Rectangle 36">
              <a:extLst>
                <a:ext uri="{FF2B5EF4-FFF2-40B4-BE49-F238E27FC236}">
                  <a16:creationId xmlns:a16="http://schemas.microsoft.com/office/drawing/2014/main" id="{E69837F6-ED06-A143-A751-F5B737C423F9}"/>
                </a:ext>
              </a:extLst>
            </p:cNvPr>
            <p:cNvSpPr>
              <a:spLocks noChangeArrowheads="1"/>
            </p:cNvSpPr>
            <p:nvPr/>
          </p:nvSpPr>
          <p:spPr bwMode="auto">
            <a:xfrm>
              <a:off x="7069150" y="2384088"/>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5" name="Rectangle 37">
              <a:extLst>
                <a:ext uri="{FF2B5EF4-FFF2-40B4-BE49-F238E27FC236}">
                  <a16:creationId xmlns:a16="http://schemas.microsoft.com/office/drawing/2014/main" id="{9B99B166-AC4B-7F46-A13F-052AE4CB94BB}"/>
                </a:ext>
              </a:extLst>
            </p:cNvPr>
            <p:cNvSpPr>
              <a:spLocks noChangeArrowheads="1"/>
            </p:cNvSpPr>
            <p:nvPr/>
          </p:nvSpPr>
          <p:spPr bwMode="auto">
            <a:xfrm>
              <a:off x="7050100"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6" name="Rectangle 38">
              <a:extLst>
                <a:ext uri="{FF2B5EF4-FFF2-40B4-BE49-F238E27FC236}">
                  <a16:creationId xmlns:a16="http://schemas.microsoft.com/office/drawing/2014/main" id="{416A7155-72D8-2F45-8DDA-097A5AFEE9D9}"/>
                </a:ext>
              </a:extLst>
            </p:cNvPr>
            <p:cNvSpPr>
              <a:spLocks noChangeArrowheads="1"/>
            </p:cNvSpPr>
            <p:nvPr/>
          </p:nvSpPr>
          <p:spPr bwMode="auto">
            <a:xfrm>
              <a:off x="7059625" y="2384088"/>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7" name="Rectangle 39">
              <a:extLst>
                <a:ext uri="{FF2B5EF4-FFF2-40B4-BE49-F238E27FC236}">
                  <a16:creationId xmlns:a16="http://schemas.microsoft.com/office/drawing/2014/main" id="{63877506-B4EC-574D-8926-D10D1F438A51}"/>
                </a:ext>
              </a:extLst>
            </p:cNvPr>
            <p:cNvSpPr>
              <a:spLocks noChangeArrowheads="1"/>
            </p:cNvSpPr>
            <p:nvPr/>
          </p:nvSpPr>
          <p:spPr bwMode="auto">
            <a:xfrm>
              <a:off x="69215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8" name="Rectangle 40">
              <a:extLst>
                <a:ext uri="{FF2B5EF4-FFF2-40B4-BE49-F238E27FC236}">
                  <a16:creationId xmlns:a16="http://schemas.microsoft.com/office/drawing/2014/main" id="{828B7F88-1EC6-8B4D-A9DD-717FEED3CD04}"/>
                </a:ext>
              </a:extLst>
            </p:cNvPr>
            <p:cNvSpPr>
              <a:spLocks noChangeArrowheads="1"/>
            </p:cNvSpPr>
            <p:nvPr/>
          </p:nvSpPr>
          <p:spPr bwMode="auto">
            <a:xfrm>
              <a:off x="69119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9" name="Rectangle 41">
              <a:extLst>
                <a:ext uri="{FF2B5EF4-FFF2-40B4-BE49-F238E27FC236}">
                  <a16:creationId xmlns:a16="http://schemas.microsoft.com/office/drawing/2014/main" id="{1DE5B59E-E18B-3248-B6E1-C316520FE4FD}"/>
                </a:ext>
              </a:extLst>
            </p:cNvPr>
            <p:cNvSpPr>
              <a:spLocks noChangeArrowheads="1"/>
            </p:cNvSpPr>
            <p:nvPr/>
          </p:nvSpPr>
          <p:spPr bwMode="auto">
            <a:xfrm>
              <a:off x="68088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0" name="Rectangle 42">
              <a:extLst>
                <a:ext uri="{FF2B5EF4-FFF2-40B4-BE49-F238E27FC236}">
                  <a16:creationId xmlns:a16="http://schemas.microsoft.com/office/drawing/2014/main" id="{2D5348FE-D44C-C94E-BC16-E6F7457E0B82}"/>
                </a:ext>
              </a:extLst>
            </p:cNvPr>
            <p:cNvSpPr>
              <a:spLocks noChangeArrowheads="1"/>
            </p:cNvSpPr>
            <p:nvPr/>
          </p:nvSpPr>
          <p:spPr bwMode="auto">
            <a:xfrm>
              <a:off x="693103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1" name="Rectangle 43">
              <a:extLst>
                <a:ext uri="{FF2B5EF4-FFF2-40B4-BE49-F238E27FC236}">
                  <a16:creationId xmlns:a16="http://schemas.microsoft.com/office/drawing/2014/main" id="{C5F74323-6A69-6146-AC77-07633BB1B8A9}"/>
                </a:ext>
              </a:extLst>
            </p:cNvPr>
            <p:cNvSpPr>
              <a:spLocks noChangeArrowheads="1"/>
            </p:cNvSpPr>
            <p:nvPr/>
          </p:nvSpPr>
          <p:spPr bwMode="auto">
            <a:xfrm>
              <a:off x="690246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2" name="Rectangle 44">
              <a:extLst>
                <a:ext uri="{FF2B5EF4-FFF2-40B4-BE49-F238E27FC236}">
                  <a16:creationId xmlns:a16="http://schemas.microsoft.com/office/drawing/2014/main" id="{C38DC0D4-DA37-604B-8477-A99FE0AA2AA8}"/>
                </a:ext>
              </a:extLst>
            </p:cNvPr>
            <p:cNvSpPr>
              <a:spLocks noChangeArrowheads="1"/>
            </p:cNvSpPr>
            <p:nvPr/>
          </p:nvSpPr>
          <p:spPr bwMode="auto">
            <a:xfrm>
              <a:off x="68834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3" name="Rectangle 45">
              <a:extLst>
                <a:ext uri="{FF2B5EF4-FFF2-40B4-BE49-F238E27FC236}">
                  <a16:creationId xmlns:a16="http://schemas.microsoft.com/office/drawing/2014/main" id="{DB98AE3C-3B93-0345-8E91-4886C3EE51F0}"/>
                </a:ext>
              </a:extLst>
            </p:cNvPr>
            <p:cNvSpPr>
              <a:spLocks noChangeArrowheads="1"/>
            </p:cNvSpPr>
            <p:nvPr/>
          </p:nvSpPr>
          <p:spPr bwMode="auto">
            <a:xfrm>
              <a:off x="68913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4" name="Rectangle 46">
              <a:extLst>
                <a:ext uri="{FF2B5EF4-FFF2-40B4-BE49-F238E27FC236}">
                  <a16:creationId xmlns:a16="http://schemas.microsoft.com/office/drawing/2014/main" id="{EFE1DD98-E333-054F-AD61-C8C88F72E9A9}"/>
                </a:ext>
              </a:extLst>
            </p:cNvPr>
            <p:cNvSpPr>
              <a:spLocks noChangeArrowheads="1"/>
            </p:cNvSpPr>
            <p:nvPr/>
          </p:nvSpPr>
          <p:spPr bwMode="auto">
            <a:xfrm>
              <a:off x="6858013"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5" name="Rectangle 47">
              <a:extLst>
                <a:ext uri="{FF2B5EF4-FFF2-40B4-BE49-F238E27FC236}">
                  <a16:creationId xmlns:a16="http://schemas.microsoft.com/office/drawing/2014/main" id="{6829B795-5191-E645-A00B-0D45E13BC9AE}"/>
                </a:ext>
              </a:extLst>
            </p:cNvPr>
            <p:cNvSpPr>
              <a:spLocks noChangeArrowheads="1"/>
            </p:cNvSpPr>
            <p:nvPr/>
          </p:nvSpPr>
          <p:spPr bwMode="auto">
            <a:xfrm>
              <a:off x="692151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6" name="Rectangle 48">
              <a:extLst>
                <a:ext uri="{FF2B5EF4-FFF2-40B4-BE49-F238E27FC236}">
                  <a16:creationId xmlns:a16="http://schemas.microsoft.com/office/drawing/2014/main" id="{CE882F44-90F3-D84A-B0A3-3E3F46AEDD3F}"/>
                </a:ext>
              </a:extLst>
            </p:cNvPr>
            <p:cNvSpPr>
              <a:spLocks noChangeArrowheads="1"/>
            </p:cNvSpPr>
            <p:nvPr/>
          </p:nvSpPr>
          <p:spPr bwMode="auto">
            <a:xfrm>
              <a:off x="68469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7" name="Freeform 49">
              <a:extLst>
                <a:ext uri="{FF2B5EF4-FFF2-40B4-BE49-F238E27FC236}">
                  <a16:creationId xmlns:a16="http://schemas.microsoft.com/office/drawing/2014/main" id="{8B8027ED-0C15-7646-9AAC-FA5313364D32}"/>
                </a:ext>
              </a:extLst>
            </p:cNvPr>
            <p:cNvSpPr>
              <a:spLocks noEditPoints="1"/>
            </p:cNvSpPr>
            <p:nvPr/>
          </p:nvSpPr>
          <p:spPr bwMode="auto">
            <a:xfrm>
              <a:off x="6723075" y="2366625"/>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8" name="Rectangle 50">
              <a:extLst>
                <a:ext uri="{FF2B5EF4-FFF2-40B4-BE49-F238E27FC236}">
                  <a16:creationId xmlns:a16="http://schemas.microsoft.com/office/drawing/2014/main" id="{2E483C2B-750A-9F48-ACD9-277BB97133AA}"/>
                </a:ext>
              </a:extLst>
            </p:cNvPr>
            <p:cNvSpPr>
              <a:spLocks noChangeArrowheads="1"/>
            </p:cNvSpPr>
            <p:nvPr/>
          </p:nvSpPr>
          <p:spPr bwMode="auto">
            <a:xfrm>
              <a:off x="68183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9" name="Rectangle 51">
              <a:extLst>
                <a:ext uri="{FF2B5EF4-FFF2-40B4-BE49-F238E27FC236}">
                  <a16:creationId xmlns:a16="http://schemas.microsoft.com/office/drawing/2014/main" id="{7D8A6947-4EE0-3F45-A0C2-443AF7A874F4}"/>
                </a:ext>
              </a:extLst>
            </p:cNvPr>
            <p:cNvSpPr>
              <a:spLocks noChangeArrowheads="1"/>
            </p:cNvSpPr>
            <p:nvPr/>
          </p:nvSpPr>
          <p:spPr bwMode="auto">
            <a:xfrm>
              <a:off x="6827850"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0" name="Rectangle 52">
              <a:extLst>
                <a:ext uri="{FF2B5EF4-FFF2-40B4-BE49-F238E27FC236}">
                  <a16:creationId xmlns:a16="http://schemas.microsoft.com/office/drawing/2014/main" id="{823C2BB8-0249-B94A-8C3E-722625E4857F}"/>
                </a:ext>
              </a:extLst>
            </p:cNvPr>
            <p:cNvSpPr>
              <a:spLocks noChangeArrowheads="1"/>
            </p:cNvSpPr>
            <p:nvPr/>
          </p:nvSpPr>
          <p:spPr bwMode="auto">
            <a:xfrm>
              <a:off x="683737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1" name="Rectangle 53">
              <a:extLst>
                <a:ext uri="{FF2B5EF4-FFF2-40B4-BE49-F238E27FC236}">
                  <a16:creationId xmlns:a16="http://schemas.microsoft.com/office/drawing/2014/main" id="{F4B19213-2F5D-DC4C-B1AE-9C9EE169370B}"/>
                </a:ext>
              </a:extLst>
            </p:cNvPr>
            <p:cNvSpPr>
              <a:spLocks noChangeArrowheads="1"/>
            </p:cNvSpPr>
            <p:nvPr/>
          </p:nvSpPr>
          <p:spPr bwMode="auto">
            <a:xfrm>
              <a:off x="693103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2" name="Rectangle 54">
              <a:extLst>
                <a:ext uri="{FF2B5EF4-FFF2-40B4-BE49-F238E27FC236}">
                  <a16:creationId xmlns:a16="http://schemas.microsoft.com/office/drawing/2014/main" id="{8E8E3238-0F2A-484B-9C07-95D9B472DAD8}"/>
                </a:ext>
              </a:extLst>
            </p:cNvPr>
            <p:cNvSpPr>
              <a:spLocks noChangeArrowheads="1"/>
            </p:cNvSpPr>
            <p:nvPr/>
          </p:nvSpPr>
          <p:spPr bwMode="auto">
            <a:xfrm>
              <a:off x="6996125"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3" name="Rectangle 55">
              <a:extLst>
                <a:ext uri="{FF2B5EF4-FFF2-40B4-BE49-F238E27FC236}">
                  <a16:creationId xmlns:a16="http://schemas.microsoft.com/office/drawing/2014/main" id="{C1B22A88-2D35-3D4A-A7E7-850202AD52B4}"/>
                </a:ext>
              </a:extLst>
            </p:cNvPr>
            <p:cNvSpPr>
              <a:spLocks noChangeArrowheads="1"/>
            </p:cNvSpPr>
            <p:nvPr/>
          </p:nvSpPr>
          <p:spPr bwMode="auto">
            <a:xfrm>
              <a:off x="688341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4" name="Rectangle 56">
              <a:extLst>
                <a:ext uri="{FF2B5EF4-FFF2-40B4-BE49-F238E27FC236}">
                  <a16:creationId xmlns:a16="http://schemas.microsoft.com/office/drawing/2014/main" id="{3A3B21BC-A5CB-814B-9C7D-A77C55B7F793}"/>
                </a:ext>
              </a:extLst>
            </p:cNvPr>
            <p:cNvSpPr>
              <a:spLocks noChangeArrowheads="1"/>
            </p:cNvSpPr>
            <p:nvPr/>
          </p:nvSpPr>
          <p:spPr bwMode="auto">
            <a:xfrm>
              <a:off x="6891350" y="2458700"/>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5" name="Rectangle 57">
              <a:extLst>
                <a:ext uri="{FF2B5EF4-FFF2-40B4-BE49-F238E27FC236}">
                  <a16:creationId xmlns:a16="http://schemas.microsoft.com/office/drawing/2014/main" id="{7C7EE2D5-41EA-C44F-9BBE-70A25F67B5E1}"/>
                </a:ext>
              </a:extLst>
            </p:cNvPr>
            <p:cNvSpPr>
              <a:spLocks noChangeArrowheads="1"/>
            </p:cNvSpPr>
            <p:nvPr/>
          </p:nvSpPr>
          <p:spPr bwMode="auto">
            <a:xfrm>
              <a:off x="697548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6" name="Rectangle 58">
              <a:extLst>
                <a:ext uri="{FF2B5EF4-FFF2-40B4-BE49-F238E27FC236}">
                  <a16:creationId xmlns:a16="http://schemas.microsoft.com/office/drawing/2014/main" id="{372D0BEC-DC09-DB4B-950F-7CAE18D1153B}"/>
                </a:ext>
              </a:extLst>
            </p:cNvPr>
            <p:cNvSpPr>
              <a:spLocks noChangeArrowheads="1"/>
            </p:cNvSpPr>
            <p:nvPr/>
          </p:nvSpPr>
          <p:spPr bwMode="auto">
            <a:xfrm>
              <a:off x="6986600"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7" name="Rectangle 59">
              <a:extLst>
                <a:ext uri="{FF2B5EF4-FFF2-40B4-BE49-F238E27FC236}">
                  <a16:creationId xmlns:a16="http://schemas.microsoft.com/office/drawing/2014/main" id="{74BF74A2-3F42-0444-A973-9E0AE8B22FDB}"/>
                </a:ext>
              </a:extLst>
            </p:cNvPr>
            <p:cNvSpPr>
              <a:spLocks noChangeArrowheads="1"/>
            </p:cNvSpPr>
            <p:nvPr/>
          </p:nvSpPr>
          <p:spPr bwMode="auto">
            <a:xfrm>
              <a:off x="7004063"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8" name="Rectangle 60">
              <a:extLst>
                <a:ext uri="{FF2B5EF4-FFF2-40B4-BE49-F238E27FC236}">
                  <a16:creationId xmlns:a16="http://schemas.microsoft.com/office/drawing/2014/main" id="{830ABE7E-D4F0-0243-9A0E-DF8F6533127A}"/>
                </a:ext>
              </a:extLst>
            </p:cNvPr>
            <p:cNvSpPr>
              <a:spLocks noChangeArrowheads="1"/>
            </p:cNvSpPr>
            <p:nvPr/>
          </p:nvSpPr>
          <p:spPr bwMode="auto">
            <a:xfrm>
              <a:off x="6965963" y="2531725"/>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9" name="Rectangle 61">
              <a:extLst>
                <a:ext uri="{FF2B5EF4-FFF2-40B4-BE49-F238E27FC236}">
                  <a16:creationId xmlns:a16="http://schemas.microsoft.com/office/drawing/2014/main" id="{36AF77B4-C6AF-6946-8ACF-7A2AEC7BBB16}"/>
                </a:ext>
              </a:extLst>
            </p:cNvPr>
            <p:cNvSpPr>
              <a:spLocks noChangeArrowheads="1"/>
            </p:cNvSpPr>
            <p:nvPr/>
          </p:nvSpPr>
          <p:spPr bwMode="auto">
            <a:xfrm>
              <a:off x="6911988"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0" name="Rectangle 62">
              <a:extLst>
                <a:ext uri="{FF2B5EF4-FFF2-40B4-BE49-F238E27FC236}">
                  <a16:creationId xmlns:a16="http://schemas.microsoft.com/office/drawing/2014/main" id="{CE03C8F6-22B1-0147-BE7E-49F0B1E3367E}"/>
                </a:ext>
              </a:extLst>
            </p:cNvPr>
            <p:cNvSpPr>
              <a:spLocks noChangeArrowheads="1"/>
            </p:cNvSpPr>
            <p:nvPr/>
          </p:nvSpPr>
          <p:spPr bwMode="auto">
            <a:xfrm>
              <a:off x="6956438" y="2531725"/>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1" name="Rectangle 63">
              <a:extLst>
                <a:ext uri="{FF2B5EF4-FFF2-40B4-BE49-F238E27FC236}">
                  <a16:creationId xmlns:a16="http://schemas.microsoft.com/office/drawing/2014/main" id="{5321976B-D6E5-8B4C-9A71-2EC68E57F581}"/>
                </a:ext>
              </a:extLst>
            </p:cNvPr>
            <p:cNvSpPr>
              <a:spLocks noChangeArrowheads="1"/>
            </p:cNvSpPr>
            <p:nvPr/>
          </p:nvSpPr>
          <p:spPr bwMode="auto">
            <a:xfrm>
              <a:off x="6902463" y="2458700"/>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92" name="Group 291">
            <a:extLst>
              <a:ext uri="{FF2B5EF4-FFF2-40B4-BE49-F238E27FC236}">
                <a16:creationId xmlns:a16="http://schemas.microsoft.com/office/drawing/2014/main" id="{87FEE379-FEB9-AA4F-B8D9-690D8F6311A5}"/>
              </a:ext>
            </a:extLst>
          </p:cNvPr>
          <p:cNvGrpSpPr/>
          <p:nvPr/>
        </p:nvGrpSpPr>
        <p:grpSpPr>
          <a:xfrm>
            <a:off x="7017911" y="3355639"/>
            <a:ext cx="398809" cy="339255"/>
            <a:chOff x="6934615" y="3729894"/>
            <a:chExt cx="406806" cy="346058"/>
          </a:xfrm>
        </p:grpSpPr>
        <p:grpSp>
          <p:nvGrpSpPr>
            <p:cNvPr id="293" name="Group 292">
              <a:extLst>
                <a:ext uri="{FF2B5EF4-FFF2-40B4-BE49-F238E27FC236}">
                  <a16:creationId xmlns:a16="http://schemas.microsoft.com/office/drawing/2014/main" id="{D2BDCF39-3428-4347-A19C-EFFF42EEE250}"/>
                </a:ext>
              </a:extLst>
            </p:cNvPr>
            <p:cNvGrpSpPr/>
            <p:nvPr/>
          </p:nvGrpSpPr>
          <p:grpSpPr>
            <a:xfrm>
              <a:off x="6934615" y="3729894"/>
              <a:ext cx="406806" cy="346058"/>
              <a:chOff x="2107244" y="1575258"/>
              <a:chExt cx="310993" cy="264555"/>
            </a:xfrm>
          </p:grpSpPr>
          <p:sp>
            <p:nvSpPr>
              <p:cNvPr id="299" name="Rectangle 9">
                <a:extLst>
                  <a:ext uri="{FF2B5EF4-FFF2-40B4-BE49-F238E27FC236}">
                    <a16:creationId xmlns:a16="http://schemas.microsoft.com/office/drawing/2014/main" id="{E7EF23ED-9B96-484D-AB38-05A6EF2D1255}"/>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300" name="Line 10">
                <a:extLst>
                  <a:ext uri="{FF2B5EF4-FFF2-40B4-BE49-F238E27FC236}">
                    <a16:creationId xmlns:a16="http://schemas.microsoft.com/office/drawing/2014/main" id="{CBCF5C41-0385-1D41-8B67-025A99D5A57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nvGrpSpPr>
            <p:cNvPr id="294" name="Group 293">
              <a:extLst>
                <a:ext uri="{FF2B5EF4-FFF2-40B4-BE49-F238E27FC236}">
                  <a16:creationId xmlns:a16="http://schemas.microsoft.com/office/drawing/2014/main" id="{E027E326-7E1A-3140-8995-D37203DDA956}"/>
                </a:ext>
              </a:extLst>
            </p:cNvPr>
            <p:cNvGrpSpPr/>
            <p:nvPr/>
          </p:nvGrpSpPr>
          <p:grpSpPr>
            <a:xfrm>
              <a:off x="7170232" y="3761187"/>
              <a:ext cx="125171" cy="31293"/>
              <a:chOff x="2287367" y="1599181"/>
              <a:chExt cx="95690" cy="23923"/>
            </a:xfrm>
            <a:solidFill>
              <a:schemeClr val="tx2"/>
            </a:solidFill>
          </p:grpSpPr>
          <p:sp>
            <p:nvSpPr>
              <p:cNvPr id="296" name="Oval 11">
                <a:extLst>
                  <a:ext uri="{FF2B5EF4-FFF2-40B4-BE49-F238E27FC236}">
                    <a16:creationId xmlns:a16="http://schemas.microsoft.com/office/drawing/2014/main" id="{C2411FFF-C5D2-6048-9311-BE737519E1E5}"/>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297" name="Oval 12">
                <a:extLst>
                  <a:ext uri="{FF2B5EF4-FFF2-40B4-BE49-F238E27FC236}">
                    <a16:creationId xmlns:a16="http://schemas.microsoft.com/office/drawing/2014/main" id="{7D17630D-0A99-D842-AE67-CB6D1C5BDA4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298" name="Oval 13">
                <a:extLst>
                  <a:ext uri="{FF2B5EF4-FFF2-40B4-BE49-F238E27FC236}">
                    <a16:creationId xmlns:a16="http://schemas.microsoft.com/office/drawing/2014/main" id="{A793F7B6-65F8-7048-ACDB-0F9C2C0AEFD2}"/>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sp>
          <p:nvSpPr>
            <p:cNvPr id="295" name="Freeform: Shape 230">
              <a:extLst>
                <a:ext uri="{FF2B5EF4-FFF2-40B4-BE49-F238E27FC236}">
                  <a16:creationId xmlns:a16="http://schemas.microsoft.com/office/drawing/2014/main" id="{7844A74E-14E1-B34B-A196-9A0619FB5B28}"/>
                </a:ext>
              </a:extLst>
            </p:cNvPr>
            <p:cNvSpPr/>
            <p:nvPr/>
          </p:nvSpPr>
          <p:spPr bwMode="auto">
            <a:xfrm>
              <a:off x="7045558" y="3880935"/>
              <a:ext cx="196916" cy="144993"/>
            </a:xfrm>
            <a:custGeom>
              <a:avLst/>
              <a:gdLst/>
              <a:ahLst/>
              <a:cxnLst/>
              <a:rect l="l" t="t" r="r" b="b"/>
              <a:pathLst>
                <a:path w="299145" h="220266">
                  <a:moveTo>
                    <a:pt x="285750" y="0"/>
                  </a:moveTo>
                  <a:lnTo>
                    <a:pt x="299145" y="13394"/>
                  </a:lnTo>
                  <a:lnTo>
                    <a:pt x="92422" y="220266"/>
                  </a:lnTo>
                  <a:lnTo>
                    <a:pt x="0" y="127694"/>
                  </a:lnTo>
                  <a:lnTo>
                    <a:pt x="13395" y="114300"/>
                  </a:lnTo>
                  <a:lnTo>
                    <a:pt x="92422" y="193179"/>
                  </a:lnTo>
                  <a:lnTo>
                    <a:pt x="28575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6" name="Straight Connector 305">
            <a:extLst>
              <a:ext uri="{FF2B5EF4-FFF2-40B4-BE49-F238E27FC236}">
                <a16:creationId xmlns:a16="http://schemas.microsoft.com/office/drawing/2014/main" id="{8F4A82B0-A6D1-8145-83D7-DD9557C3B378}"/>
              </a:ext>
            </a:extLst>
          </p:cNvPr>
          <p:cNvCxnSpPr/>
          <p:nvPr/>
        </p:nvCxnSpPr>
        <p:spPr>
          <a:xfrm>
            <a:off x="4359378" y="2041588"/>
            <a:ext cx="0" cy="326985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DC0A525-5E44-6944-A1E0-9C08F08036AA}"/>
              </a:ext>
            </a:extLst>
          </p:cNvPr>
          <p:cNvCxnSpPr/>
          <p:nvPr/>
        </p:nvCxnSpPr>
        <p:spPr>
          <a:xfrm>
            <a:off x="6253714" y="2041588"/>
            <a:ext cx="0" cy="326985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647C8FE-DCFE-C44C-9304-3FB1C6C54E6D}"/>
              </a:ext>
            </a:extLst>
          </p:cNvPr>
          <p:cNvCxnSpPr/>
          <p:nvPr/>
        </p:nvCxnSpPr>
        <p:spPr>
          <a:xfrm>
            <a:off x="8148049" y="2131519"/>
            <a:ext cx="0" cy="3269855"/>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09" name="Picture 2" descr="Image result for esmart systems">
            <a:extLst>
              <a:ext uri="{FF2B5EF4-FFF2-40B4-BE49-F238E27FC236}">
                <a16:creationId xmlns:a16="http://schemas.microsoft.com/office/drawing/2014/main" id="{8E6FC6A4-45E0-7F49-9DA2-99AAF473200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90724" y="6528153"/>
            <a:ext cx="1264955" cy="24903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a:extLst>
              <a:ext uri="{FF2B5EF4-FFF2-40B4-BE49-F238E27FC236}">
                <a16:creationId xmlns:a16="http://schemas.microsoft.com/office/drawing/2014/main" id="{DB98203B-1FEA-492B-8012-E06382EC8C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77858" y="5810567"/>
            <a:ext cx="538174" cy="583841"/>
          </a:xfrm>
          <a:prstGeom prst="rect">
            <a:avLst/>
          </a:prstGeom>
        </p:spPr>
      </p:pic>
      <p:sp>
        <p:nvSpPr>
          <p:cNvPr id="135" name="Rectangle 134">
            <a:extLst>
              <a:ext uri="{FF2B5EF4-FFF2-40B4-BE49-F238E27FC236}">
                <a16:creationId xmlns:a16="http://schemas.microsoft.com/office/drawing/2014/main" id="{63F3DFA0-C106-4DD0-B3D6-E94DFC81ED9C}"/>
              </a:ext>
            </a:extLst>
          </p:cNvPr>
          <p:cNvSpPr/>
          <p:nvPr/>
        </p:nvSpPr>
        <p:spPr>
          <a:xfrm>
            <a:off x="6621254" y="6460371"/>
            <a:ext cx="1316639" cy="2443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defRPr/>
            </a:pPr>
            <a:r>
              <a:rPr lang="en-US" sz="1000" b="1" kern="0" spc="49">
                <a:solidFill>
                  <a:srgbClr val="505050"/>
                </a:solidFill>
                <a:latin typeface="Segoe UI Semibold" charset="0"/>
                <a:cs typeface="Segoe UI Semibold" charset="0"/>
              </a:rPr>
              <a:t>Azure ML service</a:t>
            </a:r>
          </a:p>
        </p:txBody>
      </p:sp>
      <p:sp>
        <p:nvSpPr>
          <p:cNvPr id="138" name="Rectangle 255">
            <a:extLst>
              <a:ext uri="{FF2B5EF4-FFF2-40B4-BE49-F238E27FC236}">
                <a16:creationId xmlns:a16="http://schemas.microsoft.com/office/drawing/2014/main" id="{194C88FD-EC89-4091-AB6C-24B89861A0BC}"/>
              </a:ext>
            </a:extLst>
          </p:cNvPr>
          <p:cNvSpPr/>
          <p:nvPr/>
        </p:nvSpPr>
        <p:spPr>
          <a:xfrm>
            <a:off x="2717820" y="3337319"/>
            <a:ext cx="1233711" cy="244398"/>
          </a:xfrm>
          <a:prstGeom prst="rect">
            <a:avLst/>
          </a:prstGeom>
        </p:spPr>
        <p:txBody>
          <a:bodyPr wrap="square">
            <a:spAutoFit/>
          </a:bodyPr>
          <a:lstStyle/>
          <a:p>
            <a:pPr algn="ctr" defTabSz="914225">
              <a:spcAft>
                <a:spcPts val="400"/>
              </a:spcAft>
              <a:defRPr/>
            </a:pPr>
            <a:r>
              <a:rPr lang="en-US" sz="1000" b="1" kern="0" spc="49">
                <a:solidFill>
                  <a:srgbClr val="505050"/>
                </a:solidFill>
                <a:latin typeface="Segoe UI Semibold" charset="0"/>
                <a:cs typeface="Segoe UI Semibold" charset="0"/>
              </a:rPr>
              <a:t>Azure Blob</a:t>
            </a:r>
          </a:p>
        </p:txBody>
      </p:sp>
      <p:sp>
        <p:nvSpPr>
          <p:cNvPr id="141" name="Rectangle 255">
            <a:extLst>
              <a:ext uri="{FF2B5EF4-FFF2-40B4-BE49-F238E27FC236}">
                <a16:creationId xmlns:a16="http://schemas.microsoft.com/office/drawing/2014/main" id="{A353A8C5-8A02-4B24-B111-7D962A123DE9}"/>
              </a:ext>
            </a:extLst>
          </p:cNvPr>
          <p:cNvSpPr/>
          <p:nvPr/>
        </p:nvSpPr>
        <p:spPr>
          <a:xfrm>
            <a:off x="2717820" y="4436281"/>
            <a:ext cx="1233711" cy="244398"/>
          </a:xfrm>
          <a:prstGeom prst="rect">
            <a:avLst/>
          </a:prstGeom>
        </p:spPr>
        <p:txBody>
          <a:bodyPr wrap="square">
            <a:spAutoFit/>
          </a:bodyPr>
          <a:lstStyle/>
          <a:p>
            <a:pPr algn="ctr" defTabSz="914225">
              <a:spcAft>
                <a:spcPts val="400"/>
              </a:spcAft>
              <a:defRPr/>
            </a:pPr>
            <a:r>
              <a:rPr lang="en-US" sz="1000" b="1" kern="0" spc="49">
                <a:solidFill>
                  <a:srgbClr val="505050"/>
                </a:solidFill>
                <a:latin typeface="Segoe UI Semibold" charset="0"/>
                <a:cs typeface="Segoe UI Semibold" charset="0"/>
              </a:rPr>
              <a:t>Cosmos DB</a:t>
            </a:r>
          </a:p>
        </p:txBody>
      </p:sp>
      <p:grpSp>
        <p:nvGrpSpPr>
          <p:cNvPr id="145" name="Group 144">
            <a:extLst>
              <a:ext uri="{FF2B5EF4-FFF2-40B4-BE49-F238E27FC236}">
                <a16:creationId xmlns:a16="http://schemas.microsoft.com/office/drawing/2014/main" id="{A4D3621F-A936-4415-9B74-95D8CA01E388}"/>
              </a:ext>
            </a:extLst>
          </p:cNvPr>
          <p:cNvGrpSpPr/>
          <p:nvPr/>
        </p:nvGrpSpPr>
        <p:grpSpPr>
          <a:xfrm>
            <a:off x="3100951" y="2916604"/>
            <a:ext cx="467447" cy="402972"/>
            <a:chOff x="2922017" y="3436258"/>
            <a:chExt cx="1405852" cy="1211942"/>
          </a:xfrm>
        </p:grpSpPr>
        <p:sp>
          <p:nvSpPr>
            <p:cNvPr id="150" name="Hexagon 149">
              <a:extLst>
                <a:ext uri="{FF2B5EF4-FFF2-40B4-BE49-F238E27FC236}">
                  <a16:creationId xmlns:a16="http://schemas.microsoft.com/office/drawing/2014/main" id="{D5F0F667-6889-432D-8681-19BA0B1DBA90}"/>
                </a:ext>
              </a:extLst>
            </p:cNvPr>
            <p:cNvSpPr/>
            <p:nvPr/>
          </p:nvSpPr>
          <p:spPr bwMode="auto">
            <a:xfrm>
              <a:off x="2922017" y="3436258"/>
              <a:ext cx="1405852" cy="1211942"/>
            </a:xfrm>
            <a:prstGeom prst="hexagon">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err="1">
                <a:gradFill>
                  <a:gsLst>
                    <a:gs pos="0">
                      <a:srgbClr val="FFFFFF"/>
                    </a:gs>
                    <a:gs pos="100000">
                      <a:srgbClr val="FFFFFF"/>
                    </a:gs>
                  </a:gsLst>
                  <a:lin ang="5400000" scaled="0"/>
                </a:gradFill>
                <a:ea typeface="Segoe UI" pitchFamily="34" charset="0"/>
                <a:cs typeface="Segoe UI" pitchFamily="34" charset="0"/>
              </a:endParaRPr>
            </a:p>
          </p:txBody>
        </p:sp>
        <p:grpSp>
          <p:nvGrpSpPr>
            <p:cNvPr id="152" name="Group 151">
              <a:extLst>
                <a:ext uri="{FF2B5EF4-FFF2-40B4-BE49-F238E27FC236}">
                  <a16:creationId xmlns:a16="http://schemas.microsoft.com/office/drawing/2014/main" id="{68526F0B-EEDF-4A13-B19B-FA0BD006FA23}"/>
                </a:ext>
              </a:extLst>
            </p:cNvPr>
            <p:cNvGrpSpPr/>
            <p:nvPr/>
          </p:nvGrpSpPr>
          <p:grpSpPr>
            <a:xfrm flipH="1">
              <a:off x="3386123" y="3687836"/>
              <a:ext cx="585597" cy="708785"/>
              <a:chOff x="590959" y="3692672"/>
              <a:chExt cx="585597" cy="708785"/>
            </a:xfrm>
          </p:grpSpPr>
          <p:sp>
            <p:nvSpPr>
              <p:cNvPr id="153" name="Snip Single Corner Rectangle 26">
                <a:extLst>
                  <a:ext uri="{FF2B5EF4-FFF2-40B4-BE49-F238E27FC236}">
                    <a16:creationId xmlns:a16="http://schemas.microsoft.com/office/drawing/2014/main" id="{FC1DF4D0-8137-4B8C-9938-ADF34646010A}"/>
                  </a:ext>
                </a:extLst>
              </p:cNvPr>
              <p:cNvSpPr/>
              <p:nvPr/>
            </p:nvSpPr>
            <p:spPr bwMode="auto">
              <a:xfrm flipH="1">
                <a:off x="590959" y="3692672"/>
                <a:ext cx="585597" cy="708785"/>
              </a:xfrm>
              <a:prstGeom prst="snip1Rect">
                <a:avLst>
                  <a:gd name="adj" fmla="val 28736"/>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89642"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tx2"/>
                    </a:solidFill>
                    <a:latin typeface="Segoe UI" panose="020B0502040204020203" pitchFamily="34" charset="0"/>
                    <a:ea typeface="Segoe UI" panose="020B0502040204020203" pitchFamily="34" charset="0"/>
                    <a:cs typeface="Segoe UI" panose="020B0502040204020203" pitchFamily="34" charset="0"/>
                  </a:rPr>
                  <a:t>10</a:t>
                </a:r>
                <a:br>
                  <a:rPr lang="en-US" sz="686">
                    <a:solidFill>
                      <a:schemeClr val="tx2"/>
                    </a:solidFill>
                    <a:latin typeface="Segoe UI" panose="020B0502040204020203" pitchFamily="34" charset="0"/>
                    <a:ea typeface="Segoe UI" panose="020B0502040204020203" pitchFamily="34" charset="0"/>
                    <a:cs typeface="Segoe UI" panose="020B0502040204020203" pitchFamily="34" charset="0"/>
                  </a:rPr>
                </a:br>
                <a:r>
                  <a:rPr lang="en-US" sz="686">
                    <a:solidFill>
                      <a:schemeClr val="tx2"/>
                    </a:solidFill>
                    <a:latin typeface="Segoe UI" panose="020B0502040204020203" pitchFamily="34" charset="0"/>
                    <a:ea typeface="Segoe UI" panose="020B0502040204020203" pitchFamily="34" charset="0"/>
                    <a:cs typeface="Segoe UI" panose="020B0502040204020203" pitchFamily="34" charset="0"/>
                  </a:rPr>
                  <a:t>01</a:t>
                </a:r>
              </a:p>
            </p:txBody>
          </p:sp>
          <p:sp>
            <p:nvSpPr>
              <p:cNvPr id="154" name="Triangle 27">
                <a:extLst>
                  <a:ext uri="{FF2B5EF4-FFF2-40B4-BE49-F238E27FC236}">
                    <a16:creationId xmlns:a16="http://schemas.microsoft.com/office/drawing/2014/main" id="{A553CCD7-DD4B-4421-B008-80B487F7615F}"/>
                  </a:ext>
                </a:extLst>
              </p:cNvPr>
              <p:cNvSpPr/>
              <p:nvPr/>
            </p:nvSpPr>
            <p:spPr bwMode="auto">
              <a:xfrm rot="8100000">
                <a:off x="605734" y="3761863"/>
                <a:ext cx="275229" cy="116186"/>
              </a:xfrm>
              <a:prstGeom prst="triangl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078"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D378FE38-A03A-440A-A0ED-0C55169EE40F}"/>
              </a:ext>
            </a:extLst>
          </p:cNvPr>
          <p:cNvGrpSpPr/>
          <p:nvPr/>
        </p:nvGrpSpPr>
        <p:grpSpPr>
          <a:xfrm>
            <a:off x="3166630" y="3970247"/>
            <a:ext cx="336090" cy="441542"/>
            <a:chOff x="5359862" y="5432075"/>
            <a:chExt cx="342829" cy="450396"/>
          </a:xfrm>
        </p:grpSpPr>
        <p:sp>
          <p:nvSpPr>
            <p:cNvPr id="156" name="Cylinder 190">
              <a:extLst>
                <a:ext uri="{FF2B5EF4-FFF2-40B4-BE49-F238E27FC236}">
                  <a16:creationId xmlns:a16="http://schemas.microsoft.com/office/drawing/2014/main" id="{D0DAF3BC-2D56-44C3-BDC5-43841D27E0E9}"/>
                </a:ext>
              </a:extLst>
            </p:cNvPr>
            <p:cNvSpPr/>
            <p:nvPr/>
          </p:nvSpPr>
          <p:spPr bwMode="auto">
            <a:xfrm>
              <a:off x="5359862" y="5432075"/>
              <a:ext cx="342829" cy="450396"/>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30">
                <a:solidFill>
                  <a:schemeClr val="tx2"/>
                </a:solidFill>
                <a:latin typeface="+mj-lt"/>
                <a:ea typeface="Segoe UI" pitchFamily="34" charset="0"/>
                <a:cs typeface="Segoe UI" pitchFamily="34" charset="0"/>
              </a:endParaRPr>
            </a:p>
          </p:txBody>
        </p:sp>
        <p:sp>
          <p:nvSpPr>
            <p:cNvPr id="157" name="Double Brace 156">
              <a:extLst>
                <a:ext uri="{FF2B5EF4-FFF2-40B4-BE49-F238E27FC236}">
                  <a16:creationId xmlns:a16="http://schemas.microsoft.com/office/drawing/2014/main" id="{21FC5571-6A5F-47B4-9127-096190F5B349}"/>
                </a:ext>
              </a:extLst>
            </p:cNvPr>
            <p:cNvSpPr/>
            <p:nvPr/>
          </p:nvSpPr>
          <p:spPr>
            <a:xfrm>
              <a:off x="5456237" y="5630862"/>
              <a:ext cx="152400" cy="152400"/>
            </a:xfrm>
            <a:prstGeom prst="bracePair">
              <a:avLst>
                <a:gd name="adj" fmla="val 1369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grpSp>
      <p:sp>
        <p:nvSpPr>
          <p:cNvPr id="165" name="TextBox 164">
            <a:extLst>
              <a:ext uri="{FF2B5EF4-FFF2-40B4-BE49-F238E27FC236}">
                <a16:creationId xmlns:a16="http://schemas.microsoft.com/office/drawing/2014/main" id="{B245074C-4F2F-47C0-ADD3-73EFACED3642}"/>
              </a:ext>
            </a:extLst>
          </p:cNvPr>
          <p:cNvSpPr txBox="1"/>
          <p:nvPr/>
        </p:nvSpPr>
        <p:spPr>
          <a:xfrm>
            <a:off x="6673034" y="2776202"/>
            <a:ext cx="1075908" cy="230800"/>
          </a:xfrm>
          <a:prstGeom prst="rect">
            <a:avLst/>
          </a:prstGeom>
          <a:noFill/>
        </p:spPr>
        <p:txBody>
          <a:bodyPr wrap="square" lIns="91427" tIns="45713" rIns="91427" bIns="45713" rtlCol="0" anchor="t">
            <a:spAutoFit/>
          </a:bodyPr>
          <a:lstStyle/>
          <a:p>
            <a:pPr algn="ctr" defTabSz="914192">
              <a:lnSpc>
                <a:spcPct val="90000"/>
              </a:lnSpc>
              <a:spcAft>
                <a:spcPts val="588"/>
              </a:spcAft>
              <a:defRPr/>
            </a:pPr>
            <a:r>
              <a:rPr lang="en-US" sz="1000" b="1" kern="0" spc="49">
                <a:solidFill>
                  <a:srgbClr val="505050"/>
                </a:solidFill>
                <a:latin typeface="Segoe UI Semibold" charset="0"/>
                <a:cs typeface="Segoe UI Semibold" charset="0"/>
              </a:rPr>
              <a:t>TensorFlow</a:t>
            </a:r>
          </a:p>
        </p:txBody>
      </p:sp>
      <p:pic>
        <p:nvPicPr>
          <p:cNvPr id="168" name="Picture 167" descr="A close up of a sign&#10;&#10;Description automatically generated">
            <a:extLst>
              <a:ext uri="{FF2B5EF4-FFF2-40B4-BE49-F238E27FC236}">
                <a16:creationId xmlns:a16="http://schemas.microsoft.com/office/drawing/2014/main" id="{858B3AC6-3EC3-415E-9F3C-9DD76EEDB2D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87071" y="2240109"/>
            <a:ext cx="428128" cy="441275"/>
          </a:xfrm>
          <a:prstGeom prst="rect">
            <a:avLst/>
          </a:prstGeom>
        </p:spPr>
      </p:pic>
      <p:sp>
        <p:nvSpPr>
          <p:cNvPr id="169" name="Rectangle 168">
            <a:extLst>
              <a:ext uri="{FF2B5EF4-FFF2-40B4-BE49-F238E27FC236}">
                <a16:creationId xmlns:a16="http://schemas.microsoft.com/office/drawing/2014/main" id="{E7B3F335-FCEE-4507-AC97-1E2F6ABFD491}"/>
              </a:ext>
            </a:extLst>
          </p:cNvPr>
          <p:cNvSpPr/>
          <p:nvPr/>
        </p:nvSpPr>
        <p:spPr>
          <a:xfrm>
            <a:off x="5011536" y="3807356"/>
            <a:ext cx="476797" cy="153888"/>
          </a:xfrm>
          <a:prstGeom prst="rect">
            <a:avLst/>
          </a:prstGeom>
        </p:spPr>
        <p:txBody>
          <a:bodyPr wrap="none" lIns="0" tIns="0" rIns="0" bIns="0">
            <a:spAutoFit/>
          </a:bodyPr>
          <a:lstStyle/>
          <a:p>
            <a:pPr algn="ctr" defTabSz="914192">
              <a:defRPr/>
            </a:pPr>
            <a:r>
              <a:rPr lang="en-US" sz="1000" b="1" kern="0" spc="49">
                <a:solidFill>
                  <a:srgbClr val="505050"/>
                </a:solidFill>
                <a:latin typeface="Segoe UI Semibold" charset="0"/>
                <a:cs typeface="Segoe UI Semibold" charset="0"/>
              </a:rPr>
              <a:t>Jupyter</a:t>
            </a:r>
          </a:p>
        </p:txBody>
      </p:sp>
      <p:pic>
        <p:nvPicPr>
          <p:cNvPr id="170" name="Picture 169" descr="A picture containing vector graphics&#10;&#10;Description automatically generated">
            <a:extLst>
              <a:ext uri="{FF2B5EF4-FFF2-40B4-BE49-F238E27FC236}">
                <a16:creationId xmlns:a16="http://schemas.microsoft.com/office/drawing/2014/main" id="{BECA7B06-3BD0-49C1-8841-AFC3E8E3CB3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95083" y="3188496"/>
            <a:ext cx="519953" cy="566666"/>
          </a:xfrm>
          <a:prstGeom prst="rect">
            <a:avLst/>
          </a:prstGeom>
        </p:spPr>
      </p:pic>
      <p:grpSp>
        <p:nvGrpSpPr>
          <p:cNvPr id="171" name="Group 8">
            <a:extLst>
              <a:ext uri="{FF2B5EF4-FFF2-40B4-BE49-F238E27FC236}">
                <a16:creationId xmlns:a16="http://schemas.microsoft.com/office/drawing/2014/main" id="{654B5E1A-4742-4B24-AD0E-DE7678CCA7E4}"/>
              </a:ext>
            </a:extLst>
          </p:cNvPr>
          <p:cNvGrpSpPr>
            <a:grpSpLocks noChangeAspect="1"/>
          </p:cNvGrpSpPr>
          <p:nvPr/>
        </p:nvGrpSpPr>
        <p:grpSpPr bwMode="auto">
          <a:xfrm>
            <a:off x="8843426" y="3834115"/>
            <a:ext cx="558031" cy="453401"/>
            <a:chOff x="5458" y="3157"/>
            <a:chExt cx="304" cy="247"/>
          </a:xfrm>
          <a:solidFill>
            <a:schemeClr val="bg1"/>
          </a:solidFill>
        </p:grpSpPr>
        <p:sp>
          <p:nvSpPr>
            <p:cNvPr id="172" name="Freeform 9">
              <a:extLst>
                <a:ext uri="{FF2B5EF4-FFF2-40B4-BE49-F238E27FC236}">
                  <a16:creationId xmlns:a16="http://schemas.microsoft.com/office/drawing/2014/main" id="{7E3C13DD-06C2-49BA-88FE-25685918E198}"/>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2700" cap="flat">
              <a:solidFill>
                <a:schemeClr val="tx2"/>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601">
                <a:gradFill>
                  <a:gsLst>
                    <a:gs pos="0">
                      <a:srgbClr val="505050"/>
                    </a:gs>
                    <a:gs pos="100000">
                      <a:srgbClr val="505050"/>
                    </a:gs>
                  </a:gsLst>
                  <a:lin ang="5400000" scaled="1"/>
                </a:gradFill>
                <a:latin typeface="Segoe UI Semilight"/>
              </a:endParaRPr>
            </a:p>
          </p:txBody>
        </p:sp>
        <p:sp>
          <p:nvSpPr>
            <p:cNvPr id="173" name="Freeform 10">
              <a:extLst>
                <a:ext uri="{FF2B5EF4-FFF2-40B4-BE49-F238E27FC236}">
                  <a16:creationId xmlns:a16="http://schemas.microsoft.com/office/drawing/2014/main" id="{085C7D76-B7A3-4570-892B-607371A49CD4}"/>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2700" cap="flat">
              <a:solidFill>
                <a:schemeClr val="tx2"/>
              </a:solidFill>
              <a:prstDash val="solid"/>
              <a:miter lim="800000"/>
              <a:headEnd/>
              <a:tailEnd/>
            </a:ln>
          </p:spPr>
          <p:txBody>
            <a:bodyPr vert="horz" wrap="square" lIns="61094" tIns="30547" rIns="61094" bIns="30547" numCol="1" anchor="t" anchorCtr="0" compatLnSpc="1">
              <a:prstTxWarp prst="textNoShape">
                <a:avLst/>
              </a:prstTxWarp>
            </a:bodyPr>
            <a:lstStyle/>
            <a:p>
              <a:pPr defTabSz="623113">
                <a:defRPr/>
              </a:pPr>
              <a:endParaRPr lang="en-US" sz="601">
                <a:gradFill>
                  <a:gsLst>
                    <a:gs pos="0">
                      <a:srgbClr val="505050"/>
                    </a:gs>
                    <a:gs pos="100000">
                      <a:srgbClr val="505050"/>
                    </a:gs>
                  </a:gsLst>
                  <a:lin ang="5400000" scaled="1"/>
                </a:gradFill>
                <a:latin typeface="Segoe UI Semilight"/>
              </a:endParaRPr>
            </a:p>
          </p:txBody>
        </p:sp>
      </p:grpSp>
      <p:sp>
        <p:nvSpPr>
          <p:cNvPr id="174" name="Rectangle 255">
            <a:extLst>
              <a:ext uri="{FF2B5EF4-FFF2-40B4-BE49-F238E27FC236}">
                <a16:creationId xmlns:a16="http://schemas.microsoft.com/office/drawing/2014/main" id="{BF880B7D-5B76-466C-B924-38DE5E4B9F54}"/>
              </a:ext>
            </a:extLst>
          </p:cNvPr>
          <p:cNvSpPr/>
          <p:nvPr/>
        </p:nvSpPr>
        <p:spPr>
          <a:xfrm>
            <a:off x="8334934" y="4360250"/>
            <a:ext cx="1579086" cy="734704"/>
          </a:xfrm>
          <a:prstGeom prst="rect">
            <a:avLst/>
          </a:prstGeom>
        </p:spPr>
        <p:txBody>
          <a:bodyPr wrap="square">
            <a:spAutoFit/>
          </a:bodyPr>
          <a:lstStyle/>
          <a:p>
            <a:pPr algn="ctr" defTabSz="914225">
              <a:spcAft>
                <a:spcPts val="272"/>
              </a:spcAft>
              <a:defRPr/>
            </a:pPr>
            <a:r>
              <a:rPr lang="en-US" sz="1000" b="1" kern="0" spc="49">
                <a:solidFill>
                  <a:srgbClr val="505050"/>
                </a:solidFill>
                <a:latin typeface="Segoe UI Semibold" charset="0"/>
                <a:cs typeface="Segoe UI Semibold" charset="0"/>
              </a:rPr>
              <a:t>Intelligent Edge</a:t>
            </a:r>
          </a:p>
          <a:p>
            <a:pPr algn="ctr" defTabSz="914225">
              <a:spcAft>
                <a:spcPts val="400"/>
              </a:spcAft>
              <a:defRPr/>
            </a:pPr>
            <a:r>
              <a:rPr lang="en-US" sz="980" kern="0" spc="49">
                <a:solidFill>
                  <a:srgbClr val="505050"/>
                </a:solidFill>
                <a:latin typeface="Segoe UI" panose="020B0502040204020203" pitchFamily="34" charset="0"/>
                <a:cs typeface="Segoe UI" panose="020B0502040204020203" pitchFamily="34" charset="0"/>
              </a:rPr>
              <a:t>Models deployed to drones for accelerated inferencing</a:t>
            </a:r>
          </a:p>
        </p:txBody>
      </p:sp>
      <p:grpSp>
        <p:nvGrpSpPr>
          <p:cNvPr id="175" name="Group 174">
            <a:extLst>
              <a:ext uri="{FF2B5EF4-FFF2-40B4-BE49-F238E27FC236}">
                <a16:creationId xmlns:a16="http://schemas.microsoft.com/office/drawing/2014/main" id="{8FC47A9E-C711-4A02-A70D-AC450AC4B220}"/>
              </a:ext>
            </a:extLst>
          </p:cNvPr>
          <p:cNvGrpSpPr/>
          <p:nvPr/>
        </p:nvGrpSpPr>
        <p:grpSpPr>
          <a:xfrm rot="5400000">
            <a:off x="7123387" y="2726996"/>
            <a:ext cx="230061" cy="5607936"/>
            <a:chOff x="2716592" y="7286182"/>
            <a:chExt cx="190812" cy="3412220"/>
          </a:xfrm>
        </p:grpSpPr>
        <p:sp>
          <p:nvSpPr>
            <p:cNvPr id="176" name="Right Bracket 175">
              <a:extLst>
                <a:ext uri="{FF2B5EF4-FFF2-40B4-BE49-F238E27FC236}">
                  <a16:creationId xmlns:a16="http://schemas.microsoft.com/office/drawing/2014/main" id="{3A9F7DB0-3A17-458E-9857-5902DBB59E06}"/>
                </a:ext>
              </a:extLst>
            </p:cNvPr>
            <p:cNvSpPr/>
            <p:nvPr/>
          </p:nvSpPr>
          <p:spPr>
            <a:xfrm>
              <a:off x="2716592" y="7286182"/>
              <a:ext cx="53665" cy="3412220"/>
            </a:xfrm>
            <a:prstGeom prst="rightBracket">
              <a:avLst/>
            </a:prstGeom>
            <a:ln w="38100">
              <a:solidFill>
                <a:schemeClr val="tx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cxnSp>
          <p:nvCxnSpPr>
            <p:cNvPr id="191" name="Straight Arrow Connector 190">
              <a:extLst>
                <a:ext uri="{FF2B5EF4-FFF2-40B4-BE49-F238E27FC236}">
                  <a16:creationId xmlns:a16="http://schemas.microsoft.com/office/drawing/2014/main" id="{EF8B5653-BD36-4334-A24A-09AF238D7745}"/>
                </a:ext>
              </a:extLst>
            </p:cNvPr>
            <p:cNvCxnSpPr/>
            <p:nvPr/>
          </p:nvCxnSpPr>
          <p:spPr>
            <a:xfrm>
              <a:off x="2800071" y="8992291"/>
              <a:ext cx="107333" cy="0"/>
            </a:xfrm>
            <a:prstGeom prst="straightConnector1">
              <a:avLst/>
            </a:prstGeom>
            <a:ln w="38100">
              <a:solidFill>
                <a:schemeClr val="tx2"/>
              </a:solidFill>
              <a:prstDash val="lgDash"/>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419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663588" y="2559033"/>
            <a:ext cx="4427654" cy="624073"/>
          </a:xfrm>
        </p:spPr>
        <p:txBody>
          <a:bodyPr/>
          <a:lstStyle/>
          <a:p>
            <a:r>
              <a:rPr lang="en-US"/>
              <a:t>Try it for free</a:t>
            </a:r>
            <a:br>
              <a:rPr lang="en-US"/>
            </a:br>
            <a:r>
              <a:rPr lang="en-US" sz="1765" u="sng">
                <a:solidFill>
                  <a:srgbClr val="0563C1"/>
                </a:solidFill>
                <a:latin typeface="Calibri" panose="020F0502020204030204" pitchFamily="34" charset="0"/>
                <a:ea typeface="Calibri" panose="020F0502020204030204" pitchFamily="34" charset="0"/>
                <a:hlinkClick r:id="rId3"/>
              </a:rPr>
              <a:t>http://aka.ms/amlfree</a:t>
            </a:r>
            <a:br>
              <a:rPr lang="en-US">
                <a:latin typeface="Calibri" panose="020F0502020204030204" pitchFamily="34" charset="0"/>
                <a:ea typeface="Calibri" panose="020F0502020204030204" pitchFamily="34" charset="0"/>
              </a:rPr>
            </a:br>
            <a:endParaRPr lang="en-US"/>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4"/>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663588" y="3639631"/>
            <a:ext cx="4671385" cy="1176733"/>
          </a:xfrm>
          <a:prstGeom prst="rect">
            <a:avLst/>
          </a:prstGeom>
        </p:spPr>
        <p:txBody>
          <a:bodyPr wrap="square">
            <a:spAutoFit/>
          </a:bodyPr>
          <a:lstStyle/>
          <a:p>
            <a:endParaRPr lang="en-US" sz="1730">
              <a:latin typeface="Calibri" panose="020F0502020204030204" pitchFamily="34" charset="0"/>
              <a:ea typeface="Calibri" panose="020F0502020204030204" pitchFamily="34" charset="0"/>
            </a:endParaRPr>
          </a:p>
          <a:p>
            <a:r>
              <a:rPr lang="en-US" sz="1730">
                <a:latin typeface="Calibri" panose="020F0502020204030204" pitchFamily="34" charset="0"/>
                <a:ea typeface="Calibri" panose="020F0502020204030204" pitchFamily="34" charset="0"/>
              </a:rPr>
              <a:t>Learn more: </a:t>
            </a:r>
            <a:r>
              <a:rPr lang="en-US" sz="1730" u="sng">
                <a:solidFill>
                  <a:srgbClr val="0563C1"/>
                </a:solidFill>
                <a:latin typeface="Calibri" panose="020F0502020204030204" pitchFamily="34" charset="0"/>
                <a:ea typeface="Calibri" panose="020F0502020204030204" pitchFamily="34" charset="0"/>
                <a:hlinkClick r:id="rId6"/>
              </a:rPr>
              <a:t>http://aka.ms/azureml-docs</a:t>
            </a:r>
            <a:endParaRPr lang="en-US" sz="1730" u="sng">
              <a:solidFill>
                <a:srgbClr val="0563C1"/>
              </a:solidFill>
              <a:latin typeface="Calibri" panose="020F0502020204030204" pitchFamily="34" charset="0"/>
              <a:ea typeface="Calibri" panose="020F0502020204030204" pitchFamily="34" charset="0"/>
            </a:endParaRPr>
          </a:p>
          <a:p>
            <a:r>
              <a:rPr lang="en-US" sz="1730"/>
              <a:t>Visit the </a:t>
            </a:r>
            <a:r>
              <a:rPr lang="en-US" sz="1730" u="sng">
                <a:hlinkClick r:id="rId7"/>
              </a:rPr>
              <a:t>Getting started guide</a:t>
            </a:r>
            <a:r>
              <a:rPr lang="en-US" sz="1730"/>
              <a:t> </a:t>
            </a:r>
          </a:p>
          <a:p>
            <a:endParaRPr lang="en-US" sz="173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4062373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7CD4-1E01-4BE3-9197-99268951A64F}"/>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1406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9e189ebee5e4172a11395060ad98300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671bfb0d0766fb2398015e85ffed677d"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b3bc04a5-d503-43b1-b98c-a8cf663329d9" xsi:nil="true"/>
    <DocumentDescription xmlns="230e9df3-be65-4c73-a93b-d1236ebd677e">Deep learning technical presentation from Ignite.</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checklists</TermName>
          <TermId xmlns="http://schemas.microsoft.com/office/infopath/2007/PartnerControls">cdc11282-7b54-4f27-8efc-d0abec78257b</TermId>
        </TermInfo>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Owner xmlns="230e9df3-be65-4c73-a93b-d1236ebd677e">
      <UserInfo>
        <DisplayName>Judit Pongracz</DisplayName>
        <AccountId>89218</AccountId>
        <AccountType/>
      </UserInfo>
    </Owner>
    <PublishDate xmlns="230E9DF3-BE65-4C73-A93B-D1236EBD677E">2019-07-11T07:00:00+00:00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Riyaz Habibbhai</DisplayName>
        <AccountId>29500</AccountId>
        <AccountType/>
      </UserInfo>
    </OwnersManager>
    <Expire_x0020_Review xmlns="230e9df3-be65-4c73-a93b-d1236ebd677e">2020-08-12T07:00:00+00:00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c:0t.c|tenant|f8e76e45-0505-458b-a142-d0867a80ab91</DisplayName>
        <AccountId>32358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Application Insights</TermName>
          <TermId xmlns="http://schemas.microsoft.com/office/infopath/2007/PartnerControls">05b0f470-c98a-42c4-aa8e-33dda6cfeb2f</TermId>
        </TermInfo>
        <TermInfo xmlns="http://schemas.microsoft.com/office/infopath/2007/PartnerControls">
          <TermName xmlns="http://schemas.microsoft.com/office/infopath/2007/PartnerControls">Azure Cognitive Services</TermName>
          <TermId xmlns="http://schemas.microsoft.com/office/infopath/2007/PartnerControls">684989a2-eac3-4b18-838f-949e8258611e</TermId>
        </TermInfo>
        <TermInfo xmlns="http://schemas.microsoft.com/office/infopath/2007/PartnerControls">
          <TermName xmlns="http://schemas.microsoft.com/office/infopath/2007/PartnerControls">Azure Machine Learning</TermName>
          <TermId xmlns="http://schemas.microsoft.com/office/infopath/2007/PartnerControls">9207948e-39de-44e3-bca4-b0005ecebc86</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Info xmlns="http://schemas.microsoft.com/office/infopath/2007/PartnerControls">
          <TermName xmlns="http://schemas.microsoft.com/office/infopath/2007/PartnerControls">artificial intelligence</TermName>
          <TermId xmlns="http://schemas.microsoft.com/office/infopath/2007/PartnerControls">11fa0c26-d93f-4fa8-9b81-cf60b8e62d0c</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88eefbf0-88ff-435b-89e8-8136e86bd1b2</TermId>
        </TermInfo>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2034</Value>
      <Value>1774</Value>
      <Value>3067</Value>
      <Value>2325</Value>
      <Value>30</Value>
      <Value>435</Value>
      <Value>3478</Value>
      <Value>14</Value>
      <Value>3095</Value>
      <Value>2558</Value>
      <Value>21</Value>
      <Value>3091</Value>
      <Value>2239</Value>
      <Value>1628</Value>
      <Value>1975</Value>
      <Value>2119</Value>
      <Value>2559</Value>
      <Value>42</Value>
      <Value>2482</Value>
      <Value>2554</Value>
      <Value>2553</Value>
    </TaxCatchAll>
    <ParentID1 xmlns="230e9df3-be65-4c73-a93b-d1236ebd677e">G01KC-1-36750</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_dlc_DocId xmlns="230e9df3-be65-4c73-a93b-d1236ebd677e">G01KC-99682991-40579</_dlc_DocId>
    <_dlc_ExpireDateSaved xmlns="http://schemas.microsoft.com/sharepoint/v3" xsi:nil="true"/>
    <_dlc_ExpireDate xmlns="http://schemas.microsoft.com/sharepoint/v3">2020-08-12T07:00:00+00:00</_dlc_ExpireDate>
    <_dlc_DocIdUrl xmlns="230e9df3-be65-4c73-a93b-d1236ebd677e">
      <Url>https://microsoft.sharepoint.com/sites/Infopedia_G01KC/_layouts/15/DocIdRedir.aspx?ID=G01KC-99682991-40579</Url>
      <Description>G01KC-99682991-40579</Description>
    </_dlc_DocIdUrl>
  </documentManagement>
</p:properti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940CA41-2EFC-4AB5-B3C9-055C7DBA1D30}">
  <ds:schemaRefs>
    <ds:schemaRef ds:uri="Microsoft.SharePoint.Taxonomy.ContentTypeSync"/>
  </ds:schemaRefs>
</ds:datastoreItem>
</file>

<file path=customXml/itemProps3.xml><?xml version="1.0" encoding="utf-8"?>
<ds:datastoreItem xmlns:ds="http://schemas.openxmlformats.org/officeDocument/2006/customXml" ds:itemID="{CE4F1525-EAA5-49E5-8FAD-BC6E932089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378AE13-BA9C-49BE-95C2-CBBDF47035AC}">
  <ds:schemaRefs>
    <ds:schemaRef ds:uri="office.server.policy"/>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b3bc04a5-d503-43b1-b98c-a8cf663329d9"/>
    <ds:schemaRef ds:uri="230e9df3-be65-4c73-a93b-d1236ebd677e"/>
    <ds:schemaRef ds:uri="230E9DF3-BE65-4C73-A93B-D1236EBD677E"/>
    <ds:schemaRef ds:uri="http://schemas.microsoft.com/sharepoint/v3"/>
  </ds:schemaRefs>
</ds:datastoreItem>
</file>

<file path=customXml/itemProps6.xml><?xml version="1.0" encoding="utf-8"?>
<ds:datastoreItem xmlns:ds="http://schemas.openxmlformats.org/officeDocument/2006/customXml" ds:itemID="{2F626D74-D569-4BC7-82A9-83F3E0133A9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284</TotalTime>
  <Words>9895</Words>
  <Application>Microsoft Office PowerPoint</Application>
  <PresentationFormat>Widescreen</PresentationFormat>
  <Paragraphs>1434</Paragraphs>
  <Slides>104</Slides>
  <Notes>41</Notes>
  <HiddenSlides>7</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104</vt:i4>
      </vt:variant>
    </vt:vector>
  </HeadingPairs>
  <TitlesOfParts>
    <vt:vector size="118" baseType="lpstr">
      <vt:lpstr>Consolas Light</vt:lpstr>
      <vt:lpstr>Gill Sans</vt:lpstr>
      <vt:lpstr>Arial</vt:lpstr>
      <vt:lpstr>Arial Black</vt:lpstr>
      <vt:lpstr>Calibri</vt:lpstr>
      <vt:lpstr>Calibri Light</vt:lpstr>
      <vt:lpstr>Cambria Math</vt:lpstr>
      <vt:lpstr>Consolas</vt:lpstr>
      <vt:lpstr>Segoe UI</vt:lpstr>
      <vt:lpstr>Segoe UI Light</vt:lpstr>
      <vt:lpstr>Segoe UI Semibold</vt:lpstr>
      <vt:lpstr>Segoe UI Semilight</vt:lpstr>
      <vt:lpstr>Wingdings</vt:lpstr>
      <vt:lpstr>MSFT Azure </vt:lpstr>
      <vt:lpstr>Azure Machine Learning service:  A Technical Overview</vt:lpstr>
      <vt:lpstr>Table of Contents</vt:lpstr>
      <vt:lpstr>Machine Learning</vt:lpstr>
      <vt:lpstr>Requirements of an  advanced ML Platform</vt:lpstr>
      <vt:lpstr>Machine Learning </vt:lpstr>
      <vt:lpstr>DevOps loop for data science </vt:lpstr>
      <vt:lpstr>Data Preparation</vt:lpstr>
      <vt:lpstr>Model Building</vt:lpstr>
      <vt:lpstr>Model Training</vt:lpstr>
      <vt:lpstr>Model Registration and Management</vt:lpstr>
      <vt:lpstr>Model Deployment</vt:lpstr>
      <vt:lpstr>Deep Learning places  additional requirements</vt:lpstr>
      <vt:lpstr>Traditional ML versus DL</vt:lpstr>
      <vt:lpstr>Some deep learning applications</vt:lpstr>
      <vt:lpstr>Neural networks</vt:lpstr>
      <vt:lpstr>Convolutional neural network (CNN)</vt:lpstr>
      <vt:lpstr>Distributed training mode: Data parallelism</vt:lpstr>
      <vt:lpstr>Distributed training mode: Model parallelism</vt:lpstr>
      <vt:lpstr>Challenges of distributed training</vt:lpstr>
      <vt:lpstr>Training infrastructure </vt:lpstr>
      <vt:lpstr>Required Deep Learning Frameworks</vt:lpstr>
      <vt:lpstr>Characteristics of Deep Learning </vt:lpstr>
      <vt:lpstr>Deep Learning</vt:lpstr>
      <vt:lpstr>Azure offers a comprehensive  AI/ML platform that meets—and exceeds—requirements</vt:lpstr>
      <vt:lpstr>Machine Learning on Azure</vt:lpstr>
      <vt:lpstr>(Custom) Model Creation with Azure ML Platform</vt:lpstr>
      <vt:lpstr>What is Azure Machine Learning service?</vt:lpstr>
      <vt:lpstr>Azure ML service</vt:lpstr>
      <vt:lpstr>Azure Machine Learning:  Technical Details</vt:lpstr>
      <vt:lpstr>Azure ML service</vt:lpstr>
      <vt:lpstr>Azure ML service Artifact</vt:lpstr>
      <vt:lpstr>Azure ML service Workspace Taxonomy</vt:lpstr>
      <vt:lpstr>Azure ML service Artifacts</vt:lpstr>
      <vt:lpstr>Azure ML Artifacts</vt:lpstr>
      <vt:lpstr>Azure ML Artifact</vt:lpstr>
      <vt:lpstr>Azure ML Pipelines</vt:lpstr>
      <vt:lpstr>Azure ML Pipeline</vt:lpstr>
      <vt:lpstr>Azure ML Artifact</vt:lpstr>
      <vt:lpstr>Azure ML</vt:lpstr>
      <vt:lpstr>Azure ML service Artifacts</vt:lpstr>
      <vt:lpstr>Azure ML Concept</vt:lpstr>
      <vt:lpstr>Azure ML Artifact</vt:lpstr>
      <vt:lpstr>Azure ML: How to deploy models at scale </vt:lpstr>
      <vt:lpstr>Azure ML Artifact</vt:lpstr>
      <vt:lpstr>How to use the Azure Machine Learning service:  E2E coding example using the SDK</vt:lpstr>
      <vt:lpstr>Azure ML</vt:lpstr>
      <vt:lpstr>Setup for Code Example </vt:lpstr>
      <vt:lpstr>PowerPoint Presentation</vt:lpstr>
      <vt:lpstr>Step 3 – Create remote compute target</vt:lpstr>
      <vt:lpstr>PowerPoint Presentation</vt:lpstr>
      <vt:lpstr>PowerPoint Presentation</vt:lpstr>
      <vt:lpstr>PowerPoint Presentation</vt:lpstr>
      <vt:lpstr>PowerPoint Presentation</vt:lpstr>
      <vt:lpstr>PowerPoint Presentation</vt:lpstr>
      <vt:lpstr>PowerPoint Presentation</vt:lpstr>
      <vt:lpstr>What happens after you submit the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Automated Machine Learning ‘simplifies’ the creation and selection of the optimal model</vt:lpstr>
      <vt:lpstr>Typical ‘manual’ approach to hyperparameter tuning</vt:lpstr>
      <vt:lpstr>What are Hyperparameters?</vt:lpstr>
      <vt:lpstr>Challenges with Hyperparameter Selection</vt:lpstr>
      <vt:lpstr>Complexity of Machine Learning</vt:lpstr>
      <vt:lpstr>Automated ML</vt:lpstr>
      <vt:lpstr>Automated ML</vt:lpstr>
      <vt:lpstr>Automated ML</vt:lpstr>
      <vt:lpstr>Automated ML</vt:lpstr>
      <vt:lpstr>Azure Automated ML – Sample Output</vt:lpstr>
      <vt:lpstr>Automated ML</vt:lpstr>
      <vt:lpstr>Automated Hyperparameter Tuning</vt:lpstr>
      <vt:lpstr>Automated Hyperparameter Tuning </vt:lpstr>
      <vt:lpstr>Automated Hyperparameter Tuning Sampling to generate new runs</vt:lpstr>
      <vt:lpstr>Automated Hyperparameter Tuning </vt:lpstr>
      <vt:lpstr>Distributed Training with  Azure ML Compute</vt:lpstr>
      <vt:lpstr>Distributed Training with Azure ML Compute</vt:lpstr>
      <vt:lpstr>Deploy to IoT Edge</vt:lpstr>
      <vt:lpstr>IoT Edge Modules</vt:lpstr>
      <vt:lpstr>Deploying to IoT Edge Devices</vt:lpstr>
      <vt:lpstr>Deploying to the IoT Edge</vt:lpstr>
      <vt:lpstr>Edge Deployment</vt:lpstr>
      <vt:lpstr>Vision AI Development kit</vt:lpstr>
      <vt:lpstr>Deploy to FPGA</vt:lpstr>
      <vt:lpstr>Azure ML</vt:lpstr>
      <vt:lpstr>Project Brainwave on Azure</vt:lpstr>
      <vt:lpstr>Project Brainwave on Azure</vt:lpstr>
      <vt:lpstr>Project Brainwave</vt:lpstr>
      <vt:lpstr>What is currently supported on Azure?</vt:lpstr>
      <vt:lpstr>How to deploy to FPGAs on Azure</vt:lpstr>
      <vt:lpstr>PowerPoint Presentation</vt:lpstr>
      <vt:lpstr>Drone-based electric grid inspector powered by deep learning</vt:lpstr>
      <vt:lpstr>eSmart architecture</vt:lpstr>
      <vt:lpstr>Try it for free http://aka.ms/amlfree </vt:lpstr>
      <vt:lpstr>Appendix</vt:lpstr>
      <vt:lpstr>Improved text prediction Deep learning and natural language processing boosts search efficacy and tagging accuracy </vt:lpstr>
      <vt:lpstr>Million dollar loss prevention with real-time fraud detection</vt:lpstr>
      <vt:lpstr>Increased match accuracy with image analysis</vt:lpstr>
      <vt:lpstr>Azure Family of GPUs</vt:lpstr>
      <vt:lpstr>New GPU Families (Announced this week!)</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 service - L300</dc:title>
  <dc:subject>Microsoft Ignite</dc:subject>
  <dc:creator>Nishank Gupta</dc:creator>
  <cp:keywords>Microsoft Ignite; Scenario</cp:keywords>
  <dc:description/>
  <cp:lastModifiedBy>Daniel Wang</cp:lastModifiedBy>
  <cp:revision>5</cp:revision>
  <dcterms:created xsi:type="dcterms:W3CDTF">2018-09-19T17:09:46Z</dcterms:created>
  <dcterms:modified xsi:type="dcterms:W3CDTF">2020-03-15T06:46:47Z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2482;#Scenario|88eefbf0-88ff-435b-89e8-8136e86bd1b2;#2239;#Microsoft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_dlc_policyId">
    <vt:lpwstr>0x0101000E4CB7077FEE4FF7AE86D4A500EEC780030016C849C62B10EB41ACA8C7EEDEF40BB20099ECF64382448D48A56095091C66B1A9|-661092312</vt:lpwstr>
  </property>
  <property fmtid="{D5CDD505-2E9C-101B-9397-08002B2CF9AE}" pid="2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25" name="_dlc_DocIdItemGuid">
    <vt:lpwstr>e9dceabe-54a5-4696-9420-c642e44a3960</vt:lpwstr>
  </property>
  <property fmtid="{D5CDD505-2E9C-101B-9397-08002B2CF9AE}" pid="26" name="NewsType">
    <vt:lpwstr/>
  </property>
  <property fmtid="{D5CDD505-2E9C-101B-9397-08002B2CF9AE}" pid="27" name="Region">
    <vt:lpwstr/>
  </property>
  <property fmtid="{D5CDD505-2E9C-101B-9397-08002B2CF9AE}" pid="28" name="ItemType">
    <vt:lpwstr>1975;#checklists|cdc11282-7b54-4f27-8efc-d0abec78257b;#435;#technical presentations|83a894cf-702b-47fc-aba5-41bd10dc1e75</vt:lpwstr>
  </property>
  <property fmtid="{D5CDD505-2E9C-101B-9397-08002B2CF9AE}" pid="29" name="Confidentiality">
    <vt:lpwstr>14;#customer ready|8986c41d-21c5-4f8f-8a12-ea4625b46858</vt:lpwstr>
  </property>
  <property fmtid="{D5CDD505-2E9C-101B-9397-08002B2CF9AE}" pid="30" name="Industries">
    <vt:lpwstr/>
  </property>
  <property fmtid="{D5CDD505-2E9C-101B-9397-08002B2CF9AE}" pid="31" name="MSProducts">
    <vt:lpwstr/>
  </property>
  <property fmtid="{D5CDD505-2E9C-101B-9397-08002B2CF9AE}" pid="32" name="Competitors">
    <vt:lpwstr/>
  </property>
  <property fmtid="{D5CDD505-2E9C-101B-9397-08002B2CF9AE}" pid="33" name="SMSGDomain">
    <vt:lpwstr>1628;#Gear Up|5bd03d8b-c198-4367-bd72-be9dad12d703;#21;#Intelligent Cloud|adc2fe87-c79a-4ded-a449-3f86b954069d;#2553;#ICB PST Domain|f7f86ece-0ca0-48d7-99cb-d6c97e732478</vt:lpwstr>
  </property>
  <property fmtid="{D5CDD505-2E9C-101B-9397-08002B2CF9AE}" pid="34" name="ExperienceContentType">
    <vt:lpwstr/>
  </property>
  <property fmtid="{D5CDD505-2E9C-101B-9397-08002B2CF9AE}" pid="35" name="BusinessArchitecture">
    <vt:lpwstr>2325;#Data and AI|60d86926-9fc6-4873-ad19-e15bf82160d7;#2558;#Data Estate Modernization|10c01ab9-9059-474b-9bc2-783aaa897ac3;#2559;#artificial intelligence|11fa0c26-d93f-4fa8-9b81-cf60b8e62d0c</vt:lpwstr>
  </property>
  <property fmtid="{D5CDD505-2E9C-101B-9397-08002B2CF9AE}" pid="36" name="Products">
    <vt:lpwstr>1774;#Application Insights|05b0f470-c98a-42c4-aa8e-33dda6cfeb2f;#2119;#Azure Cognitive Services|684989a2-eac3-4b18-838f-949e8258611e;#2034;#Azure Machine Learning|9207948e-39de-44e3-bca4-b0005ecebc86</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e8080b0481964c759b2c36ae49591b31">
    <vt:lpwstr/>
  </property>
  <property fmtid="{D5CDD505-2E9C-101B-9397-08002B2CF9AE}" pid="40" name="TechnicalLevel">
    <vt:lpwstr>3067;#200 (intermediate)|855c9113-a119-44e7-b3de-bccffe25ed46</vt:lpwstr>
  </property>
  <property fmtid="{D5CDD505-2E9C-101B-9397-08002B2CF9AE}" pid="41" name="SMSG Items">
    <vt:lpwstr>3091;#documents|e037ed84-7d8e-4cbb-9c8f-61e80301a44f</vt:lpwstr>
  </property>
  <property fmtid="{D5CDD505-2E9C-101B-9397-08002B2CF9AE}" pid="42" name="Audiences">
    <vt:lpwstr/>
  </property>
  <property fmtid="{D5CDD505-2E9C-101B-9397-08002B2CF9AE}" pid="43" name="ldac8aee9d1f469e8cd8c3f8d6a615f2">
    <vt:lpwstr/>
  </property>
  <property fmtid="{D5CDD505-2E9C-101B-9397-08002B2CF9AE}" pid="44" name="Solution Areas">
    <vt:lpwstr>3478;#Data and AI|60d86926-9fc6-4873-ad19-e15bf82160d7</vt:lpwstr>
  </property>
  <property fmtid="{D5CDD505-2E9C-101B-9397-08002B2CF9AE}" pid="45" name="EmployeeRole">
    <vt:lpwstr/>
  </property>
  <property fmtid="{D5CDD505-2E9C-101B-9397-08002B2CF9AE}" pid="46" name="NewsTopic">
    <vt:lpwstr/>
  </property>
  <property fmtid="{D5CDD505-2E9C-101B-9397-08002B2CF9AE}" pid="47" name="Roles">
    <vt:lpwstr/>
  </property>
  <property fmtid="{D5CDD505-2E9C-101B-9397-08002B2CF9AE}" pid="48" name="NewsSource">
    <vt:lpwstr/>
  </property>
  <property fmtid="{D5CDD505-2E9C-101B-9397-08002B2CF9AE}" pid="49" name="MSProfessions">
    <vt:lpwstr>3095;#Technical Sales|831f7989-43a4-4e48-852a-a5355978f47f</vt:lpwstr>
  </property>
  <property fmtid="{D5CDD505-2E9C-101B-9397-08002B2CF9AE}" pid="50" name="SMSGTags">
    <vt:lpwstr/>
  </property>
  <property fmtid="{D5CDD505-2E9C-101B-9397-08002B2CF9AE}" pid="51" name="MSPhysicalGeography">
    <vt:lpwstr/>
  </property>
  <property fmtid="{D5CDD505-2E9C-101B-9397-08002B2CF9AE}" pid="52" name="EnterpriseDomainTags">
    <vt:lpwstr/>
  </property>
  <property fmtid="{D5CDD505-2E9C-101B-9397-08002B2CF9AE}" pid="53" name="j3562c58ee414e028925bc902cfc01a1">
    <vt:lpwstr/>
  </property>
  <property fmtid="{D5CDD505-2E9C-101B-9397-08002B2CF9AE}" pid="54" name="Segments">
    <vt:lpwstr/>
  </property>
  <property fmtid="{D5CDD505-2E9C-101B-9397-08002B2CF9AE}" pid="55" name="Partners">
    <vt:lpwstr/>
  </property>
  <property fmtid="{D5CDD505-2E9C-101B-9397-08002B2CF9AE}" pid="56" name="ActivitiesAndPrograms">
    <vt:lpwstr/>
  </property>
  <property fmtid="{D5CDD505-2E9C-101B-9397-08002B2CF9AE}" pid="57" name="la4444b61d19467597d63190b69ac227">
    <vt:lpwstr/>
  </property>
  <property fmtid="{D5CDD505-2E9C-101B-9397-08002B2CF9AE}" pid="58" name="Topics">
    <vt:lpwstr>30;#hub subset|c6bfd112-b986-4a0a-aa8d-90e767bfdfa6;#2554;#Fiscal Year 2019|37cfb2d9-82d6-4aee-ad7b-3dc8286123ca</vt:lpwstr>
  </property>
  <property fmtid="{D5CDD505-2E9C-101B-9397-08002B2CF9AE}" pid="59" name="Groups">
    <vt:lpwstr>42;#Cloud + AI Marketing|4f75e184-e5aa-4234-a07f-b032d60df254</vt:lpwstr>
  </property>
  <property fmtid="{D5CDD505-2E9C-101B-9397-08002B2CF9AE}" pid="60" name="Languages">
    <vt:lpwstr/>
  </property>
  <property fmtid="{D5CDD505-2E9C-101B-9397-08002B2CF9AE}" pid="61" name="of67e5d4b76f4a9db8769983fda9cec0">
    <vt:lpwstr/>
  </property>
  <property fmtid="{D5CDD505-2E9C-101B-9397-08002B2CF9AE}" pid="62" name="_docset_NoMedatataSyncRequired">
    <vt:lpwstr>False</vt:lpwstr>
  </property>
  <property fmtid="{D5CDD505-2E9C-101B-9397-08002B2CF9AE}" pid="63" name="SharedWithUsers">
    <vt:lpwstr>3842;#Christofer Palmgren;#123759;#Diana Urena</vt:lpwstr>
  </property>
</Properties>
</file>